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68" r:id="rId3"/>
    <p:sldId id="266" r:id="rId4"/>
    <p:sldId id="269" r:id="rId5"/>
    <p:sldId id="275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540" y="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D4E13-86B1-4A97-9E48-1B4E9B290F21}" type="datetimeFigureOut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3ABC0-5F95-4298-BEF1-A556811D88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802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75CD7-F537-4543-8988-A931C3DA9D48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0133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491A1-BB9D-4A50-B61C-88888ECB8248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64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1FF6B-B18E-42A7-9BB2-AE5D44267EA1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2996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292C-2B48-4CF6-8EFB-ECE1A26D90F6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3926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A0048-32A9-4408-B5D3-E5CDB5C29D31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818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5pPr>
              <a:defRPr sz="1050"/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FDB1C-2CF5-4EA1-8455-3B5437CE9168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86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A2A8D-8BAC-44F8-9136-F640EC44DED9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083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F9796-194F-40F4-8E58-206B8D1FB2FD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3208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7EDD-EF31-47CE-92D9-547EBD12329D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652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DE274-49CD-4EFB-8A99-1EB1A38683F8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400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6C7B-0E96-41B0-8B63-4891026DC1D0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548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660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432515"/>
            <a:ext cx="10515600" cy="5288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A863B-D6D7-4DF4-B35D-511616C090CD}" type="datetime1">
              <a:rPr kumimoji="1" lang="ja-JP" altLang="en-US" smtClean="0"/>
              <a:t>2020/4/30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843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54241" y="1685936"/>
            <a:ext cx="10732169" cy="23876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Way forward on UE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power </a:t>
            </a:r>
            <a:r>
              <a:rPr lang="en-US" altLang="ja-JP" dirty="0"/>
              <a:t>imbalance requirements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for FR1 </a:t>
            </a:r>
            <a:r>
              <a:rPr lang="en-US" altLang="ja-JP" dirty="0"/>
              <a:t>CA and EN-DC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627534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07649" y="239282"/>
            <a:ext cx="48013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TSG-RAN4 Meeting #94e-Bis	</a:t>
            </a:r>
          </a:p>
          <a:p>
            <a:r>
              <a:rPr lang="en-US" altLang="ja-JP" dirty="0"/>
              <a:t>Electronic Meeting, 20 – 30 Apr., 2020</a:t>
            </a:r>
          </a:p>
          <a:p>
            <a:r>
              <a:rPr lang="en-US" altLang="ja-JP" dirty="0"/>
              <a:t>Agenda Item: </a:t>
            </a:r>
            <a:r>
              <a:rPr lang="en-US" altLang="ja-JP" dirty="0" smtClean="0"/>
              <a:t>6.18.1.4</a:t>
            </a:r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554056" y="239282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dirty="0" smtClean="0"/>
              <a:t>R4-2005547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68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</a:t>
            </a:r>
            <a:r>
              <a:rPr lang="en-US" altLang="ja-JP" sz="2000" dirty="0" smtClean="0"/>
              <a:t>or </a:t>
            </a:r>
            <a:r>
              <a:rPr lang="en-US" altLang="ja-JP" sz="2000" dirty="0"/>
              <a:t>FR1 intra-band contiguous </a:t>
            </a:r>
            <a:r>
              <a:rPr lang="en-US" altLang="ja-JP" sz="2000" dirty="0" smtClean="0"/>
              <a:t>CA</a:t>
            </a:r>
          </a:p>
          <a:p>
            <a:pPr lvl="0"/>
            <a:r>
              <a:rPr lang="en-US" altLang="ja-JP" sz="1800" dirty="0" smtClean="0"/>
              <a:t>How to define the Channel </a:t>
            </a:r>
            <a:r>
              <a:rPr lang="en-US" altLang="ja-JP" sz="1800" dirty="0"/>
              <a:t>bandwidth </a:t>
            </a:r>
            <a:r>
              <a:rPr lang="en-US" altLang="ja-JP" sz="1800" dirty="0" smtClean="0"/>
              <a:t>combination</a:t>
            </a:r>
          </a:p>
          <a:p>
            <a:pPr lvl="1"/>
            <a:r>
              <a:rPr lang="en-US" altLang="ja-JP" sz="1600" dirty="0" smtClean="0"/>
              <a:t>Option </a:t>
            </a:r>
            <a:r>
              <a:rPr lang="en-US" altLang="ja-JP" sz="1600" dirty="0"/>
              <a:t>2: Define requirements for 5+5 MHz bandwidth for FDD+FDD CA, 10+10 MHz bandwidth for TDD+TDD CA, with the following test </a:t>
            </a:r>
            <a:r>
              <a:rPr lang="en-US" altLang="ja-JP" sz="1600" dirty="0" smtClean="0"/>
              <a:t>applicability </a:t>
            </a:r>
            <a:endParaRPr lang="en-US" altLang="ja-JP" sz="1600" strike="sngStrike" dirty="0" smtClean="0"/>
          </a:p>
          <a:p>
            <a:pPr lvl="2"/>
            <a:r>
              <a:rPr lang="en-US" altLang="ja-JP" sz="1050" dirty="0" smtClean="0"/>
              <a:t>The test is done for any one of the supported bandwidth combination, by using performance requirement for 5+5 MHz FDD+FDD CA or 10+10 MHz TDD+TDD CA.</a:t>
            </a:r>
          </a:p>
          <a:p>
            <a:pPr lvl="2"/>
            <a:r>
              <a:rPr lang="en-US" altLang="ja-JP" sz="1050" dirty="0" smtClean="0"/>
              <a:t>The </a:t>
            </a:r>
            <a:r>
              <a:rPr lang="en-US" altLang="ja-JP" sz="1050" dirty="0"/>
              <a:t>tested PRBs shall be placed in the highest part for the CC with lower carrier frequency, and placed in the lowest part for the CC with higher carrier frequency</a:t>
            </a:r>
            <a:r>
              <a:rPr lang="en-US" altLang="ja-JP" sz="1050" dirty="0" smtClean="0"/>
              <a:t>.</a:t>
            </a:r>
          </a:p>
          <a:p>
            <a:pPr lvl="2"/>
            <a:endParaRPr lang="en-US" altLang="ja-JP" sz="1050" dirty="0"/>
          </a:p>
          <a:p>
            <a:pPr lvl="1"/>
            <a:r>
              <a:rPr lang="en-US" altLang="ja-JP" sz="1600" dirty="0" smtClean="0"/>
              <a:t>Option </a:t>
            </a:r>
            <a:r>
              <a:rPr lang="en-US" altLang="ja-JP" sz="1600" dirty="0"/>
              <a:t>3: Define generic methodology for selection of CBW combination among all CBW combinations in supported CA configurations </a:t>
            </a:r>
          </a:p>
          <a:p>
            <a:pPr lvl="2"/>
            <a:r>
              <a:rPr lang="en-US" altLang="ja-JP" sz="1050" dirty="0" smtClean="0"/>
              <a:t>Methodology </a:t>
            </a:r>
            <a:r>
              <a:rPr lang="en-US" altLang="ja-JP" sz="1050" dirty="0" smtClean="0"/>
              <a:t>of Option 3 is to be clarified</a:t>
            </a:r>
            <a:r>
              <a:rPr lang="en-US" altLang="ja-JP" sz="1050" dirty="0" smtClean="0">
                <a:solidFill>
                  <a:srgbClr val="FF0000"/>
                </a:solidFill>
              </a:rPr>
              <a:t>.</a:t>
            </a:r>
          </a:p>
          <a:p>
            <a:pPr lvl="2"/>
            <a:endParaRPr lang="en-US" altLang="ja-JP" sz="1050" dirty="0"/>
          </a:p>
          <a:p>
            <a:pPr lvl="1"/>
            <a:r>
              <a:rPr lang="en-US" altLang="ja-JP" sz="1400" dirty="0" smtClean="0"/>
              <a:t>PDSCH </a:t>
            </a:r>
            <a:r>
              <a:rPr lang="en-US" altLang="ja-JP" sz="1400" dirty="0"/>
              <a:t>RB allocation</a:t>
            </a:r>
          </a:p>
          <a:p>
            <a:pPr lvl="2"/>
            <a:r>
              <a:rPr lang="en-US" altLang="ja-JP" sz="1200" dirty="0" smtClean="0"/>
              <a:t>To </a:t>
            </a:r>
            <a:r>
              <a:rPr lang="en-US" altLang="ja-JP" sz="1200" dirty="0"/>
              <a:t>be decided after the channel bandwidth combination is </a:t>
            </a:r>
            <a:r>
              <a:rPr lang="en-US" altLang="ja-JP" sz="1200" dirty="0" smtClean="0"/>
              <a:t>agreed</a:t>
            </a:r>
            <a:endParaRPr lang="en-US" altLang="ja-JP" sz="1200" dirty="0"/>
          </a:p>
          <a:p>
            <a:pPr lvl="0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367738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For FR1 intra-band contiguous CA</a:t>
            </a:r>
          </a:p>
          <a:p>
            <a:pPr lvl="0"/>
            <a:r>
              <a:rPr lang="en-US" altLang="ja-JP" dirty="0"/>
              <a:t>TDD pattern for 30 kHz SCS</a:t>
            </a:r>
          </a:p>
          <a:p>
            <a:pPr lvl="1"/>
            <a:r>
              <a:rPr lang="en-US" altLang="ja-JP" dirty="0"/>
              <a:t>7D1S2U(S=6d4s4u</a:t>
            </a:r>
            <a:r>
              <a:rPr lang="en-US" altLang="ja-JP" dirty="0" smtClean="0"/>
              <a:t>)</a:t>
            </a:r>
            <a:endParaRPr lang="en-US" altLang="ja-JP" sz="1800" dirty="0" smtClean="0"/>
          </a:p>
          <a:p>
            <a:pPr lvl="0"/>
            <a:r>
              <a:rPr lang="ja-JP" altLang="ja-JP" sz="1800" dirty="0" smtClean="0"/>
              <a:t>MIMO configuration</a:t>
            </a:r>
          </a:p>
          <a:p>
            <a:pPr lvl="1"/>
            <a:r>
              <a:rPr lang="ja-JP" altLang="ja-JP" sz="1600" dirty="0" smtClean="0"/>
              <a:t>Option </a:t>
            </a:r>
            <a:r>
              <a:rPr lang="ja-JP" altLang="ja-JP" sz="1600" dirty="0"/>
              <a:t>1: 2x2 and 2x4 </a:t>
            </a:r>
          </a:p>
          <a:p>
            <a:pPr lvl="1"/>
            <a:r>
              <a:rPr lang="ja-JP" altLang="ja-JP" sz="1600" dirty="0"/>
              <a:t>Option 2: 1x2 and 1x4 </a:t>
            </a:r>
          </a:p>
          <a:p>
            <a:pPr lvl="1"/>
            <a:r>
              <a:rPr lang="en-GB" altLang="ja-JP" sz="1600" dirty="0"/>
              <a:t>Option 3: Simulation is needed </a:t>
            </a:r>
            <a:endParaRPr lang="en-GB" altLang="ja-JP" sz="1600" dirty="0" smtClean="0"/>
          </a:p>
          <a:p>
            <a:pPr lvl="2"/>
            <a:r>
              <a:rPr lang="en-GB" altLang="ja-JP" sz="1200" dirty="0" smtClean="0"/>
              <a:t>Further evaluate the throughput at 19dB SNR point</a:t>
            </a:r>
            <a:endParaRPr lang="ja-JP" altLang="ja-JP" sz="1200" dirty="0" smtClean="0"/>
          </a:p>
          <a:p>
            <a:pPr lvl="0"/>
            <a:r>
              <a:rPr lang="ja-JP" altLang="ja-JP" sz="1800" dirty="0" smtClean="0"/>
              <a:t>MCS</a:t>
            </a:r>
            <a:endParaRPr lang="ja-JP" altLang="ja-JP" sz="1800" dirty="0"/>
          </a:p>
          <a:p>
            <a:pPr lvl="1"/>
            <a:r>
              <a:rPr lang="en-GB" altLang="ja-JP" sz="1600" dirty="0"/>
              <a:t>Simulation is needed </a:t>
            </a:r>
            <a:endParaRPr lang="en-GB" altLang="ja-JP" sz="1600" dirty="0" smtClean="0"/>
          </a:p>
          <a:p>
            <a:pPr lvl="2"/>
            <a:r>
              <a:rPr lang="en-GB" altLang="ja-JP" sz="1200" dirty="0" smtClean="0"/>
              <a:t>Option </a:t>
            </a:r>
            <a:r>
              <a:rPr lang="en-GB" altLang="ja-JP" sz="1200" dirty="0"/>
              <a:t>A: use different MCSs for 2Rx and </a:t>
            </a:r>
            <a:r>
              <a:rPr lang="en-GB" altLang="ja-JP" sz="1200" dirty="0" smtClean="0"/>
              <a:t>4Rx.</a:t>
            </a:r>
            <a:endParaRPr lang="en-US" altLang="ja-JP" sz="1050" strike="sngStrike" dirty="0" smtClean="0"/>
          </a:p>
          <a:p>
            <a:pPr lvl="2"/>
            <a:r>
              <a:rPr lang="en-GB" altLang="ja-JP" sz="1200" dirty="0" smtClean="0"/>
              <a:t>Option </a:t>
            </a:r>
            <a:r>
              <a:rPr lang="en-GB" altLang="ja-JP" sz="1200" dirty="0"/>
              <a:t>B: use same MCS for 2 Rx and 4 Rx </a:t>
            </a:r>
            <a:endParaRPr lang="ja-JP" altLang="ja-JP" sz="1200" dirty="0"/>
          </a:p>
          <a:p>
            <a:pPr lvl="0"/>
            <a:r>
              <a:rPr lang="ja-JP" altLang="ja-JP" sz="1800" dirty="0"/>
              <a:t>PRB bundling size</a:t>
            </a:r>
          </a:p>
          <a:p>
            <a:pPr lvl="1"/>
            <a:r>
              <a:rPr lang="ja-JP" altLang="ja-JP" sz="1600" dirty="0"/>
              <a:t>Option 1: </a:t>
            </a:r>
            <a:r>
              <a:rPr lang="ja-JP" altLang="ja-JP" sz="1600" dirty="0" smtClean="0"/>
              <a:t>WB</a:t>
            </a:r>
            <a:endParaRPr lang="ja-JP" altLang="ja-JP" sz="1600" dirty="0"/>
          </a:p>
          <a:p>
            <a:pPr lvl="1"/>
            <a:r>
              <a:rPr lang="ja-JP" altLang="ja-JP" sz="1600" dirty="0"/>
              <a:t>Option 2: 2 </a:t>
            </a:r>
            <a:r>
              <a:rPr lang="ja-JP" altLang="ja-JP" sz="1600" dirty="0" smtClean="0"/>
              <a:t>PRBs</a:t>
            </a:r>
            <a:endParaRPr lang="ja-JP" altLang="ja-JP" sz="1600" dirty="0"/>
          </a:p>
          <a:p>
            <a:r>
              <a:rPr lang="en-US" altLang="ja-JP" dirty="0"/>
              <a:t>PDCCH allocation</a:t>
            </a:r>
          </a:p>
          <a:p>
            <a:pPr lvl="1"/>
            <a:r>
              <a:rPr lang="en-US" altLang="ja-JP" dirty="0"/>
              <a:t>Symbol #0 and #</a:t>
            </a:r>
            <a:r>
              <a:rPr lang="en-US" altLang="ja-JP" dirty="0" smtClean="0"/>
              <a:t>1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6859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US" altLang="ja-JP" sz="2000" dirty="0"/>
              <a:t>For intra-band contiguous EN-DC</a:t>
            </a:r>
            <a:endParaRPr lang="ja-JP" altLang="ja-JP" sz="2000" dirty="0"/>
          </a:p>
          <a:p>
            <a:pPr lvl="0"/>
            <a:r>
              <a:rPr lang="ja-JP" altLang="ja-JP" sz="1800" dirty="0"/>
              <a:t>Duplex mode</a:t>
            </a:r>
          </a:p>
          <a:p>
            <a:pPr lvl="1"/>
            <a:r>
              <a:rPr lang="en-GB" altLang="ja-JP" sz="1600" dirty="0"/>
              <a:t>Option 1: FDD and </a:t>
            </a:r>
            <a:r>
              <a:rPr lang="en-GB" altLang="ja-JP" sz="1600" dirty="0" smtClean="0"/>
              <a:t>TDD</a:t>
            </a:r>
            <a:endParaRPr lang="ja-JP" altLang="ja-JP" sz="1600" dirty="0"/>
          </a:p>
          <a:p>
            <a:pPr lvl="1"/>
            <a:r>
              <a:rPr lang="en-GB" altLang="ja-JP" sz="1600" dirty="0"/>
              <a:t>Option 2: FDD </a:t>
            </a:r>
            <a:endParaRPr lang="ja-JP" altLang="ja-JP" sz="1600" dirty="0"/>
          </a:p>
          <a:p>
            <a:pPr lvl="0"/>
            <a:r>
              <a:rPr lang="ja-JP" altLang="ja-JP" sz="1800" dirty="0"/>
              <a:t>SCS</a:t>
            </a:r>
          </a:p>
          <a:p>
            <a:pPr lvl="1"/>
            <a:r>
              <a:rPr lang="en-GB" altLang="ja-JP" sz="1600" dirty="0"/>
              <a:t>Option 1: 15kHz for both FDD and TDD </a:t>
            </a:r>
            <a:endParaRPr lang="ja-JP" altLang="ja-JP" sz="1600" dirty="0"/>
          </a:p>
          <a:p>
            <a:pPr lvl="1"/>
            <a:r>
              <a:rPr lang="en-GB" altLang="ja-JP" sz="1600" dirty="0"/>
              <a:t>Option 2: 15kHz for FDD, 30kHz for </a:t>
            </a:r>
            <a:r>
              <a:rPr lang="en-GB" altLang="ja-JP" sz="1600" dirty="0" smtClean="0"/>
              <a:t>TDD</a:t>
            </a:r>
            <a:endParaRPr lang="ja-JP" altLang="ja-JP" sz="1600" dirty="0"/>
          </a:p>
          <a:p>
            <a:pPr lvl="1"/>
            <a:r>
              <a:rPr lang="en-GB" altLang="ja-JP" sz="1600" dirty="0"/>
              <a:t>Option 3: 15kHz for </a:t>
            </a:r>
            <a:r>
              <a:rPr lang="en-GB" altLang="ja-JP" sz="1600" dirty="0" smtClean="0"/>
              <a:t>FDD</a:t>
            </a:r>
            <a:endParaRPr lang="ja-JP" altLang="ja-JP" sz="1600" dirty="0"/>
          </a:p>
          <a:p>
            <a:pPr lvl="0"/>
            <a:r>
              <a:rPr lang="ja-JP" altLang="ja-JP" sz="1800" dirty="0"/>
              <a:t>TDD </a:t>
            </a:r>
            <a:r>
              <a:rPr lang="ja-JP" altLang="ja-JP" sz="1800" dirty="0" smtClean="0"/>
              <a:t>pattern</a:t>
            </a:r>
            <a:r>
              <a:rPr lang="en-US" altLang="ja-JP" sz="1800" dirty="0" smtClean="0"/>
              <a:t> for 30kHz SCS</a:t>
            </a:r>
            <a:endParaRPr lang="ja-JP" altLang="ja-JP" sz="1800" dirty="0"/>
          </a:p>
          <a:p>
            <a:pPr lvl="1"/>
            <a:r>
              <a:rPr lang="en-GB" altLang="ja-JP" sz="1600" dirty="0" smtClean="0"/>
              <a:t>7D1S2U</a:t>
            </a:r>
            <a:endParaRPr lang="en-GB" altLang="ja-JP" sz="1600" dirty="0" smtClean="0"/>
          </a:p>
          <a:p>
            <a:pPr lvl="0"/>
            <a:r>
              <a:rPr lang="ja-JP" altLang="ja-JP" dirty="0"/>
              <a:t>TDD pattern</a:t>
            </a:r>
            <a:r>
              <a:rPr lang="en-US" altLang="ja-JP" dirty="0"/>
              <a:t> for </a:t>
            </a:r>
            <a:r>
              <a:rPr lang="en-US" altLang="ja-JP" dirty="0" smtClean="0"/>
              <a:t>15kHz SCS</a:t>
            </a:r>
            <a:endParaRPr lang="ja-JP" altLang="ja-JP" dirty="0"/>
          </a:p>
          <a:p>
            <a:pPr lvl="1"/>
            <a:r>
              <a:rPr lang="ja-JP" altLang="ja-JP" dirty="0"/>
              <a:t>Option</a:t>
            </a:r>
            <a:r>
              <a:rPr lang="en-GB" altLang="ja-JP" dirty="0"/>
              <a:t> 1: </a:t>
            </a:r>
            <a:r>
              <a:rPr lang="en-GB" altLang="ja-JP" dirty="0" smtClean="0"/>
              <a:t>DSU+DD</a:t>
            </a:r>
          </a:p>
          <a:p>
            <a:pPr lvl="1"/>
            <a:r>
              <a:rPr lang="en-US" altLang="ja-JP" dirty="0" smtClean="0"/>
              <a:t>Other </a:t>
            </a:r>
            <a:r>
              <a:rPr lang="en-US" altLang="ja-JP" dirty="0"/>
              <a:t>options are not precluded</a:t>
            </a:r>
            <a:r>
              <a:rPr lang="en-US" altLang="ja-JP" dirty="0" smtClean="0"/>
              <a:t>.</a:t>
            </a:r>
            <a:endParaRPr lang="ja-JP" altLang="ja-JP" dirty="0"/>
          </a:p>
          <a:p>
            <a:pPr lvl="1"/>
            <a:endParaRPr lang="ja-JP" altLang="ja-JP" sz="1600" dirty="0"/>
          </a:p>
          <a:p>
            <a:pPr lvl="0"/>
            <a:r>
              <a:rPr lang="ja-JP" altLang="ja-JP" sz="1800" dirty="0"/>
              <a:t>Other parameters</a:t>
            </a:r>
          </a:p>
          <a:p>
            <a:pPr lvl="1"/>
            <a:r>
              <a:rPr lang="en-GB" altLang="ja-JP" sz="1600" dirty="0"/>
              <a:t>Generally ok to reuse simulation assumptions from NR CA requirements to define EN-DC requirements with power imbalance for the following parameters: PDSCH configuration, PDCCH allocation, antenna configuration and propagation conditions. </a:t>
            </a:r>
            <a:endParaRPr lang="en-GB" altLang="ja-JP" sz="1600" strike="sngStrike" dirty="0" smtClean="0"/>
          </a:p>
          <a:p>
            <a:pPr lvl="1"/>
            <a:r>
              <a:rPr lang="en-GB" altLang="ja-JP" dirty="0" smtClean="0"/>
              <a:t>Power </a:t>
            </a:r>
            <a:r>
              <a:rPr lang="en-GB" altLang="ja-JP" dirty="0"/>
              <a:t>setting relation between </a:t>
            </a:r>
            <a:r>
              <a:rPr lang="en-GB" altLang="ja-JP" dirty="0" smtClean="0"/>
              <a:t>LTE </a:t>
            </a:r>
            <a:r>
              <a:rPr lang="en-GB" altLang="ja-JP" dirty="0"/>
              <a:t>carrier and NR </a:t>
            </a:r>
            <a:r>
              <a:rPr lang="en-GB" altLang="ja-JP" dirty="0" smtClean="0"/>
              <a:t>carrier</a:t>
            </a:r>
            <a:endParaRPr lang="en-US" altLang="ja-JP" sz="1600" dirty="0" smtClean="0"/>
          </a:p>
          <a:p>
            <a:pPr lvl="2"/>
            <a:r>
              <a:rPr lang="en-US" altLang="ja-JP" dirty="0" smtClean="0"/>
              <a:t>Option 1: </a:t>
            </a:r>
            <a:r>
              <a:rPr lang="en-GB" altLang="ja-JP" dirty="0" smtClean="0"/>
              <a:t>LTE </a:t>
            </a:r>
            <a:r>
              <a:rPr lang="en-GB" altLang="ja-JP" dirty="0"/>
              <a:t>cell 6dB higher than NR </a:t>
            </a:r>
            <a:r>
              <a:rPr lang="en-GB" altLang="ja-JP" dirty="0" smtClean="0"/>
              <a:t>Cell</a:t>
            </a:r>
          </a:p>
          <a:p>
            <a:pPr lvl="2"/>
            <a:r>
              <a:rPr lang="en-US" altLang="ja-JP" dirty="0" smtClean="0"/>
              <a:t>Other options are not precluded.</a:t>
            </a:r>
          </a:p>
          <a:p>
            <a:pPr marL="457200" lvl="1" indent="0">
              <a:buNone/>
            </a:pPr>
            <a:endParaRPr lang="en-GB" altLang="ja-JP" dirty="0" smtClean="0"/>
          </a:p>
          <a:p>
            <a:pPr lvl="1"/>
            <a:r>
              <a:rPr lang="en-GB" altLang="ja-JP" dirty="0" smtClean="0"/>
              <a:t>Propagation conditions</a:t>
            </a:r>
          </a:p>
          <a:p>
            <a:pPr lvl="2"/>
            <a:r>
              <a:rPr lang="en-GB" altLang="ja-JP" dirty="0" smtClean="0"/>
              <a:t>Option 1</a:t>
            </a:r>
            <a:r>
              <a:rPr lang="en-GB" altLang="ja-JP" dirty="0"/>
              <a:t>: </a:t>
            </a:r>
            <a:r>
              <a:rPr lang="en-US" altLang="ja-JP" dirty="0"/>
              <a:t>static channel similar to LTE </a:t>
            </a:r>
            <a:endParaRPr lang="en-GB" altLang="ja-JP" dirty="0" smtClean="0"/>
          </a:p>
          <a:p>
            <a:pPr lvl="2"/>
            <a:r>
              <a:rPr lang="en-US" altLang="ja-JP" dirty="0"/>
              <a:t>Other options are not </a:t>
            </a:r>
            <a:r>
              <a:rPr lang="en-US" altLang="ja-JP" dirty="0" smtClean="0"/>
              <a:t>precluded</a:t>
            </a:r>
          </a:p>
        </p:txBody>
      </p:sp>
    </p:spTree>
    <p:extLst>
      <p:ext uri="{BB962C8B-B14F-4D97-AF65-F5344CB8AC3E}">
        <p14:creationId xmlns:p14="http://schemas.microsoft.com/office/powerpoint/2010/main" val="405666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6309" y="66024"/>
            <a:ext cx="11835428" cy="1325563"/>
          </a:xfrm>
        </p:spPr>
        <p:txBody>
          <a:bodyPr/>
          <a:lstStyle/>
          <a:p>
            <a:r>
              <a:rPr lang="en-US" altLang="ja-JP" dirty="0" err="1"/>
              <a:t>Wayforward</a:t>
            </a:r>
            <a:r>
              <a:rPr lang="en-US" altLang="ja-JP" dirty="0"/>
              <a:t>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000129"/>
            <a:ext cx="10515600" cy="597217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altLang="ja-JP" sz="2000" dirty="0"/>
              <a:t>For intra-band non-contiguous </a:t>
            </a:r>
            <a:r>
              <a:rPr lang="en-US" altLang="ja-JP" sz="2000" dirty="0" smtClean="0"/>
              <a:t>EN-DC</a:t>
            </a:r>
            <a:endParaRPr lang="ja-JP" altLang="ja-JP" sz="2000" dirty="0"/>
          </a:p>
          <a:p>
            <a:pPr lvl="0"/>
            <a:r>
              <a:rPr lang="en-US" altLang="ja-JP" sz="1800" dirty="0"/>
              <a:t>Whether to define power imbalance requirement for FR1 intra-band non-contiguous EN-DC</a:t>
            </a:r>
          </a:p>
          <a:p>
            <a:pPr lvl="1"/>
            <a:r>
              <a:rPr lang="en-US" altLang="ja-JP" sz="1600" dirty="0" smtClean="0"/>
              <a:t>Option </a:t>
            </a:r>
            <a:r>
              <a:rPr lang="en-US" altLang="ja-JP" sz="1600" dirty="0"/>
              <a:t>1: Yes </a:t>
            </a:r>
            <a:endParaRPr lang="en-US" altLang="ja-JP" sz="1600" dirty="0" smtClean="0"/>
          </a:p>
          <a:p>
            <a:pPr lvl="2" fontAlgn="base" hangingPunct="0"/>
            <a:r>
              <a:rPr lang="en-GB" altLang="ja-JP" dirty="0"/>
              <a:t>Power imbalance value for non-contiguous EN-DC is 6dB.</a:t>
            </a:r>
            <a:endParaRPr lang="ja-JP" altLang="ja-JP" dirty="0"/>
          </a:p>
          <a:p>
            <a:pPr lvl="2" fontAlgn="base" hangingPunct="0"/>
            <a:r>
              <a:rPr lang="en-GB" altLang="ja-JP" dirty="0" smtClean="0"/>
              <a:t>UE should be tested according to the following </a:t>
            </a:r>
            <a:r>
              <a:rPr lang="en-GB" altLang="ja-JP" smtClean="0"/>
              <a:t>applicability </a:t>
            </a:r>
            <a:r>
              <a:rPr lang="en-GB" altLang="ja-JP" smtClean="0"/>
              <a:t>rules</a:t>
            </a:r>
            <a:endParaRPr lang="en-US" altLang="ja-JP" sz="1600" strike="sngStrike" dirty="0" smtClean="0"/>
          </a:p>
          <a:p>
            <a:pPr lvl="1"/>
            <a:r>
              <a:rPr lang="en-US" altLang="ja-JP" sz="1600" dirty="0" smtClean="0"/>
              <a:t>Option </a:t>
            </a:r>
            <a:r>
              <a:rPr lang="en-US" altLang="ja-JP" sz="1600" dirty="0"/>
              <a:t>2: No </a:t>
            </a:r>
            <a:endParaRPr lang="en-US" altLang="ja-JP" dirty="0"/>
          </a:p>
          <a:p>
            <a:r>
              <a:rPr lang="en-US" altLang="ja-JP" dirty="0" smtClean="0"/>
              <a:t>apply </a:t>
            </a:r>
            <a:r>
              <a:rPr lang="en-US" altLang="ja-JP" dirty="0" smtClean="0"/>
              <a:t>the </a:t>
            </a:r>
            <a:r>
              <a:rPr lang="en-US" altLang="ja-JP" dirty="0"/>
              <a:t>same parameters as the FR1 </a:t>
            </a:r>
            <a:r>
              <a:rPr lang="en-US" altLang="ja-JP" dirty="0" smtClean="0"/>
              <a:t>intra-band contiguous </a:t>
            </a:r>
            <a:r>
              <a:rPr lang="en-US" altLang="ja-JP" dirty="0"/>
              <a:t>EN-DC </a:t>
            </a:r>
            <a:r>
              <a:rPr lang="en-US" altLang="ja-JP" dirty="0" smtClean="0"/>
              <a:t>requirement. </a:t>
            </a:r>
            <a:endParaRPr lang="en-US" altLang="ja-JP" dirty="0"/>
          </a:p>
          <a:p>
            <a:r>
              <a:rPr lang="en-US" altLang="ja-JP" dirty="0"/>
              <a:t>Test applicability rules</a:t>
            </a:r>
          </a:p>
          <a:p>
            <a:pPr lvl="1"/>
            <a:r>
              <a:rPr lang="en-US" altLang="ja-JP" dirty="0" smtClean="0"/>
              <a:t>Option </a:t>
            </a:r>
            <a:r>
              <a:rPr lang="en-US" altLang="ja-JP" dirty="0"/>
              <a:t>1</a:t>
            </a:r>
          </a:p>
          <a:p>
            <a:pPr lvl="2"/>
            <a:r>
              <a:rPr lang="en-US" altLang="ja-JP" dirty="0"/>
              <a:t>UE supports only intra-band contiguous </a:t>
            </a:r>
            <a:r>
              <a:rPr lang="en-US" altLang="ja-JP" dirty="0" smtClean="0"/>
              <a:t>EN-DC, </a:t>
            </a:r>
            <a:r>
              <a:rPr lang="en-US" altLang="ja-JP" dirty="0" err="1" smtClean="0"/>
              <a:t>i,e</a:t>
            </a:r>
            <a:r>
              <a:rPr lang="en-US" altLang="ja-JP" dirty="0" smtClean="0"/>
              <a:t>., if UE </a:t>
            </a:r>
            <a:r>
              <a:rPr lang="en-US" altLang="ja-JP" dirty="0"/>
              <a:t>does not indicate “</a:t>
            </a:r>
            <a:r>
              <a:rPr lang="en-US" altLang="ja-JP" dirty="0" err="1" smtClean="0"/>
              <a:t>intraBandENDC</a:t>
            </a:r>
            <a:r>
              <a:rPr lang="en-US" altLang="ja-JP" dirty="0" smtClean="0"/>
              <a:t>-Support”,  </a:t>
            </a:r>
            <a:endParaRPr lang="en-US" altLang="ja-JP" dirty="0"/>
          </a:p>
          <a:p>
            <a:pPr lvl="3"/>
            <a:r>
              <a:rPr lang="en-US" altLang="ja-JP" dirty="0"/>
              <a:t>apply power imbalance requirement for FR1 intra-band contiguous EN-DC </a:t>
            </a:r>
          </a:p>
          <a:p>
            <a:pPr lvl="2"/>
            <a:r>
              <a:rPr lang="en-US" altLang="ja-JP" dirty="0"/>
              <a:t>UE supports only intra-band non-contiguous </a:t>
            </a:r>
            <a:r>
              <a:rPr lang="en-US" altLang="ja-JP" dirty="0" smtClean="0"/>
              <a:t>EN-DC, i.e</a:t>
            </a:r>
            <a:r>
              <a:rPr lang="en-US" altLang="ja-JP" dirty="0"/>
              <a:t>., if UE </a:t>
            </a:r>
            <a:r>
              <a:rPr lang="en-US" altLang="ja-JP" dirty="0" smtClean="0"/>
              <a:t>indicates “non-contiguous” in “</a:t>
            </a:r>
            <a:r>
              <a:rPr lang="en-US" altLang="ja-JP" dirty="0" err="1" smtClean="0"/>
              <a:t>intraBandENDC</a:t>
            </a:r>
            <a:r>
              <a:rPr lang="en-US" altLang="ja-JP" dirty="0" smtClean="0"/>
              <a:t>-Support” ,  </a:t>
            </a:r>
            <a:endParaRPr lang="en-US" altLang="ja-JP" dirty="0"/>
          </a:p>
          <a:p>
            <a:pPr lvl="3"/>
            <a:r>
              <a:rPr lang="en-US" altLang="ja-JP" dirty="0"/>
              <a:t>apply power imbalance requirement for FR1 intra-band non-contiguous EN-DC</a:t>
            </a:r>
          </a:p>
          <a:p>
            <a:pPr lvl="2"/>
            <a:r>
              <a:rPr lang="en-US" altLang="ja-JP" dirty="0"/>
              <a:t>UE supports both intra-band contiguous and non-contiguous EN-DC, i.e., if UE indicates </a:t>
            </a:r>
            <a:r>
              <a:rPr lang="en-US" altLang="ja-JP" dirty="0" smtClean="0"/>
              <a:t>“both” </a:t>
            </a:r>
            <a:r>
              <a:rPr lang="en-US" altLang="ja-JP" dirty="0"/>
              <a:t>in “</a:t>
            </a:r>
            <a:r>
              <a:rPr lang="en-US" altLang="ja-JP" dirty="0" err="1"/>
              <a:t>intraBandENDC</a:t>
            </a:r>
            <a:r>
              <a:rPr lang="en-US" altLang="ja-JP" dirty="0"/>
              <a:t>-Support” ,  </a:t>
            </a:r>
          </a:p>
          <a:p>
            <a:pPr lvl="3"/>
            <a:r>
              <a:rPr lang="en-US" altLang="ja-JP" dirty="0" smtClean="0"/>
              <a:t>FFS. apply </a:t>
            </a:r>
            <a:r>
              <a:rPr lang="en-US" altLang="ja-JP" dirty="0"/>
              <a:t>both power imbalance requirement for FR1 intra-band contiguous EN-DC and FR1 intra-band non-contiguous EN-DC</a:t>
            </a:r>
          </a:p>
          <a:p>
            <a:pPr lvl="2"/>
            <a:r>
              <a:rPr lang="en-US" altLang="ja-JP" dirty="0" smtClean="0"/>
              <a:t>In case </a:t>
            </a:r>
            <a:r>
              <a:rPr lang="en-US" altLang="ja-JP" dirty="0"/>
              <a:t>of inter-band </a:t>
            </a:r>
            <a:r>
              <a:rPr lang="en-US" altLang="ja-JP" dirty="0" smtClean="0"/>
              <a:t>EN-DC combination</a:t>
            </a:r>
            <a:r>
              <a:rPr lang="en-US" altLang="ja-JP" dirty="0"/>
              <a:t>, </a:t>
            </a:r>
            <a:r>
              <a:rPr lang="en-US" altLang="ja-JP" dirty="0" smtClean="0"/>
              <a:t>where </a:t>
            </a:r>
            <a:r>
              <a:rPr lang="en-US" altLang="ja-JP" dirty="0"/>
              <a:t>the frequency range of the E-UTRA band is a subset of the frequency range of the NR band (as specified in Table 5.5B.4.1-1 of TS </a:t>
            </a:r>
            <a:r>
              <a:rPr lang="en-US" altLang="ja-JP" dirty="0" smtClean="0"/>
              <a:t>38.101-3)</a:t>
            </a:r>
          </a:p>
          <a:p>
            <a:pPr lvl="3"/>
            <a:r>
              <a:rPr lang="en-US" altLang="ja-JP" dirty="0"/>
              <a:t>UE supports only intra-band non-contiguous </a:t>
            </a:r>
            <a:r>
              <a:rPr lang="en-US" altLang="ja-JP" dirty="0" smtClean="0"/>
              <a:t>EN-DC, </a:t>
            </a:r>
            <a:r>
              <a:rPr lang="en-US" altLang="ja-JP" dirty="0" err="1"/>
              <a:t>i,e</a:t>
            </a:r>
            <a:r>
              <a:rPr lang="en-US" altLang="ja-JP" dirty="0"/>
              <a:t>., </a:t>
            </a:r>
            <a:r>
              <a:rPr lang="en-US" altLang="ja-JP" dirty="0" smtClean="0"/>
              <a:t>if UE </a:t>
            </a:r>
            <a:r>
              <a:rPr lang="en-US" altLang="ja-JP" dirty="0" smtClean="0"/>
              <a:t>does </a:t>
            </a:r>
            <a:r>
              <a:rPr lang="en-US" altLang="ja-JP" dirty="0"/>
              <a:t>not indicate “</a:t>
            </a:r>
            <a:r>
              <a:rPr lang="en-US" altLang="ja-JP" dirty="0" err="1" smtClean="0"/>
              <a:t>interBandContiguousMRDC</a:t>
            </a:r>
            <a:r>
              <a:rPr lang="en-US" altLang="ja-JP" dirty="0" smtClean="0"/>
              <a:t>”[1][2], </a:t>
            </a:r>
            <a:endParaRPr lang="en-US" altLang="ja-JP" dirty="0" smtClean="0"/>
          </a:p>
          <a:p>
            <a:pPr lvl="4"/>
            <a:r>
              <a:rPr lang="en-US" altLang="ja-JP" dirty="0" smtClean="0"/>
              <a:t>apply </a:t>
            </a:r>
            <a:r>
              <a:rPr lang="en-US" altLang="ja-JP" dirty="0"/>
              <a:t>power imbalance requirement for FR1 intra-band non-contiguous EN-DC</a:t>
            </a:r>
          </a:p>
          <a:p>
            <a:pPr lvl="3"/>
            <a:r>
              <a:rPr lang="en-US" altLang="ja-JP" dirty="0"/>
              <a:t>UE supports both intra-band contiguous and non-contiguous </a:t>
            </a:r>
            <a:r>
              <a:rPr lang="en-US" altLang="ja-JP" dirty="0" smtClean="0"/>
              <a:t>EN-DC, </a:t>
            </a:r>
            <a:r>
              <a:rPr lang="en-US" altLang="ja-JP" dirty="0" err="1"/>
              <a:t>i,e</a:t>
            </a:r>
            <a:r>
              <a:rPr lang="en-US" altLang="ja-JP" dirty="0"/>
              <a:t>., </a:t>
            </a:r>
            <a:r>
              <a:rPr lang="en-US" altLang="ja-JP" dirty="0" smtClean="0"/>
              <a:t>if </a:t>
            </a:r>
            <a:r>
              <a:rPr lang="en-US" altLang="ja-JP" dirty="0"/>
              <a:t>UE </a:t>
            </a:r>
            <a:r>
              <a:rPr lang="en-US" altLang="ja-JP" dirty="0" smtClean="0"/>
              <a:t>indicates </a:t>
            </a:r>
            <a:r>
              <a:rPr lang="en-US" altLang="ja-JP" dirty="0"/>
              <a:t>“</a:t>
            </a:r>
            <a:r>
              <a:rPr lang="en-US" altLang="ja-JP" dirty="0" err="1"/>
              <a:t>interBandContiguousMRDC</a:t>
            </a:r>
            <a:r>
              <a:rPr lang="en-US" altLang="ja-JP" dirty="0"/>
              <a:t>”[1</a:t>
            </a:r>
            <a:r>
              <a:rPr lang="en-US" altLang="ja-JP" dirty="0" smtClean="0"/>
              <a:t>][2</a:t>
            </a:r>
            <a:r>
              <a:rPr lang="en-US" altLang="ja-JP" dirty="0" smtClean="0"/>
              <a:t>],</a:t>
            </a:r>
          </a:p>
          <a:p>
            <a:pPr lvl="4"/>
            <a:r>
              <a:rPr lang="en-US" altLang="ja-JP" dirty="0" smtClean="0"/>
              <a:t> FFS. apply </a:t>
            </a:r>
            <a:r>
              <a:rPr lang="en-US" altLang="ja-JP" dirty="0"/>
              <a:t>power imbalance requirement for </a:t>
            </a:r>
            <a:r>
              <a:rPr lang="en-US" altLang="ja-JP" dirty="0" err="1"/>
              <a:t>for</a:t>
            </a:r>
            <a:r>
              <a:rPr lang="en-US" altLang="ja-JP" dirty="0"/>
              <a:t> FR1 intra-band contiguous EN-DC and FR1 intra-band non-contiguous </a:t>
            </a:r>
            <a:r>
              <a:rPr lang="en-US" altLang="ja-JP" dirty="0" smtClean="0"/>
              <a:t>EN-DC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Other </a:t>
            </a:r>
            <a:r>
              <a:rPr lang="en-US" altLang="ja-JP" dirty="0"/>
              <a:t>options are not precluded</a:t>
            </a:r>
            <a:r>
              <a:rPr lang="en-US" altLang="ja-JP" dirty="0" smtClean="0"/>
              <a:t>.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620266" y="6290326"/>
            <a:ext cx="1467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[1] </a:t>
            </a:r>
            <a:r>
              <a:rPr lang="en-US" altLang="ja-JP" sz="1400" dirty="0" smtClean="0"/>
              <a:t>R2-2002349</a:t>
            </a:r>
          </a:p>
          <a:p>
            <a:r>
              <a:rPr lang="en-US" altLang="ja-JP" sz="1400" dirty="0"/>
              <a:t>[2] </a:t>
            </a:r>
            <a:r>
              <a:rPr lang="en-US" altLang="ja-JP" sz="1400" dirty="0" smtClean="0"/>
              <a:t>R2-2002350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4971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681</Words>
  <Application>Microsoft Office PowerPoint</Application>
  <PresentationFormat>ワイド画面</PresentationFormat>
  <Paragraphs>88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2020-03-03T01:11:12Z</dcterms:created>
  <dcterms:modified xsi:type="dcterms:W3CDTF">2020-04-29T16:31:57Z</dcterms:modified>
</cp:coreProperties>
</file>