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94" r:id="rId3"/>
    <p:sldId id="314" r:id="rId4"/>
    <p:sldId id="313" r:id="rId5"/>
    <p:sldId id="303" r:id="rId6"/>
    <p:sldId id="305" r:id="rId7"/>
    <p:sldId id="307" r:id="rId8"/>
    <p:sldId id="309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FC0C34C-28D1-4685-BD4A-37AB46C3EF38}">
          <p14:sldIdLst>
            <p14:sldId id="256"/>
          </p14:sldIdLst>
        </p14:section>
        <p14:section name="PDSCH normal demodulation requirements" id="{DACD9C11-93E6-44AD-B22C-203FF69848F2}">
          <p14:sldIdLst>
            <p14:sldId id="294"/>
            <p14:sldId id="314"/>
            <p14:sldId id="313"/>
            <p14:sldId id="303"/>
            <p14:sldId id="305"/>
          </p14:sldIdLst>
        </p14:section>
        <p14:section name="SDR requirements" id="{46F4319F-91F5-48BD-BF31-B8399F2D7716}">
          <p14:sldIdLst>
            <p14:sldId id="307"/>
          </p14:sldIdLst>
        </p14:section>
        <p14:section name="CQI reporting requirements" id="{C598F3E0-74FB-4D9A-BF5A-2052F219113E}">
          <p14:sldIdLst>
            <p14:sldId id="3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67" d="100"/>
          <a:sy n="67" d="100"/>
        </p:scale>
        <p:origin x="1564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9552" y="2174999"/>
            <a:ext cx="8134672" cy="1470025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WF on UE demodulation and CSI reporting requirements for FR2 DL 256QAM</a:t>
            </a:r>
            <a:endParaRPr kumimoji="1" lang="ja-JP" altLang="en-US" sz="32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111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#94e</a:t>
            </a:r>
            <a:r>
              <a:rPr lang="en-US" altLang="zh-CN" b="1" dirty="0"/>
              <a:t>-Bis</a:t>
            </a:r>
            <a:r>
              <a:rPr lang="en-GB" b="1" dirty="0"/>
              <a:t>	</a:t>
            </a:r>
          </a:p>
          <a:p>
            <a:r>
              <a:rPr lang="en-US" altLang="zh-CN" b="1" dirty="0"/>
              <a:t>Electronic Meeting, 20 – 30 Apr., 2020</a:t>
            </a:r>
            <a:endParaRPr lang="en-US" b="1" dirty="0"/>
          </a:p>
          <a:p>
            <a:r>
              <a:rPr lang="en-US" b="1" dirty="0"/>
              <a:t>Agenda item: 6.12.4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R4-2005531 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0" y="404664"/>
            <a:ext cx="879532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PDSCH Demodulation: Main Parameters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85310"/>
            <a:ext cx="8229600" cy="4940034"/>
          </a:xfrm>
        </p:spPr>
        <p:txBody>
          <a:bodyPr>
            <a:noAutofit/>
          </a:bodyPr>
          <a:lstStyle/>
          <a:p>
            <a:r>
              <a:rPr lang="en-GB" altLang="zh-CN" sz="2000" dirty="0"/>
              <a:t>Define FR2 PDSCH demodulation requirements for 256QAM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000" dirty="0" err="1"/>
              <a:t>Tx</a:t>
            </a:r>
            <a:r>
              <a:rPr lang="en-US" sz="2000" dirty="0"/>
              <a:t> EVM</a:t>
            </a:r>
          </a:p>
          <a:p>
            <a:pPr lvl="1"/>
            <a:r>
              <a:rPr lang="en-US" altLang="zh-CN" sz="1800" dirty="0"/>
              <a:t>Option 1: 3%  </a:t>
            </a:r>
          </a:p>
          <a:p>
            <a:pPr lvl="1"/>
            <a:r>
              <a:rPr lang="en-US" altLang="zh-CN" sz="1800" dirty="0"/>
              <a:t>Option 2: 3.5% </a:t>
            </a:r>
          </a:p>
          <a:p>
            <a:pPr lvl="1"/>
            <a:r>
              <a:rPr lang="en-US" altLang="zh-CN" sz="1800" dirty="0"/>
              <a:t>Option 3: 2%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Rx EVM</a:t>
            </a:r>
          </a:p>
          <a:p>
            <a:pPr lvl="1"/>
            <a:r>
              <a:rPr lang="en-US" altLang="zh-CN" sz="1800" dirty="0"/>
              <a:t>Option 1: 2% </a:t>
            </a:r>
          </a:p>
          <a:p>
            <a:pPr lvl="1"/>
            <a:r>
              <a:rPr lang="en-US" altLang="zh-CN" sz="1800" dirty="0"/>
              <a:t>Option 2: Not Specified </a:t>
            </a:r>
          </a:p>
          <a:p>
            <a:pPr lvl="1"/>
            <a:r>
              <a:rPr lang="en-US" altLang="zh-CN" sz="1800" dirty="0"/>
              <a:t>Option 3: Consider agreements from WF R4-1811394 as starting point and check if it is applicable to 256QAM discussion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MIMO configuration</a:t>
            </a:r>
            <a:endParaRPr lang="en-US" altLang="zh-CN" sz="2000" dirty="0"/>
          </a:p>
          <a:p>
            <a:pPr lvl="1"/>
            <a:r>
              <a:rPr lang="en-US" altLang="zh-CN" sz="1800" dirty="0"/>
              <a:t>2Tx 2Rx ULA low </a:t>
            </a:r>
          </a:p>
          <a:p>
            <a:pPr lvl="1"/>
            <a:r>
              <a:rPr lang="en-US" altLang="zh-CN" sz="1800" dirty="0"/>
              <a:t>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126926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0" y="404664"/>
            <a:ext cx="879532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PDSCH Demodulation: Main Parameters cont’d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85310"/>
            <a:ext cx="8229600" cy="494003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Rank</a:t>
            </a:r>
          </a:p>
          <a:p>
            <a:pPr lvl="1"/>
            <a:r>
              <a:rPr lang="en-US" altLang="zh-CN" sz="1800" dirty="0"/>
              <a:t>Option 1: rank 1 </a:t>
            </a:r>
          </a:p>
          <a:p>
            <a:pPr lvl="1"/>
            <a:r>
              <a:rPr lang="en-US" altLang="zh-CN" sz="1800" dirty="0"/>
              <a:t>Option 2: rank 1 and 2 </a:t>
            </a:r>
          </a:p>
          <a:p>
            <a:pPr lvl="1"/>
            <a:r>
              <a:rPr lang="en-US" altLang="zh-CN" sz="1800" dirty="0"/>
              <a:t>Other options are not precluded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Propagation condition</a:t>
            </a:r>
            <a:endParaRPr lang="en-US" altLang="zh-CN" sz="2000" dirty="0"/>
          </a:p>
          <a:p>
            <a:pPr lvl="1"/>
            <a:r>
              <a:rPr lang="en-US" altLang="zh-CN" sz="1800" dirty="0"/>
              <a:t>Option 1: Fading channel 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GB" altLang="zh-CN" sz="1600" kern="0" dirty="0">
                <a:solidFill>
                  <a:prstClr val="black"/>
                </a:solidFill>
              </a:rPr>
              <a:t>Option 1a: TDLA30-300 </a:t>
            </a:r>
            <a:endParaRPr kumimoji="0" lang="zh-CN" altLang="zh-CN" sz="1600" kern="0" dirty="0">
              <a:solidFill>
                <a:prstClr val="black"/>
              </a:solidFill>
            </a:endParaRPr>
          </a:p>
          <a:p>
            <a:pPr lvl="2" eaLnBrk="0" fontAlgn="base" hangingPunct="0">
              <a:spcAft>
                <a:spcPct val="0"/>
              </a:spcAft>
            </a:pPr>
            <a:r>
              <a:rPr kumimoji="0" lang="en-GB" altLang="zh-CN" sz="1600" kern="0" dirty="0">
                <a:solidFill>
                  <a:prstClr val="black"/>
                </a:solidFill>
              </a:rPr>
              <a:t>Option 1b: TDLD30-75 </a:t>
            </a:r>
            <a:endParaRPr kumimoji="0" lang="zh-CN" altLang="zh-CN" sz="1600" kern="0" dirty="0">
              <a:solidFill>
                <a:prstClr val="black"/>
              </a:solidFill>
            </a:endParaRPr>
          </a:p>
          <a:p>
            <a:pPr lvl="2" eaLnBrk="0" fontAlgn="base" hangingPunct="0">
              <a:spcAft>
                <a:spcPct val="0"/>
              </a:spcAft>
            </a:pPr>
            <a:r>
              <a:rPr kumimoji="0" lang="en-GB" altLang="zh-CN" sz="1600" kern="0" dirty="0">
                <a:solidFill>
                  <a:prstClr val="black"/>
                </a:solidFill>
              </a:rPr>
              <a:t>Option 1c: TDL-D for Rank 1, TDL-D for Rank 2 </a:t>
            </a:r>
            <a:endParaRPr kumimoji="0" lang="zh-CN" altLang="zh-CN" sz="1600" kern="0" dirty="0">
              <a:solidFill>
                <a:prstClr val="black"/>
              </a:solidFill>
            </a:endParaRPr>
          </a:p>
          <a:p>
            <a:pPr lvl="2" eaLnBrk="0" fontAlgn="base" hangingPunct="0">
              <a:spcAft>
                <a:spcPct val="0"/>
              </a:spcAft>
            </a:pPr>
            <a:r>
              <a:rPr kumimoji="0" lang="en-GB" altLang="zh-CN" sz="1600" kern="0" dirty="0">
                <a:solidFill>
                  <a:prstClr val="black"/>
                </a:solidFill>
              </a:rPr>
              <a:t>Option 1d: TDL-A for Rank 1, TDL-D for Rank 2 </a:t>
            </a:r>
            <a:endParaRPr kumimoji="0" lang="zh-CN" altLang="zh-CN" sz="1600" kern="0" dirty="0">
              <a:solidFill>
                <a:prstClr val="black"/>
              </a:solidFill>
            </a:endParaRPr>
          </a:p>
          <a:p>
            <a:pPr lvl="2" eaLnBrk="0" fontAlgn="base" hangingPunct="0">
              <a:spcAft>
                <a:spcPct val="0"/>
              </a:spcAft>
            </a:pPr>
            <a:r>
              <a:rPr kumimoji="0" lang="en-GB" altLang="zh-CN" sz="1600" kern="0" dirty="0">
                <a:solidFill>
                  <a:prstClr val="black"/>
                </a:solidFill>
              </a:rPr>
              <a:t>Option 1e: TDLD30-35 </a:t>
            </a:r>
            <a:endParaRPr kumimoji="0" lang="en-US" altLang="zh-CN" sz="1600" kern="0" dirty="0">
              <a:solidFill>
                <a:prstClr val="black"/>
              </a:solidFill>
            </a:endParaRPr>
          </a:p>
          <a:p>
            <a:pPr lvl="1"/>
            <a:r>
              <a:rPr lang="en-US" altLang="zh-CN" sz="1800" dirty="0"/>
              <a:t>Option 2: Static channel </a:t>
            </a:r>
            <a:endParaRPr lang="zh-CN" altLang="zh-CN" sz="1800" dirty="0"/>
          </a:p>
          <a:p>
            <a:pPr lvl="1"/>
            <a:r>
              <a:rPr lang="en-US" altLang="zh-CN" sz="1800" dirty="0"/>
              <a:t>TBD based on simulation results </a:t>
            </a:r>
          </a:p>
        </p:txBody>
      </p:sp>
    </p:spTree>
    <p:extLst>
      <p:ext uri="{BB962C8B-B14F-4D97-AF65-F5344CB8AC3E}">
        <p14:creationId xmlns:p14="http://schemas.microsoft.com/office/powerpoint/2010/main" val="1686701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0" y="404664"/>
            <a:ext cx="879532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PDSCH Demodulation</a:t>
            </a:r>
            <a:r>
              <a:rPr lang="en-US" altLang="zh-CN" sz="3200" dirty="0"/>
              <a:t>:</a:t>
            </a:r>
            <a:r>
              <a:rPr lang="en-GB" altLang="zh-CN" sz="3200" dirty="0"/>
              <a:t> Main Parameters cont’d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85310"/>
            <a:ext cx="8229600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Channel bandwidth and PRB allocation</a:t>
            </a:r>
            <a:endParaRPr lang="en-US" altLang="zh-CN" sz="2000" dirty="0"/>
          </a:p>
          <a:p>
            <a:pPr lvl="1"/>
            <a:r>
              <a:rPr lang="en-US" altLang="zh-CN" sz="1800" dirty="0"/>
              <a:t>Option 1: 100MHz CBW with full PRB allocation</a:t>
            </a:r>
          </a:p>
          <a:p>
            <a:pPr lvl="1"/>
            <a:r>
              <a:rPr lang="en-US" altLang="zh-CN" sz="1800" dirty="0"/>
              <a:t>Option 2: 100MHz CBW with partial PRB allocation</a:t>
            </a:r>
          </a:p>
          <a:p>
            <a:pPr lvl="1"/>
            <a:r>
              <a:rPr lang="en-US" altLang="zh-CN" sz="1800" dirty="0"/>
              <a:t>Option 3: 50MHz CBW with full PRB allocation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MCS</a:t>
            </a:r>
          </a:p>
          <a:p>
            <a:pPr lvl="1"/>
            <a:r>
              <a:rPr lang="en-US" altLang="zh-CN" sz="1800" dirty="0"/>
              <a:t>Option 1: MCS 20 or higher depending on the allocated PRB number </a:t>
            </a:r>
          </a:p>
          <a:p>
            <a:pPr lvl="1"/>
            <a:r>
              <a:rPr lang="en-US" altLang="zh-CN" sz="1800" dirty="0"/>
              <a:t>Option 2: MCS 21</a:t>
            </a:r>
          </a:p>
          <a:p>
            <a:pPr lvl="1"/>
            <a:r>
              <a:rPr lang="en-US" altLang="zh-CN" sz="1800" dirty="0"/>
              <a:t>Option 3: MCS 20</a:t>
            </a:r>
          </a:p>
          <a:p>
            <a:pPr lvl="1"/>
            <a:r>
              <a:rPr lang="en-US" altLang="zh-CN" sz="1800" dirty="0"/>
              <a:t>Option 4: MCS 25/26/27</a:t>
            </a:r>
          </a:p>
          <a:p>
            <a:pPr lvl="1"/>
            <a:r>
              <a:rPr lang="en-US" altLang="zh-CN" sz="1800" dirty="0"/>
              <a:t>Other options are not precluded</a:t>
            </a:r>
            <a:endParaRPr lang="en-GB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Carrier frequency</a:t>
            </a:r>
            <a:endParaRPr lang="zh-CN" altLang="zh-CN" sz="2000" dirty="0"/>
          </a:p>
          <a:p>
            <a:pPr lvl="1"/>
            <a:r>
              <a:rPr lang="en-US" altLang="zh-CN" sz="1800" dirty="0"/>
              <a:t>Option 1: band agnostic</a:t>
            </a:r>
          </a:p>
          <a:p>
            <a:pPr lvl="1"/>
            <a:r>
              <a:rPr lang="en-US" altLang="zh-CN" sz="1800" dirty="0"/>
              <a:t>Option 2: Further analyze </a:t>
            </a:r>
            <a:r>
              <a:rPr lang="en-GB" altLang="zh-CN" sz="1800" dirty="0"/>
              <a:t>whether it is possible to define band agnostic requirements</a:t>
            </a:r>
            <a:endParaRPr lang="en-US" altLang="zh-CN" sz="1800" dirty="0"/>
          </a:p>
          <a:p>
            <a:pPr marL="457200" lvl="1" indent="0">
              <a:buNone/>
            </a:pPr>
            <a:endParaRPr lang="en-US" altLang="zh-CN" sz="2500" dirty="0"/>
          </a:p>
          <a:p>
            <a:pPr marL="342900" lvl="1" indent="-342900">
              <a:buFont typeface="Arial" pitchFamily="34" charset="0"/>
              <a:buChar char="•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34344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PDSCH Demodulation: Other Parameters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680520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SCS: 120kHz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PT-RS configuration: </a:t>
            </a:r>
          </a:p>
          <a:p>
            <a:pPr lvl="1"/>
            <a:r>
              <a:rPr lang="en-GB" altLang="zh-CN" sz="1800" dirty="0"/>
              <a:t>per 2PRB in frequency domain, per symbol in time domain</a:t>
            </a:r>
            <a:endParaRPr lang="zh-CN" altLang="zh-CN" sz="1800" dirty="0"/>
          </a:p>
          <a:p>
            <a:r>
              <a:rPr lang="en-GB" altLang="zh-CN" sz="2000" dirty="0"/>
              <a:t>Overhead for TBS determination: 6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PDSCH mapping type: Type A</a:t>
            </a: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DM-RS configuration</a:t>
            </a:r>
          </a:p>
          <a:p>
            <a:pPr lvl="1"/>
            <a:r>
              <a:rPr lang="en-US" altLang="zh-CN" sz="1800" dirty="0"/>
              <a:t>Option 1: Type 1 single symbol front loaded, 1 additional DMRS</a:t>
            </a:r>
          </a:p>
          <a:p>
            <a:pPr lvl="1"/>
            <a:r>
              <a:rPr lang="en-US" altLang="zh-CN" sz="1800" dirty="0"/>
              <a:t>Option 2: Type 1 single symbol front loaded, 0 additional DMRS</a:t>
            </a:r>
            <a:endParaRPr lang="en-GB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TDD Configuration: </a:t>
            </a:r>
            <a:r>
              <a:rPr lang="en-US" altLang="zh-CN" sz="2000" dirty="0"/>
              <a:t>DDDSU, S=10D:2G:2U</a:t>
            </a:r>
            <a:endParaRPr lang="en-GB" altLang="zh-CN" sz="20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PDCCH and PDSCH duration</a:t>
            </a:r>
            <a:endParaRPr lang="en-US" altLang="zh-CN" sz="2000" dirty="0"/>
          </a:p>
          <a:p>
            <a:pPr lvl="1"/>
            <a:r>
              <a:rPr lang="en-GB" altLang="zh-CN" sz="1800" dirty="0"/>
              <a:t>PDCCH: Symbol #0 in each slot</a:t>
            </a:r>
          </a:p>
          <a:p>
            <a:pPr lvl="1"/>
            <a:r>
              <a:rPr lang="en-GB" altLang="zh-CN" sz="1800" dirty="0"/>
              <a:t>PDSCH configuration:</a:t>
            </a:r>
            <a:endParaRPr lang="zh-CN" altLang="zh-CN" sz="1800" dirty="0"/>
          </a:p>
          <a:p>
            <a:pPr lvl="2" eaLnBrk="0" fontAlgn="base" hangingPunct="0">
              <a:spcAft>
                <a:spcPct val="0"/>
              </a:spcAft>
            </a:pPr>
            <a:r>
              <a:rPr kumimoji="0" lang="en-GB" altLang="zh-CN" sz="1600" kern="0" dirty="0"/>
              <a:t>Full DL slots: Type A, Start symbol 1, Duration 13</a:t>
            </a:r>
            <a:endParaRPr kumimoji="0" lang="zh-CN" altLang="zh-CN" sz="1600" kern="0" dirty="0"/>
          </a:p>
          <a:p>
            <a:pPr lvl="2" eaLnBrk="0" fontAlgn="base" hangingPunct="0">
              <a:spcAft>
                <a:spcPct val="0"/>
              </a:spcAft>
            </a:pPr>
            <a:r>
              <a:rPr kumimoji="0" lang="en-GB" altLang="zh-CN" sz="1600" kern="0" dirty="0"/>
              <a:t>Special slots: Type A, Start symbol 1, Duration 9</a:t>
            </a:r>
          </a:p>
          <a:p>
            <a:pPr marL="457200" lvl="1" indent="0">
              <a:buNone/>
            </a:pPr>
            <a:endParaRPr lang="en-US" altLang="zh-CN" sz="1600" dirty="0"/>
          </a:p>
          <a:p>
            <a:pPr marL="457200" lvl="1" indent="0">
              <a:buNone/>
            </a:pPr>
            <a:endParaRPr lang="en-GB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096631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507288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PDSCH Demodulation: Other Parameters cont’d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669979"/>
          </a:xfrm>
        </p:spPr>
        <p:txBody>
          <a:bodyPr>
            <a:noAutofit/>
          </a:bodyPr>
          <a:lstStyle/>
          <a:p>
            <a:pPr lvl="0"/>
            <a:r>
              <a:rPr lang="en-GB" altLang="zh-CN" sz="1800" dirty="0"/>
              <a:t>PRB bundling size and Precoding model</a:t>
            </a:r>
            <a:endParaRPr lang="en-US" altLang="zh-CN" sz="1800" dirty="0"/>
          </a:p>
          <a:p>
            <a:pPr lvl="1"/>
            <a:r>
              <a:rPr lang="en-GB" altLang="zh-CN" sz="1600" dirty="0"/>
              <a:t>Option 1: 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GB" altLang="zh-CN" sz="1400" kern="0" dirty="0">
                <a:solidFill>
                  <a:prstClr val="black"/>
                </a:solidFill>
              </a:rPr>
              <a:t>PRB bundling size: 2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GB" altLang="zh-CN" sz="1400" kern="0" dirty="0">
                <a:solidFill>
                  <a:prstClr val="black"/>
                </a:solidFill>
              </a:rPr>
              <a:t>Precoding model: Random Precoding, per slot , WB granularity</a:t>
            </a:r>
          </a:p>
          <a:p>
            <a:pPr lvl="1" fontAlgn="base">
              <a:spcAft>
                <a:spcPct val="0"/>
              </a:spcAft>
            </a:pPr>
            <a:r>
              <a:rPr lang="en-GB" altLang="zh-CN" sz="1600" dirty="0"/>
              <a:t>Other options are not precluded</a:t>
            </a:r>
          </a:p>
          <a:p>
            <a:r>
              <a:rPr lang="en-GB" altLang="zh-CN" sz="1800" dirty="0"/>
              <a:t>SSB and TRS configuration</a:t>
            </a:r>
            <a:endParaRPr lang="en-US" altLang="zh-CN" sz="1800" dirty="0"/>
          </a:p>
          <a:p>
            <a:pPr lvl="1"/>
            <a:r>
              <a:rPr lang="en-GB" altLang="zh-CN" sz="1600" dirty="0"/>
              <a:t>SSB configuration: Periodicity 20 </a:t>
            </a:r>
            <a:r>
              <a:rPr lang="en-GB" altLang="zh-CN" sz="1600" dirty="0" err="1"/>
              <a:t>ms</a:t>
            </a:r>
            <a:r>
              <a:rPr lang="en-GB" altLang="zh-CN" sz="1600" dirty="0"/>
              <a:t>, Allocated in first slot within 20ms</a:t>
            </a:r>
          </a:p>
          <a:p>
            <a:pPr lvl="1"/>
            <a:r>
              <a:rPr lang="en-GB" altLang="zh-CN" sz="1600" dirty="0"/>
              <a:t>TRS configuration: 20 </a:t>
            </a:r>
            <a:r>
              <a:rPr lang="en-GB" altLang="zh-CN" sz="1600" dirty="0" err="1"/>
              <a:t>ms</a:t>
            </a:r>
            <a:r>
              <a:rPr lang="en-GB" altLang="zh-CN" sz="1600" dirty="0"/>
              <a:t> periodicity, 2 slots, Offset 10 </a:t>
            </a:r>
            <a:r>
              <a:rPr lang="en-GB" altLang="zh-CN" sz="1600" dirty="0" err="1"/>
              <a:t>ms</a:t>
            </a:r>
            <a:endParaRPr lang="en-US" altLang="zh-CN" sz="1600" dirty="0"/>
          </a:p>
          <a:p>
            <a:pPr marL="342900" lvl="2" indent="-342900"/>
            <a:r>
              <a:rPr lang="en-US" altLang="zh-CN" sz="1800" dirty="0"/>
              <a:t>HARQ RV sequence</a:t>
            </a:r>
          </a:p>
          <a:p>
            <a:pPr lvl="1"/>
            <a:r>
              <a:rPr lang="en-GB" altLang="zh-CN" sz="1600" dirty="0"/>
              <a:t>{0, 2, 3, 1}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1800" dirty="0"/>
              <a:t>HARQ process number</a:t>
            </a:r>
          </a:p>
          <a:p>
            <a:pPr lvl="1"/>
            <a:r>
              <a:rPr lang="en-GB" altLang="zh-CN" sz="1600" dirty="0"/>
              <a:t>Option 1: 8</a:t>
            </a:r>
          </a:p>
          <a:p>
            <a:pPr lvl="1"/>
            <a:r>
              <a:rPr lang="en-GB" altLang="zh-CN" sz="1600" dirty="0"/>
              <a:t>Other options are not precluded</a:t>
            </a:r>
          </a:p>
          <a:p>
            <a:pPr marL="342900" lvl="2" indent="-342900"/>
            <a:r>
              <a:rPr lang="en-GB" altLang="zh-CN" sz="1800" dirty="0"/>
              <a:t>Receiver assumption</a:t>
            </a:r>
          </a:p>
          <a:p>
            <a:pPr lvl="1"/>
            <a:r>
              <a:rPr lang="en-US" altLang="zh-CN" sz="1600" dirty="0"/>
              <a:t>MMSE-IRC </a:t>
            </a:r>
          </a:p>
          <a:p>
            <a:pPr marL="342900" lvl="2" indent="-342900"/>
            <a:r>
              <a:rPr lang="en-GB" altLang="zh-CN" sz="1800" dirty="0"/>
              <a:t>Test metric</a:t>
            </a:r>
          </a:p>
          <a:p>
            <a:pPr lvl="1"/>
            <a:r>
              <a:rPr lang="en-US" altLang="zh-CN" sz="1600" dirty="0"/>
              <a:t>70% of max TP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793486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SDR Requirements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>
            <a:normAutofit/>
          </a:bodyPr>
          <a:lstStyle/>
          <a:p>
            <a:r>
              <a:rPr lang="en-GB" altLang="zh-CN" sz="2200" dirty="0"/>
              <a:t>FFS whether to define SDR requirements for FR2 256QAM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200" dirty="0"/>
              <a:t>If it is agreed to define SDR requirements, consider the following test parameters:</a:t>
            </a:r>
          </a:p>
          <a:p>
            <a:pPr lvl="1"/>
            <a:r>
              <a:rPr lang="en-GB" altLang="zh-CN" sz="2000" dirty="0"/>
              <a:t>MCS and rank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GB" altLang="zh-CN" sz="1800" kern="0" dirty="0"/>
              <a:t>Option 1: </a:t>
            </a:r>
            <a:r>
              <a:rPr kumimoji="0" lang="en-US" altLang="zh-CN" sz="1800" kern="0" dirty="0"/>
              <a:t>Add MCS indexes 26, 21, 20 and 11 in MCS table 2 for both 1 and 2 MIMO layers. Run simulations for these MCS indexes to derive the required SNR achieving 85% of peak throughput under AWGN conditions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800" kern="0" dirty="0"/>
              <a:t>Other options are not precluded</a:t>
            </a:r>
          </a:p>
          <a:p>
            <a:pPr lvl="1"/>
            <a:endParaRPr lang="en-GB" altLang="zh-CN" sz="3200" dirty="0"/>
          </a:p>
        </p:txBody>
      </p:sp>
    </p:spTree>
    <p:extLst>
      <p:ext uri="{BB962C8B-B14F-4D97-AF65-F5344CB8AC3E}">
        <p14:creationId xmlns:p14="http://schemas.microsoft.com/office/powerpoint/2010/main" val="1576221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CQI reporting Requirements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567333"/>
            <a:ext cx="8568952" cy="4525963"/>
          </a:xfrm>
        </p:spPr>
        <p:txBody>
          <a:bodyPr>
            <a:noAutofit/>
          </a:bodyPr>
          <a:lstStyle/>
          <a:p>
            <a:r>
              <a:rPr lang="en-GB" altLang="zh-CN" sz="2200" dirty="0"/>
              <a:t>FFS whether to define FR2 CQI reporting requirements for CQI table 2</a:t>
            </a:r>
          </a:p>
          <a:p>
            <a:r>
              <a:rPr lang="en-GB" altLang="zh-CN" sz="2200" dirty="0"/>
              <a:t>If it is agreed to define FR2 CQI reporting, consider the following test parameters:</a:t>
            </a:r>
          </a:p>
          <a:p>
            <a:pPr lvl="1"/>
            <a:r>
              <a:rPr lang="en-GB" altLang="zh-CN" sz="2000" dirty="0"/>
              <a:t>Propagation condition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800" kern="0" dirty="0"/>
              <a:t>Option 1: Cover both AWGN and fading conditions 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800" kern="0" dirty="0"/>
              <a:t>Other options are not precluded</a:t>
            </a:r>
          </a:p>
          <a:p>
            <a:pPr lvl="1"/>
            <a:r>
              <a:rPr lang="en-GB" altLang="zh-CN" sz="2000" dirty="0"/>
              <a:t>SNR testing point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800" kern="0" dirty="0"/>
              <a:t>Option 1: Cover higher SNR testing point compared to that in Rel-15 FR2 CQI tests 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800" kern="0" dirty="0"/>
              <a:t>Other options are not precluded</a:t>
            </a:r>
          </a:p>
          <a:p>
            <a:pPr lvl="1"/>
            <a:r>
              <a:rPr lang="en-GB" altLang="zh-CN" sz="2000" dirty="0"/>
              <a:t>Other parameters</a:t>
            </a:r>
            <a:endParaRPr lang="en-US" altLang="zh-CN" sz="2000" dirty="0"/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800" kern="0" dirty="0"/>
              <a:t>Option 1: Reuse the assumptions in Rel-15 FR2 CQI tests 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800" kern="0" dirty="0"/>
              <a:t>Other options are not precluded</a:t>
            </a:r>
            <a:endParaRPr kumimoji="0" lang="en-GB" altLang="zh-CN" sz="1800" kern="0" dirty="0"/>
          </a:p>
          <a:p>
            <a:pPr lvl="2">
              <a:buFont typeface="Wingdings" panose="05000000000000000000" pitchFamily="2" charset="2"/>
              <a:buChar char="Ø"/>
            </a:pPr>
            <a:endParaRPr lang="en-GB" altLang="zh-CN" dirty="0"/>
          </a:p>
          <a:p>
            <a:pPr lvl="1"/>
            <a:endParaRPr lang="en-US" altLang="zh-CN" sz="3200" dirty="0"/>
          </a:p>
          <a:p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339094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14536</TotalTime>
  <Words>664</Words>
  <Application>Microsoft Office PowerPoint</Application>
  <PresentationFormat>全屏显示(4:3)</PresentationFormat>
  <Paragraphs>100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Office テーマ</vt:lpstr>
      <vt:lpstr>WF on UE demodulation and CSI reporting requirements for FR2 DL 256QAM</vt:lpstr>
      <vt:lpstr>PDSCH Demodulation: Main Parameters</vt:lpstr>
      <vt:lpstr>PDSCH Demodulation: Main Parameters cont’d</vt:lpstr>
      <vt:lpstr>PDSCH Demodulation: Main Parameters cont’d</vt:lpstr>
      <vt:lpstr>PDSCH Demodulation: Other Parameters</vt:lpstr>
      <vt:lpstr>PDSCH Demodulation: Other Parameters cont’d</vt:lpstr>
      <vt:lpstr>SDR Requirements</vt:lpstr>
      <vt:lpstr>CQI reporting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wujingzhou@chinatelecom.cn</dc:creator>
  <cp:keywords>CTPClassification=CTP_PUBLIC:VisualMarkings=, CTPClassification=CTP_NT</cp:keywords>
  <cp:lastModifiedBy>China Telecom2</cp:lastModifiedBy>
  <cp:revision>612</cp:revision>
  <dcterms:created xsi:type="dcterms:W3CDTF">2017-01-18T16:32:26Z</dcterms:created>
  <dcterms:modified xsi:type="dcterms:W3CDTF">2020-04-29T15:21:57Z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