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6"/>
  </p:notesMasterIdLst>
  <p:sldIdLst>
    <p:sldId id="256" r:id="rId5"/>
    <p:sldId id="490" r:id="rId6"/>
    <p:sldId id="483" r:id="rId7"/>
    <p:sldId id="491" r:id="rId8"/>
    <p:sldId id="484" r:id="rId9"/>
    <p:sldId id="485" r:id="rId10"/>
    <p:sldId id="492" r:id="rId11"/>
    <p:sldId id="486" r:id="rId12"/>
    <p:sldId id="487" r:id="rId13"/>
    <p:sldId id="488" r:id="rId14"/>
    <p:sldId id="489" r:id="rId1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89783" autoAdjust="0"/>
  </p:normalViewPr>
  <p:slideViewPr>
    <p:cSldViewPr>
      <p:cViewPr varScale="1">
        <p:scale>
          <a:sx n="85" d="100"/>
          <a:sy n="85" d="100"/>
        </p:scale>
        <p:origin x="75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9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182758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dirty="0"/>
              <a:t>Way forward for NR UE URLLC performance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99276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#94-e-Bis</a:t>
            </a:r>
          </a:p>
          <a:p>
            <a:pPr>
              <a:buNone/>
            </a:pPr>
            <a:r>
              <a:rPr lang="en-GB" sz="1800" b="1" dirty="0">
                <a:solidFill>
                  <a:schemeClr val="dk1"/>
                </a:solidFill>
              </a:rPr>
              <a:t>E-meeting, 20 April – 30 April, 2020</a:t>
            </a:r>
          </a:p>
          <a:p>
            <a:pPr>
              <a:buNone/>
            </a:pPr>
            <a:r>
              <a:rPr lang="en-US" altLang="zh-CN" sz="1800" b="1" dirty="0"/>
              <a:t>Agenda Item: </a:t>
            </a:r>
            <a:r>
              <a:rPr lang="en-GB" altLang="zh-CN" sz="1800" b="1" dirty="0"/>
              <a:t>6</a:t>
            </a:r>
            <a:r>
              <a:rPr lang="en-GB" sz="1800" b="1" dirty="0"/>
              <a:t>.9.1.2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R4-2005527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C1267-C4DC-4A75-A561-8A379BC3D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CQI reporting requirements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D8B22-4BAB-4256-B640-EB64033266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Propagation channel for CQI reporting</a:t>
            </a:r>
          </a:p>
          <a:p>
            <a:pPr lvl="1"/>
            <a:r>
              <a:rPr lang="en-GB" sz="1800" dirty="0"/>
              <a:t>Option 1: AWGN</a:t>
            </a:r>
            <a:endParaRPr lang="en-US" sz="1800" dirty="0"/>
          </a:p>
          <a:p>
            <a:pPr lvl="1"/>
            <a:r>
              <a:rPr lang="en-GB" sz="1800" dirty="0"/>
              <a:t>Option 2: Fading channel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Target BLER in case AWGN conditions will be used</a:t>
            </a:r>
          </a:p>
          <a:p>
            <a:pPr lvl="1"/>
            <a:r>
              <a:rPr lang="en-GB" sz="1800" dirty="0"/>
              <a:t>Option 1: 10^-3</a:t>
            </a:r>
          </a:p>
          <a:p>
            <a:pPr lvl="1"/>
            <a:r>
              <a:rPr lang="en-GB" sz="1800" dirty="0"/>
              <a:t>Option 3: 10^-5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09EB9D-27C8-4B52-B251-BF714CBC3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10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48058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05F0B-0D81-442E-841B-2F79C7B3B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CQI reporting requirements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F380B-C42F-4C85-A6B4-BB3B53A209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Test metric </a:t>
            </a:r>
            <a:r>
              <a:rPr lang="en-GB" sz="2000" dirty="0"/>
              <a:t>in case AWGN conditions will be used</a:t>
            </a:r>
          </a:p>
          <a:p>
            <a:pPr lvl="1"/>
            <a:r>
              <a:rPr lang="en-GB" sz="1800" dirty="0"/>
              <a:t>Option 1: Reuse Rel-15 CQI test metric</a:t>
            </a:r>
          </a:p>
          <a:p>
            <a:pPr lvl="1"/>
            <a:r>
              <a:rPr lang="en-GB" sz="1800" dirty="0"/>
              <a:t>Option 2: Reuse Rel-15 CQI test metric and define a lower bound for median reported CQI in the CQI reporting tests for 99.999% reliability</a:t>
            </a:r>
          </a:p>
          <a:p>
            <a:pPr lvl="1"/>
            <a:r>
              <a:rPr lang="en-GB" sz="1800" dirty="0"/>
              <a:t>Other options are not precluded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Test metric in case Fading conditions will be used</a:t>
            </a:r>
          </a:p>
          <a:p>
            <a:pPr lvl="1"/>
            <a:r>
              <a:rPr lang="en-GB" sz="1800" dirty="0"/>
              <a:t>Option 1: </a:t>
            </a:r>
          </a:p>
          <a:p>
            <a:pPr lvl="2"/>
            <a:r>
              <a:rPr lang="en-US" sz="1600" dirty="0"/>
              <a:t>A CQI index not in the set {median CQI -1, median CQI, median CQI +1} shall be reported at least α% of the time</a:t>
            </a:r>
          </a:p>
          <a:p>
            <a:pPr lvl="2"/>
            <a:r>
              <a:rPr lang="en-US" sz="1600" dirty="0"/>
              <a:t>The ratio of the throughput with follow CQI vs median CQI shall be </a:t>
            </a:r>
            <a:r>
              <a:rPr lang="zh-CN" altLang="en-US" sz="1600" dirty="0"/>
              <a:t>≥ </a:t>
            </a:r>
            <a:r>
              <a:rPr lang="en-US" altLang="zh-CN" sz="1600" dirty="0"/>
              <a:t>γ</a:t>
            </a:r>
          </a:p>
          <a:p>
            <a:pPr lvl="1"/>
            <a:r>
              <a:rPr lang="en-US" sz="1800" dirty="0"/>
              <a:t>Other options are not precluded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In case AWGN conditions with target BLER 10^-5 will be used, FFS feasibility to define CQI reporting test case and FMCS case at the same SNR and define an applicability rule </a:t>
            </a:r>
            <a:r>
              <a:rPr lang="en-US" sz="2000" dirty="0"/>
              <a:t>between CQI reporting test and FMCS test </a:t>
            </a:r>
            <a:endParaRPr lang="en-GB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CA0103-2E4B-4C80-8FF7-554278F2A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8703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2C973-463F-4A0D-8B4A-BF81DA45C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High reliability (1)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C233C7-137E-4323-B2C4-7760B9E0E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sv-SE" sz="2000" dirty="0"/>
              <a:t>Background (Agreed parameters from #94e)</a:t>
            </a:r>
          </a:p>
          <a:p>
            <a:pPr lvl="1"/>
            <a:r>
              <a:rPr lang="en-US" dirty="0"/>
              <a:t>TDD pattern: 7D1S2U, S=6D: 4G: 4U for 30 kHz SCS.​</a:t>
            </a:r>
          </a:p>
          <a:p>
            <a:pPr lvl="1"/>
            <a:r>
              <a:rPr lang="en-US" dirty="0"/>
              <a:t>Propagation condition: TDLA30-10​</a:t>
            </a:r>
          </a:p>
          <a:p>
            <a:pPr lvl="1"/>
            <a:r>
              <a:rPr lang="en-US" dirty="0"/>
              <a:t>SCS &amp; CBW: ​</a:t>
            </a:r>
          </a:p>
          <a:p>
            <a:pPr lvl="1"/>
            <a:r>
              <a:rPr lang="en-US" dirty="0"/>
              <a:t>FDD: 15 kHz &amp; 10 MHz​</a:t>
            </a:r>
          </a:p>
          <a:p>
            <a:pPr lvl="1"/>
            <a:r>
              <a:rPr lang="en-US" dirty="0"/>
              <a:t>TDD: 30 kHz &amp; 40 MHz​</a:t>
            </a:r>
          </a:p>
          <a:p>
            <a:pPr lvl="1"/>
            <a:r>
              <a:rPr lang="en-US" dirty="0"/>
              <a:t>PDSCH configuration: Mapping type A, symbol length 12, starting symbol 2.​</a:t>
            </a:r>
          </a:p>
          <a:p>
            <a:pPr lvl="1"/>
            <a:r>
              <a:rPr lang="en-US" dirty="0"/>
              <a:t>Antenna configuration: 2x2 and 2x4, ULA low​</a:t>
            </a:r>
          </a:p>
          <a:p>
            <a:pPr lvl="1"/>
            <a:r>
              <a:rPr lang="en-US" dirty="0"/>
              <a:t>Target BLER: 1%​</a:t>
            </a:r>
          </a:p>
          <a:p>
            <a:pPr lvl="1"/>
            <a:r>
              <a:rPr lang="en-US" dirty="0"/>
              <a:t>Target Confidence level: 99%​</a:t>
            </a:r>
          </a:p>
          <a:p>
            <a:pPr lvl="1"/>
            <a:r>
              <a:rPr lang="en-US" dirty="0"/>
              <a:t>BLER is calculated after all transmission​</a:t>
            </a:r>
          </a:p>
          <a:p>
            <a:pPr lvl="1"/>
            <a:r>
              <a:rPr lang="en-US" dirty="0"/>
              <a:t>Max number of HARQ transmissions: 4​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D2E88B-B218-4A90-BB66-732901646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3660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2C973-463F-4A0D-8B4A-BF81DA45C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High reliability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C233C7-137E-4323-B2C4-7760B9E0E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PDSCH Aggregation level: </a:t>
            </a:r>
            <a:endParaRPr lang="en-US" sz="2000" dirty="0"/>
          </a:p>
          <a:p>
            <a:pPr lvl="1"/>
            <a:r>
              <a:rPr lang="en-US" sz="1800" dirty="0"/>
              <a:t>2 for FDD and TDD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MCS: Select a suitable MCS value as per the evaluation results for MCS13/14/15/16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FR2 requirements for High reliability</a:t>
            </a:r>
          </a:p>
          <a:p>
            <a:pPr lvl="1"/>
            <a:r>
              <a:rPr lang="en-GB" sz="1800" dirty="0"/>
              <a:t>Keep it open meanwhile prioritize discussion on introducing FR1 requirements in Q2; and interested companies are encouraged to bring more information and analysis for the deployment/usage scenarios </a:t>
            </a:r>
            <a:endParaRPr lang="en-US" sz="20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D2E88B-B218-4A90-BB66-732901646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0422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80DB3-CA16-4E78-9BFE-B76FF54DD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PDSCH mapping Type B and processing capability 2 (1)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5D1F43-DD98-4CFD-9DAA-5CA8CFD2D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Background (Agreed parameters from #94e)</a:t>
            </a:r>
          </a:p>
          <a:p>
            <a:pPr lvl="1"/>
            <a:r>
              <a:rPr lang="en-GB" dirty="0"/>
              <a:t>Slots to be scheduled:</a:t>
            </a:r>
            <a:endParaRPr lang="en-US" dirty="0"/>
          </a:p>
          <a:p>
            <a:pPr lvl="2"/>
            <a:r>
              <a:rPr lang="en-GB" dirty="0"/>
              <a:t>FDD: All DL slots </a:t>
            </a:r>
          </a:p>
          <a:p>
            <a:pPr lvl="2"/>
            <a:r>
              <a:rPr lang="en-GB" dirty="0"/>
              <a:t>TDD: S slots with K1=0</a:t>
            </a:r>
            <a:endParaRPr lang="en-US" dirty="0"/>
          </a:p>
          <a:p>
            <a:pPr lvl="1"/>
            <a:r>
              <a:rPr lang="en-GB" dirty="0"/>
              <a:t>Starting symbol: 2</a:t>
            </a:r>
            <a:endParaRPr lang="en-US" dirty="0"/>
          </a:p>
          <a:p>
            <a:pPr lvl="1"/>
            <a:r>
              <a:rPr lang="en-GB" dirty="0"/>
              <a:t>Symbol length: 2</a:t>
            </a:r>
          </a:p>
          <a:p>
            <a:pPr lvl="1"/>
            <a:r>
              <a:rPr lang="en-GB" dirty="0"/>
              <a:t>Slot aggregation level: 1</a:t>
            </a:r>
          </a:p>
          <a:p>
            <a:pPr lvl="1"/>
            <a:r>
              <a:rPr lang="en-US" dirty="0"/>
              <a:t>Max number of HARQ transmissions: 1</a:t>
            </a:r>
          </a:p>
          <a:p>
            <a:pPr lvl="1"/>
            <a:r>
              <a:rPr lang="en-US" dirty="0"/>
              <a:t>Verify PDSCH processing capability 2 and type B mapping together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F13BAE-3531-446F-8154-65F60302C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1428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BE428-11E4-4478-AC9D-1C324FC8C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PDSCH mapping Type B and processing capability 2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3F58C-87B9-465D-BF53-F5763251C6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SCS/CBW:</a:t>
            </a:r>
          </a:p>
          <a:p>
            <a:pPr lvl="1"/>
            <a:r>
              <a:rPr lang="en-US" sz="1800" dirty="0"/>
              <a:t>FDD: </a:t>
            </a:r>
            <a:r>
              <a:rPr lang="en-GB" sz="1800" dirty="0"/>
              <a:t>15 </a:t>
            </a:r>
            <a:r>
              <a:rPr lang="en-GB" sz="1800" dirty="0" err="1"/>
              <a:t>KHz</a:t>
            </a:r>
            <a:r>
              <a:rPr lang="en-GB" sz="1800" dirty="0"/>
              <a:t>/10 MHz</a:t>
            </a:r>
            <a:endParaRPr lang="en-US" sz="1800" dirty="0"/>
          </a:p>
          <a:p>
            <a:pPr lvl="1"/>
            <a:r>
              <a:rPr lang="en-US" sz="1800" dirty="0"/>
              <a:t>TDD: </a:t>
            </a:r>
            <a:r>
              <a:rPr lang="en-GB" sz="1800" dirty="0"/>
              <a:t>30 </a:t>
            </a:r>
            <a:r>
              <a:rPr lang="en-GB" sz="1800" dirty="0" err="1"/>
              <a:t>KHz</a:t>
            </a:r>
            <a:r>
              <a:rPr lang="en-GB" sz="1800" dirty="0"/>
              <a:t>/ 40 MHz</a:t>
            </a:r>
            <a:endParaRPr lang="en-US" sz="18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TDD pattern (30KHz SCS)</a:t>
            </a:r>
            <a:endParaRPr lang="en-US" sz="2000" dirty="0"/>
          </a:p>
          <a:p>
            <a:pPr lvl="1"/>
            <a:r>
              <a:rPr lang="en-GB" sz="1800" dirty="0"/>
              <a:t>DDDSU, S=10:2:2 </a:t>
            </a:r>
            <a:endParaRPr lang="ru-RU" sz="18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Number of HARQ process: </a:t>
            </a:r>
            <a:endParaRPr lang="ru-RU" sz="2000" dirty="0"/>
          </a:p>
          <a:p>
            <a:pPr lvl="1"/>
            <a:r>
              <a:rPr lang="en-US" sz="1800" dirty="0"/>
              <a:t>FDD: 2</a:t>
            </a:r>
            <a:endParaRPr lang="ru-RU" sz="1800" dirty="0"/>
          </a:p>
          <a:p>
            <a:pPr lvl="1"/>
            <a:r>
              <a:rPr lang="en-GB" sz="1800" dirty="0"/>
              <a:t>TDD</a:t>
            </a:r>
            <a:endParaRPr lang="en-US" sz="1800" dirty="0"/>
          </a:p>
          <a:p>
            <a:pPr lvl="2"/>
            <a:r>
              <a:rPr lang="en-GB" sz="1600" dirty="0"/>
              <a:t>Option 1: 2</a:t>
            </a:r>
            <a:endParaRPr lang="ru-RU" sz="1600" dirty="0"/>
          </a:p>
          <a:p>
            <a:pPr lvl="2"/>
            <a:r>
              <a:rPr lang="en-GB" sz="1600" dirty="0"/>
              <a:t>Option 2: 4</a:t>
            </a:r>
            <a:endParaRPr lang="en-US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K1 for FDD: K1=0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Channel model: </a:t>
            </a:r>
            <a:r>
              <a:rPr lang="en-GB" sz="2000" dirty="0"/>
              <a:t>TDLA30-10</a:t>
            </a:r>
            <a:endParaRPr lang="en-US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Antenna configuration: </a:t>
            </a:r>
            <a:r>
              <a:rPr lang="en-GB" sz="2000" dirty="0"/>
              <a:t>2x2 and 2x4, ULA Low.</a:t>
            </a: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071066-548B-49BF-8F1F-A5F0CCD3F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7549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9C3F7-A5EB-4C45-BD33-386F68F45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PDSCH mapping Type B and processing capability 2 (3)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6C6CD-A1AD-4649-849C-E194436E83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MCS: </a:t>
            </a:r>
          </a:p>
          <a:p>
            <a:pPr lvl="1"/>
            <a:r>
              <a:rPr lang="en-US" sz="1800" dirty="0"/>
              <a:t>Option 1: Only MCS 4</a:t>
            </a:r>
          </a:p>
          <a:p>
            <a:pPr lvl="1"/>
            <a:r>
              <a:rPr lang="en-US" sz="1800" dirty="0"/>
              <a:t>Option 2: Only MCS 17</a:t>
            </a:r>
          </a:p>
          <a:p>
            <a:pPr lvl="1"/>
            <a:r>
              <a:rPr lang="en-US" sz="1800" dirty="0"/>
              <a:t>Option 3: MCS 4 and MCS 17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Number of RBs: </a:t>
            </a:r>
            <a:endParaRPr lang="ru-RU" sz="2000" dirty="0"/>
          </a:p>
          <a:p>
            <a:pPr lvl="1"/>
            <a:r>
              <a:rPr lang="en-US" sz="1800" dirty="0"/>
              <a:t>Full bandwidth only for MCS4</a:t>
            </a:r>
            <a:endParaRPr lang="ru-RU" sz="1800" dirty="0"/>
          </a:p>
          <a:p>
            <a:pPr lvl="1"/>
            <a:r>
              <a:rPr lang="en-US" sz="1800" dirty="0"/>
              <a:t>FFS for MCS17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PDSCH symbol length for FDD and TDD</a:t>
            </a:r>
            <a:endParaRPr lang="en-US" sz="2000" dirty="0"/>
          </a:p>
          <a:p>
            <a:pPr lvl="1"/>
            <a:r>
              <a:rPr lang="en-GB" sz="1800" dirty="0"/>
              <a:t>2os</a:t>
            </a:r>
          </a:p>
          <a:p>
            <a:pPr lvl="1"/>
            <a:r>
              <a:rPr lang="en-US" sz="1800" dirty="0"/>
              <a:t>FFS whether to define additional requirements for </a:t>
            </a:r>
            <a:r>
              <a:rPr lang="en-GB" sz="1800" dirty="0"/>
              <a:t>4os or </a:t>
            </a:r>
            <a:r>
              <a:rPr lang="en-US" sz="1800" dirty="0"/>
              <a:t>7os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Test metrics: Based on 70% throughput or 30% BLER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FR2 requirements for PDSCH mapping Type B and processing capability 2</a:t>
            </a:r>
          </a:p>
          <a:p>
            <a:pPr lvl="1"/>
            <a:r>
              <a:rPr lang="en-GB" sz="1800" dirty="0"/>
              <a:t>Keep it open meanwhile prioritize discussion on introducing FR1 requirements in Q2; and interested companies are encouraged to bring more information and analysis for the deployment/usage scenarios </a:t>
            </a:r>
            <a:endParaRPr lang="en-US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9C00DE-D39A-48FB-B7CF-42CDDFE72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4800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D5FA9-D395-4B56-A927-C5CC21A37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Pre-emption indication (1)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3A6EA9-0EBE-48E5-A5E5-A5C96FB636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Background (Agreed parameters from #94e)</a:t>
            </a:r>
          </a:p>
          <a:p>
            <a:pPr lvl="1"/>
            <a:r>
              <a:rPr lang="en-GB" dirty="0"/>
              <a:t>No URLLC PI performance requirements</a:t>
            </a:r>
            <a:endParaRPr lang="en-US" dirty="0"/>
          </a:p>
          <a:p>
            <a:pPr lvl="1"/>
            <a:r>
              <a:rPr lang="en-GB" dirty="0"/>
              <a:t>Time frequency set: 14x1</a:t>
            </a:r>
            <a:endParaRPr lang="en-US" dirty="0"/>
          </a:p>
          <a:p>
            <a:pPr lvl="1"/>
            <a:r>
              <a:rPr lang="en-GB" dirty="0"/>
              <a:t>Number of symbols to be pre-empted: 2</a:t>
            </a:r>
            <a:endParaRPr lang="en-US" dirty="0"/>
          </a:p>
          <a:p>
            <a:pPr lvl="1"/>
            <a:r>
              <a:rPr lang="en-GB" dirty="0"/>
              <a:t>Starting symbol to be pre-empted: 3</a:t>
            </a:r>
            <a:endParaRPr lang="en-US" dirty="0"/>
          </a:p>
          <a:p>
            <a:pPr lvl="1"/>
            <a:r>
              <a:rPr lang="en-GB" dirty="0"/>
              <a:t>Test applicability for </a:t>
            </a:r>
            <a:r>
              <a:rPr lang="en-GB" dirty="0" err="1"/>
              <a:t>eMBB</a:t>
            </a:r>
            <a:r>
              <a:rPr lang="en-GB" dirty="0"/>
              <a:t> UE PI requirements: optional with UE capability signalling</a:t>
            </a:r>
          </a:p>
          <a:p>
            <a:pPr lvl="1"/>
            <a:r>
              <a:rPr lang="en-GB" dirty="0"/>
              <a:t>Antenna Configuration: 2x2 and 2x4, ULA low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8E7756-8E18-472B-A74D-5A75030FE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4530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2B7D0-1185-4080-98D5-6CAFCDB8A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Pre-emption indication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9C140-C95C-479A-BC86-5A27FCA701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Pre-emption probability</a:t>
            </a:r>
          </a:p>
          <a:p>
            <a:pPr lvl="1"/>
            <a:r>
              <a:rPr lang="en-US" sz="1800" dirty="0"/>
              <a:t>Option 1: 10% </a:t>
            </a:r>
            <a:r>
              <a:rPr lang="en-GB" sz="1800" dirty="0"/>
              <a:t>within 1 radio frame</a:t>
            </a:r>
            <a:endParaRPr lang="en-US" sz="1800" dirty="0"/>
          </a:p>
          <a:p>
            <a:pPr lvl="1"/>
            <a:r>
              <a:rPr lang="en-US" sz="1800" dirty="0"/>
              <a:t>Option 2: 20% </a:t>
            </a:r>
            <a:r>
              <a:rPr lang="en-GB" sz="1800" dirty="0"/>
              <a:t>within 1 radio frame</a:t>
            </a:r>
            <a:endParaRPr lang="en-US" sz="18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Pre-emption </a:t>
            </a:r>
            <a:r>
              <a:rPr lang="en-US" sz="2000" dirty="0" err="1"/>
              <a:t>sheduling</a:t>
            </a:r>
            <a:endParaRPr lang="en-US" sz="2000" u="sng" dirty="0"/>
          </a:p>
          <a:p>
            <a:pPr lvl="1"/>
            <a:r>
              <a:rPr lang="en-US" sz="1800" dirty="0"/>
              <a:t>Option 1: </a:t>
            </a:r>
            <a:r>
              <a:rPr lang="en-GB" sz="1800" dirty="0"/>
              <a:t>Fixed scheduling</a:t>
            </a:r>
            <a:endParaRPr lang="en-US" sz="1800" dirty="0"/>
          </a:p>
          <a:p>
            <a:pPr lvl="1"/>
            <a:r>
              <a:rPr lang="en-US" sz="1800" dirty="0"/>
              <a:t>Option 2: </a:t>
            </a:r>
            <a:r>
              <a:rPr lang="en-GB" sz="1800" dirty="0"/>
              <a:t>Non-fixed scheduling (slot periodicity/offset 10/5)</a:t>
            </a:r>
            <a:endParaRPr lang="en-US" sz="18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Number of pre-empted symbols: </a:t>
            </a:r>
            <a:r>
              <a:rPr lang="en-GB" sz="2000" dirty="0"/>
              <a:t>Only 2os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 err="1"/>
              <a:t>eMBB</a:t>
            </a:r>
            <a:r>
              <a:rPr lang="en-GB" sz="2000" dirty="0"/>
              <a:t> MCS </a:t>
            </a:r>
          </a:p>
          <a:p>
            <a:pPr lvl="1"/>
            <a:r>
              <a:rPr lang="en-GB" sz="1800" dirty="0"/>
              <a:t>Option 1: MCS13 in Table 1</a:t>
            </a:r>
          </a:p>
          <a:p>
            <a:pPr lvl="1"/>
            <a:r>
              <a:rPr lang="en-GB" sz="1800" dirty="0"/>
              <a:t>Option 2: MCS4 in Table 1</a:t>
            </a:r>
            <a:endParaRPr lang="en-US" sz="18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Companies are encouraged to prepare comparison analysis of UE with and without HARQ buffer flushing of pre-empted bits to decide on options above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Test metric</a:t>
            </a:r>
          </a:p>
          <a:p>
            <a:pPr lvl="1"/>
            <a:r>
              <a:rPr lang="en-US" sz="1800" dirty="0"/>
              <a:t>Option 1: 70% of max T-put</a:t>
            </a:r>
          </a:p>
          <a:p>
            <a:pPr lvl="1"/>
            <a:r>
              <a:rPr lang="en-US" sz="1800" dirty="0"/>
              <a:t>Other options are not precluded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C0961-23D7-4993-AE0A-DBECEFABD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5536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83D0D-CE11-4630-B2F7-02C520F85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Pre-emption indication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135A8-3FF9-40D2-A066-85AEB3F9E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Further discuss if the following parameters from Rel-15 PDSCH requirements can be reused for </a:t>
            </a:r>
            <a:r>
              <a:rPr lang="en-US" sz="2000" dirty="0" err="1"/>
              <a:t>eMBB</a:t>
            </a:r>
            <a:r>
              <a:rPr lang="en-US" sz="2000" dirty="0"/>
              <a:t> PDSCH configuration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07ADE5-FD8C-4BBD-8CE0-8AA3F01E3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AB39200-51AA-4054-B027-506DBDFF55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215455"/>
              </p:ext>
            </p:extLst>
          </p:nvPr>
        </p:nvGraphicFramePr>
        <p:xfrm>
          <a:off x="1016340" y="1889442"/>
          <a:ext cx="7111320" cy="4693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5960">
                  <a:extLst>
                    <a:ext uri="{9D8B030D-6E8A-4147-A177-3AD203B41FA5}">
                      <a16:colId xmlns:a16="http://schemas.microsoft.com/office/drawing/2014/main" val="3247159972"/>
                    </a:ext>
                  </a:extLst>
                </a:gridCol>
                <a:gridCol w="2145960">
                  <a:extLst>
                    <a:ext uri="{9D8B030D-6E8A-4147-A177-3AD203B41FA5}">
                      <a16:colId xmlns:a16="http://schemas.microsoft.com/office/drawing/2014/main" val="2047900891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val="2330491948"/>
                    </a:ext>
                  </a:extLst>
                </a:gridCol>
              </a:tblGrid>
              <a:tr h="126681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Parameter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Value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/>
                </a:tc>
                <a:extLst>
                  <a:ext uri="{0D108BD9-81ED-4DB2-BD59-A6C34878D82A}">
                    <a16:rowId xmlns:a16="http://schemas.microsoft.com/office/drawing/2014/main" val="4120944420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Duplex mode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FDD, TDD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617319129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Active DL BWP index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28316769"/>
                  </a:ext>
                </a:extLst>
              </a:tr>
              <a:tr h="126681">
                <a:tc rowSpan="1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PDSCH configuration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Mapping type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Type A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279903303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k0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0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737711822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Starting symbol (S) 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2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9773006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Length (L)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12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151032741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PDSCH aggregation factor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923662600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PRB bundling type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Static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271784102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PRB bundling size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4123428446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Resource allocation type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Type 0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939033681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RBG size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Config2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30642447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VRB-to-PRB mapping type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Non-interleaved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571715950"/>
                  </a:ext>
                </a:extLst>
              </a:tr>
              <a:tr h="2533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VRB-to-PRB mapping interleave</a:t>
                      </a:r>
                      <a:r>
                        <a:rPr lang="en-US" sz="1100" kern="100">
                          <a:effectLst/>
                        </a:rPr>
                        <a:t>r</a:t>
                      </a:r>
                      <a:r>
                        <a:rPr lang="en-GB" sz="1100" kern="100">
                          <a:effectLst/>
                        </a:rPr>
                        <a:t> bundle size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N/A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207309086"/>
                  </a:ext>
                </a:extLst>
              </a:tr>
              <a:tr h="126681">
                <a:tc row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PDSCH DMRS configuration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DMRS Type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Type 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476236274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Number of additional DMRS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240801627"/>
                  </a:ext>
                </a:extLst>
              </a:tr>
              <a:tr h="2533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Maximum number of OFDM symbols for DL front loaded DMRS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708996646"/>
                  </a:ext>
                </a:extLst>
              </a:tr>
              <a:tr h="25336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Number of HARQ Processes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FDD: 4</a:t>
                      </a:r>
                      <a:endParaRPr lang="en-US" sz="1200" kern="1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TDD: 8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339058743"/>
                  </a:ext>
                </a:extLst>
              </a:tr>
              <a:tr h="25336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The number of slots between PDSCH and corresponding HARQ-ACK information and TDD pattern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FDD: 2</a:t>
                      </a:r>
                      <a:endParaRPr lang="en-US" sz="1200" kern="1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TDD: FR1.30-1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012945756"/>
                  </a:ext>
                </a:extLst>
              </a:tr>
              <a:tr h="25336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CBW/SCS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FDD: 10/15</a:t>
                      </a:r>
                      <a:endParaRPr lang="en-US" sz="1200" kern="1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TDD: 40/30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159666540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RB allocation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Full bandwidth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3466266051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MIMO layer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Rank 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985215931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Propagation condition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TDLA30-10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4392618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3822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17c5c574-4f42-45b3-8a7f-77d8e859d074"/>
    <ds:schemaRef ds:uri="66EEDB98-F073-460B-B9B0-9643F9FE785E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20673</TotalTime>
  <Words>996</Words>
  <Application>Microsoft Office PowerPoint</Application>
  <PresentationFormat>On-screen Show (4:3)</PresentationFormat>
  <Paragraphs>168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Way forward for NR UE URLLC performance requirements</vt:lpstr>
      <vt:lpstr>High reliability (1)</vt:lpstr>
      <vt:lpstr>High reliability (2)</vt:lpstr>
      <vt:lpstr>PDSCH mapping Type B and processing capability 2 (1)</vt:lpstr>
      <vt:lpstr>PDSCH mapping Type B and processing capability 2 (2)</vt:lpstr>
      <vt:lpstr>PDSCH mapping Type B and processing capability 2 (3)</vt:lpstr>
      <vt:lpstr>Pre-emption indication (1)</vt:lpstr>
      <vt:lpstr>Pre-emption indication (2)</vt:lpstr>
      <vt:lpstr>Pre-emption indication (2)</vt:lpstr>
      <vt:lpstr>CQI reporting requirements (1)</vt:lpstr>
      <vt:lpstr>CQI reporting requirements (2)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(RAN4 #94-e-Bis)</cp:lastModifiedBy>
  <cp:revision>1513</cp:revision>
  <dcterms:created xsi:type="dcterms:W3CDTF">2013-05-13T16:02:00Z</dcterms:created>
  <dcterms:modified xsi:type="dcterms:W3CDTF">2020-04-29T17:12:09Z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0c998154-7aab-4411-8f9e-ee1da79851fc</vt:lpwstr>
  </property>
  <property fmtid="{D5CDD505-2E9C-101B-9397-08002B2CF9AE}" pid="7" name="CTP_TimeStamp">
    <vt:lpwstr>2020-04-29 17:12:08Z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  <property fmtid="{D5CDD505-2E9C-101B-9397-08002B2CF9AE}" pid="21" name="_AdHocReviewCycleID">
    <vt:i4>-1884090725</vt:i4>
  </property>
  <property fmtid="{D5CDD505-2E9C-101B-9397-08002B2CF9AE}" pid="22" name="_EmailSubject">
    <vt:lpwstr>[Rel-16 UE Demod] WF on Normal NR CA requirements</vt:lpwstr>
  </property>
  <property fmtid="{D5CDD505-2E9C-101B-9397-08002B2CF9AE}" pid="23" name="_AuthorEmail">
    <vt:lpwstr>gnigam@qti.qualcomm.com</vt:lpwstr>
  </property>
  <property fmtid="{D5CDD505-2E9C-101B-9397-08002B2CF9AE}" pid="24" name="_AuthorEmailDisplayName">
    <vt:lpwstr>Gaurav Nigam</vt:lpwstr>
  </property>
</Properties>
</file>