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5" r:id="rId4"/>
    <p:sldId id="275" r:id="rId5"/>
    <p:sldId id="270" r:id="rId6"/>
    <p:sldId id="273" r:id="rId7"/>
    <p:sldId id="274" r:id="rId8"/>
    <p:sldId id="263" r:id="rId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3GPP TSG-RAN WG4 Meeting #94-e-Bis</a:t>
            </a:r>
            <a:br>
              <a:rPr lang="en-US" altLang="zh-CN" sz="1800" dirty="0"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</a:br>
            <a:r>
              <a:rPr lang="en-US" sz="1800" dirty="0"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Electronic Meeting, 20 – 30 Apr., 2020</a:t>
            </a:r>
            <a:endParaRPr lang="en-US" sz="1800" dirty="0">
              <a:latin typeface="Times New Roman" panose="02020603050405020304" pitchFamily="18" charset="0"/>
              <a:ea typeface="Arial Unicode MS" panose="020B0604020202020204" pitchFamily="50" charset="-128"/>
              <a:cs typeface="Times New Roman" panose="02020603050405020304" pitchFamily="18" charset="0"/>
            </a:endParaRPr>
          </a:p>
        </p:txBody>
      </p:sp>
      <p:sp>
        <p:nvSpPr>
          <p:cNvPr id="2051" name="副标题 2"/>
          <p:cNvSpPr>
            <a:spLocks noGrp="1"/>
          </p:cNvSpPr>
          <p:nvPr>
            <p:ph type="subTitle" idx="1"/>
          </p:nvPr>
        </p:nvSpPr>
        <p:spPr>
          <a:xfrm>
            <a:off x="1371600" y="3823623"/>
            <a:ext cx="6400800" cy="792088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ZTE, …</a:t>
            </a:r>
            <a:endParaRPr lang="zh-CN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405448" y="2001203"/>
            <a:ext cx="8640762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WF on IAB EMC</a:t>
            </a:r>
            <a:endParaRPr lang="en-US" altLang="zh-CN" sz="4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236296" y="554593"/>
            <a:ext cx="15113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R4-2005477</a:t>
            </a:r>
            <a:endParaRPr lang="en-US" altLang="zh-CN" dirty="0">
              <a:latin typeface="Times New Roman" panose="02020603050405020304" pitchFamily="18" charset="0"/>
              <a:ea typeface="Arial Unicode MS" panose="020B0604020202020204" pitchFamily="50" charset="-128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543"/>
            <a:ext cx="8229600" cy="1143000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036955"/>
            <a:ext cx="8418195" cy="4510405"/>
          </a:xfrm>
        </p:spPr>
        <p:txBody>
          <a:bodyPr>
            <a:normAutofit/>
          </a:bodyPr>
          <a:lstStyle/>
          <a:p>
            <a:pPr>
              <a:buFont typeface="Wingdings" panose="05000000000000000000" charset="0"/>
              <a:buChar char="l"/>
            </a:pPr>
            <a:r>
              <a:rPr lang="en-US" alt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IAB EMC has been extensively discussed and the first round discussion summary is in [1]</a:t>
            </a: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charset="0"/>
              <a:buChar char="l"/>
            </a:pPr>
            <a:r>
              <a:rPr lang="en-US" alt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quite converged in [1] that IAB immunity requirement except Radiated immunity will reuse base station requirement.</a:t>
            </a: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charset="0"/>
              <a:buChar char="l"/>
            </a:pPr>
            <a:r>
              <a:rPr lang="en-US" alt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IAB radiated emission requirement, it has been agreed in [2] that:</a:t>
            </a: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Wingdings" panose="05000000000000000000" charset="0"/>
              <a:buNone/>
            </a:pPr>
            <a:r>
              <a:rPr lang="en-US" alt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“We will not define 2 sets of EMC requirement for DU and MT, but to define requirements per </a:t>
            </a:r>
            <a:r>
              <a:rPr lang="en-US" altLang="en-GB" sz="2000" strike="sngStrike" dirty="0">
                <a:solidFill>
                  <a:srgbClr val="FF000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each</a:t>
            </a:r>
            <a:r>
              <a:rPr lang="en-US" alt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enclosure and </a:t>
            </a:r>
            <a:r>
              <a:rPr lang="en-US" altLang="en-GB" sz="2000" strike="sngStrike" dirty="0">
                <a:solidFill>
                  <a:srgbClr val="FF000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each</a:t>
            </a:r>
            <a:r>
              <a:rPr lang="en-US" alt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port”.  </a:t>
            </a: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Wingdings" panose="05000000000000000000" charset="0"/>
              <a:buNone/>
            </a:pP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Wingdings" panose="05000000000000000000" charset="0"/>
              <a:buNone/>
            </a:pP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charset="0"/>
              <a:buChar char="l"/>
            </a:pP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charset="0"/>
              <a:buChar char="l"/>
            </a:pP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"/>
            <a:ext cx="8229600" cy="1006475"/>
          </a:xfrm>
        </p:spPr>
        <p:txBody>
          <a:bodyPr/>
          <a:lstStyle/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Wayforward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(General)</a:t>
            </a:r>
            <a:endParaRPr lang="en-US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5"/>
          <p:cNvSpPr>
            <a:spLocks noGrp="1"/>
          </p:cNvSpPr>
          <p:nvPr>
            <p:ph idx="1"/>
          </p:nvPr>
        </p:nvSpPr>
        <p:spPr>
          <a:xfrm>
            <a:off x="457200" y="1016000"/>
            <a:ext cx="8418195" cy="4510405"/>
          </a:xfrm>
        </p:spPr>
        <p:txBody>
          <a:bodyPr>
            <a:normAutofit/>
          </a:bodyPr>
          <a:lstStyle/>
          <a:p>
            <a:pPr marL="457200" lvl="1" indent="0">
              <a:buFont typeface="+mj-lt"/>
              <a:buNone/>
            </a:pPr>
            <a:r>
              <a:rPr lang="en-US" altLang="en-GB" sz="175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Agreements in this WF do not imply </a:t>
            </a:r>
            <a:r>
              <a:rPr lang="en-US" altLang="en-GB" sz="175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requirement will be </a:t>
            </a:r>
            <a:r>
              <a:rPr lang="en-US" altLang="en-GB" sz="175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defined for all the discussed cases of  the enclosure considerations, e.g. </a:t>
            </a:r>
            <a:endParaRPr lang="en-US" altLang="en-GB" sz="175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en-US" altLang="en-GB" sz="175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enclosure case, TDM IAB</a:t>
            </a:r>
            <a:endParaRPr lang="en-US" altLang="en-GB" sz="175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en-US" altLang="en-GB" sz="175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enclosure case, FDM/SDM IAB</a:t>
            </a:r>
            <a:endParaRPr lang="en-US" altLang="en-GB" sz="175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en-US" altLang="en-GB" sz="175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 enclosure case, TDM IAB</a:t>
            </a:r>
            <a:endParaRPr lang="en-US" altLang="en-GB" sz="175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en-US" altLang="en-GB" sz="175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 enclosure </a:t>
            </a:r>
            <a:r>
              <a:rPr lang="en-US" altLang="en-GB" sz="175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case, </a:t>
            </a:r>
            <a:r>
              <a:rPr lang="en-US" altLang="en-GB" sz="175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FDM/SDM IAB</a:t>
            </a:r>
            <a:endParaRPr lang="en-US" altLang="en-GB" sz="175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Font typeface="+mj-lt"/>
              <a:buNone/>
            </a:pPr>
            <a:endParaRPr lang="en-US" altLang="en-GB" sz="175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Font typeface="+mj-lt"/>
              <a:buNone/>
            </a:pPr>
            <a:r>
              <a:rPr lang="en-US" altLang="en-GB" sz="175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 above example cases are for analysis purposes only and to find proper methodology to </a:t>
            </a:r>
            <a:r>
              <a:rPr lang="en-US" altLang="en-GB" sz="175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fully discuss the </a:t>
            </a:r>
            <a:r>
              <a:rPr lang="en-US" altLang="en-GB" sz="175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IAB EMC requirements. </a:t>
            </a:r>
            <a:endParaRPr lang="en-US" altLang="en-GB" sz="175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Font typeface="+mj-lt"/>
              <a:buNone/>
            </a:pPr>
            <a:r>
              <a:rPr lang="en-US" altLang="en-GB" sz="175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Final EMC requirements shape is to be discussed once technical issues are solved, and final requirements may be merged for the above listed cases, if seen feasible.</a:t>
            </a: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"/>
            <a:ext cx="8229600" cy="1006475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Wayforward 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(Radiated emission)</a:t>
            </a:r>
            <a:endParaRPr lang="en-US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5"/>
          <p:cNvSpPr>
            <a:spLocks noGrp="1"/>
          </p:cNvSpPr>
          <p:nvPr>
            <p:ph idx="1"/>
          </p:nvPr>
        </p:nvSpPr>
        <p:spPr>
          <a:xfrm>
            <a:off x="457200" y="1016000"/>
            <a:ext cx="8418195" cy="4510405"/>
          </a:xfrm>
        </p:spPr>
        <p:txBody>
          <a:bodyPr>
            <a:normAutofit/>
          </a:bodyPr>
          <a:lstStyle/>
          <a:p>
            <a:pPr>
              <a:buFont typeface="Wingdings" panose="05000000000000000000" charset="0"/>
              <a:buChar char="l"/>
            </a:pPr>
            <a:r>
              <a:rPr lang="en-US" alt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IAB EMC radiated emission requirements will be discussed as four cases listed below</a:t>
            </a: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en-US" altLang="en-GB" sz="17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 enclosure case, TDM IAB</a:t>
            </a:r>
            <a:endParaRPr lang="en-US" altLang="en-GB" sz="1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en-US" altLang="en-GB" sz="17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 enclosure case, FDM/SDM IAB</a:t>
            </a:r>
            <a:endParaRPr lang="en-US" altLang="en-GB" sz="1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en-US" altLang="en-GB" sz="17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Different enclosure case, TDM IAB</a:t>
            </a:r>
            <a:endParaRPr lang="en-US" altLang="en-GB" sz="1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en-US" altLang="en-GB" sz="17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Different enclosure caes, FDM/SDM IAB</a:t>
            </a:r>
            <a:endParaRPr lang="en-US" altLang="en-GB" sz="1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Font typeface="+mj-lt"/>
              <a:buNone/>
            </a:pPr>
            <a:r>
              <a:rPr lang="en-US" altLang="en-GB" sz="1750" strike="sngStrik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doesn't imply that requirement will be different in the above 4 cases. It is just to find a method to fully discuss the requirement. Final emission requirement after discussion can be merged.</a:t>
            </a:r>
            <a:endParaRPr lang="en-US" altLang="en-GB" sz="1750" strike="sngStrik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Wingdings" panose="05000000000000000000" charset="0"/>
              <a:buNone/>
            </a:pP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charset="0"/>
              <a:buChar char="l"/>
            </a:pP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charset="0"/>
              <a:buChar char="l"/>
            </a:pP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charset="0"/>
              <a:buChar char="l"/>
            </a:pP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"/>
            <a:ext cx="8229600" cy="1006475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Wayforward 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(Radiated immunity)</a:t>
            </a:r>
            <a:endParaRPr lang="en-US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5"/>
          <p:cNvSpPr>
            <a:spLocks noGrp="1"/>
          </p:cNvSpPr>
          <p:nvPr>
            <p:ph idx="1"/>
          </p:nvPr>
        </p:nvSpPr>
        <p:spPr>
          <a:xfrm>
            <a:off x="457200" y="1016000"/>
            <a:ext cx="8418195" cy="5590540"/>
          </a:xfrm>
        </p:spPr>
        <p:txBody>
          <a:bodyPr>
            <a:normAutofit/>
          </a:bodyPr>
          <a:lstStyle/>
          <a:p>
            <a:pPr>
              <a:buFont typeface="Wingdings" panose="05000000000000000000" charset="0"/>
              <a:buChar char="l"/>
            </a:pPr>
            <a:r>
              <a:rPr lang="en-US" alt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requirement will be discussed in two cases:</a:t>
            </a: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 typeface="+mj-lt"/>
              <a:buAutoNum type="arabicPeriod"/>
            </a:pPr>
            <a:r>
              <a:rPr lang="en-US" alt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Different enclosure:</a:t>
            </a:r>
            <a:endParaRPr lang="en-US" altLang="en-GB" sz="15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buFont typeface="Wingdings" panose="05000000000000000000" charset="0"/>
              <a:buChar char="Ø"/>
            </a:pPr>
            <a:r>
              <a:rPr lang="en-US" altLang="en-GB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1: BS and UE requirement apply to IAB-DU and IAB-MT enclosure separately</a:t>
            </a:r>
            <a:endParaRPr lang="en-US" altLang="en-GB" sz="131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buFont typeface="Wingdings" panose="05000000000000000000" charset="0"/>
              <a:buChar char="Ø"/>
            </a:pPr>
            <a:r>
              <a:rPr lang="en-US" altLang="en-GB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2: Apply BS requirement to each enclosure</a:t>
            </a:r>
            <a:endParaRPr lang="en-US" altLang="en-GB" sz="131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 typeface="+mj-lt"/>
              <a:buAutoNum type="arabicPeriod"/>
            </a:pPr>
            <a:r>
              <a:rPr lang="en-US" alt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 enclosure:</a:t>
            </a:r>
            <a:endParaRPr lang="en-US" altLang="en-GB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Font typeface="+mj-lt"/>
              <a:buNone/>
            </a:pPr>
            <a:r>
              <a:rPr lang="en-US" alt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 conformance issue has been listed in [2] but not fully discussed:</a:t>
            </a:r>
            <a:endParaRPr lang="en-US" altLang="en-GB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buFont typeface="Wingdings" panose="05000000000000000000" charset="0"/>
              <a:buChar char="Ø"/>
            </a:pPr>
            <a:r>
              <a:rPr lang="en-US" altLang="en-GB" sz="15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1: To test both links </a:t>
            </a:r>
            <a:endParaRPr lang="en-US" altLang="en-GB" sz="154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buFont typeface="Wingdings" panose="05000000000000000000" charset="0"/>
              <a:buChar char="Ø"/>
            </a:pPr>
            <a:r>
              <a:rPr lang="en-US" altLang="en-GB" sz="15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2: To test each link at a time</a:t>
            </a:r>
            <a:endParaRPr lang="en-US" altLang="en-GB" sz="154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 alt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core requirement:</a:t>
            </a:r>
            <a:endParaRPr lang="en-US" altLang="en-GB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 alt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 level:</a:t>
            </a:r>
            <a:endParaRPr lang="en-US" altLang="en-GB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buFont typeface="Wingdings" panose="05000000000000000000" charset="0"/>
              <a:buChar char="Ø"/>
            </a:pPr>
            <a:r>
              <a:rPr lang="en-US" altLang="en-GB" sz="154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Option 1: To use base station requirement</a:t>
            </a:r>
            <a:endParaRPr lang="en-US" altLang="en-GB" sz="154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2">
              <a:buFont typeface="Wingdings" panose="05000000000000000000" charset="0"/>
              <a:buChar char="Ø"/>
            </a:pPr>
            <a:r>
              <a:rPr lang="en-US" altLang="en-GB" sz="15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2: To ues UE requirement</a:t>
            </a:r>
            <a:endParaRPr lang="en-US" altLang="en-GB" sz="154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Font typeface="+mj-lt"/>
              <a:buNone/>
            </a:pPr>
            <a:r>
              <a:rPr lang="en-US" alt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Exclusion band:</a:t>
            </a: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buFont typeface="Wingdings" panose="05000000000000000000" charset="0"/>
              <a:buChar char="Ø"/>
            </a:pPr>
            <a:r>
              <a:rPr lang="en-US" altLang="en-GB" sz="17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1: A combined exclusion band to be discussed</a:t>
            </a:r>
            <a:endParaRPr lang="en-US" altLang="en-GB" sz="171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buFont typeface="Wingdings" panose="05000000000000000000" charset="0"/>
              <a:buChar char="Ø"/>
            </a:pPr>
            <a:r>
              <a:rPr lang="en-US" altLang="en-GB" sz="17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2: To ues the exlusion band of BS and UE whichever is smaller</a:t>
            </a:r>
            <a:endParaRPr lang="en-US" altLang="en-GB" sz="171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buFont typeface="Wingdings" panose="05000000000000000000" charset="0"/>
              <a:buChar char="Ø"/>
            </a:pPr>
            <a:r>
              <a:rPr lang="en-US" altLang="en-GB" sz="17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3: </a:t>
            </a:r>
            <a:r>
              <a:rPr lang="en-US" altLang="en-GB" sz="171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To ues the exlusion band of BS and UE whichever is larger</a:t>
            </a:r>
            <a:endParaRPr lang="en-US" altLang="en-GB" sz="171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charset="0"/>
              <a:buChar char="l"/>
            </a:pP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charset="0"/>
              <a:buChar char="l"/>
            </a:pP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12080" y="3053715"/>
            <a:ext cx="3619500" cy="1323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"/>
            <a:ext cx="8229600" cy="1006475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Wayforward 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(Capture the requirement)</a:t>
            </a:r>
            <a:endParaRPr lang="en-US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5"/>
          <p:cNvSpPr>
            <a:spLocks noGrp="1"/>
          </p:cNvSpPr>
          <p:nvPr>
            <p:ph idx="1"/>
          </p:nvPr>
        </p:nvSpPr>
        <p:spPr>
          <a:xfrm>
            <a:off x="457200" y="1016000"/>
            <a:ext cx="8418195" cy="5590540"/>
          </a:xfrm>
        </p:spPr>
        <p:txBody>
          <a:bodyPr>
            <a:normAutofit/>
          </a:bodyPr>
          <a:lstStyle/>
          <a:p>
            <a:pPr>
              <a:buFont typeface="Wingdings" panose="05000000000000000000" charset="0"/>
              <a:buChar char="l"/>
            </a:pPr>
            <a:r>
              <a:rPr lang="en-US" alt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to capture the requirement:</a:t>
            </a: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 typeface="Wingdings" panose="05000000000000000000" charset="0"/>
              <a:buChar char="l"/>
            </a:pPr>
            <a:r>
              <a:rPr lang="en-US" altLang="en-GB" sz="17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1: A new TS is needed (ZTE, Huawei)</a:t>
            </a:r>
            <a:endParaRPr lang="en-US" altLang="en-GB" sz="1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 typeface="Wingdings" panose="05000000000000000000" charset="0"/>
              <a:buChar char="l"/>
            </a:pPr>
            <a:r>
              <a:rPr lang="en-US" altLang="en-GB" sz="17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2: To capture in the BS spec TS 38.113 (Ericsson)</a:t>
            </a:r>
            <a:endParaRPr lang="en-US" altLang="en-GB" sz="1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Wingdings" panose="05000000000000000000" charset="0"/>
              <a:buNone/>
            </a:pP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</a:t>
            </a:r>
            <a:endParaRPr lang="en-US" alt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[1] R4-2005433 summary of RAN4#[94e Bis] [203] NR_EMC, ZTE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[2] R4-2002348 WF on IAB EMC core requirement, ZTE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2502</Words>
  <Application>WPS 演示</Application>
  <PresentationFormat>On-screen Show (4:3)</PresentationFormat>
  <Paragraphs>76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Calibri</vt:lpstr>
      <vt:lpstr>Times New Roman</vt:lpstr>
      <vt:lpstr>Arial Unicode MS</vt:lpstr>
      <vt:lpstr>Wingdings</vt:lpstr>
      <vt:lpstr>微软雅黑</vt:lpstr>
      <vt:lpstr>Arial Unicode MS</vt:lpstr>
      <vt:lpstr>Office 主题</vt:lpstr>
      <vt:lpstr>3GPP TSG-RAN WG4 Meeting #94-e-Bis Electronic Meeting, 20 – 30 Apr., 2020</vt:lpstr>
      <vt:lpstr>Background</vt:lpstr>
      <vt:lpstr>Wayforward (General)</vt:lpstr>
      <vt:lpstr>Wayforward (Radiated emission)</vt:lpstr>
      <vt:lpstr>Wayforward (Radiated immunity)</vt:lpstr>
      <vt:lpstr>Wayforward (Capture the requirement)</vt:lpstr>
      <vt:lpstr>Reference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ZTE_2nd_v2</cp:lastModifiedBy>
  <cp:revision>285</cp:revision>
  <dcterms:created xsi:type="dcterms:W3CDTF">2016-01-12T08:39:00Z</dcterms:created>
  <dcterms:modified xsi:type="dcterms:W3CDTF">2020-04-29T16:59:43Z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(3)r3aNPjZe4jmkWxUb1vFPvc170njxeQdE/H5xMBPGFlATqP1Xd55vg9wg1n4K0BF58E2LkhFJ
UyGjdfGDc4O9QEgOS0PJQGi31RJiSA3W2fvxr5B1X4F67LN34Y71iD9yxj2tgPQTunH52W15
tbzq7urefgxdMtKyh3oDWLTrsVdfPAN3t1UO2F3PiJb3jTKaaWR0R319t4wwHqTkd9n9tzSj
1YWH0hgFYCEJfqxajU</vt:lpwstr>
  </property>
  <property fmtid="{D5CDD505-2E9C-101B-9397-08002B2CF9AE}" pid="3" name="_2015_ms_pID_7253431">
    <vt:lpwstr>3Hw727yxzW9j8sbNic+hqEBQiNW/eRaGkActKubG6ILjS6Ar39Rs4k
3eXS+wuxsToT2pgtqe238zmkq9DUOx1swkp9YrhyH7HdX8xTCv9NPJNwfU49T3C1YNcnjwom
iPoq7zpPcBen8D4VZtb63ao7PlbaVq5/SEWTh+IMDENrM9ihkX34MtqhJ1vxuCjNhQxc/XHz
qezg9f5FbRrZPZLOGM7ZoAk7H1MbXuuqwz2P</vt:lpwstr>
  </property>
  <property fmtid="{D5CDD505-2E9C-101B-9397-08002B2CF9AE}" pid="4" name="_2015_ms_pID_7253432">
    <vt:lpwstr>vTY6wON9+qgsyRaJrV5E7HMGnuoMRzbgRvkF
RPVVj5CwztGHKUVMGh1okoBwV2nrB7B8rcu5f9BaGrPO5KbOFDM=</vt:lpwstr>
  </property>
  <property fmtid="{D5CDD505-2E9C-101B-9397-08002B2CF9AE}" pid="5" name="ContentTypeId">
    <vt:lpwstr>0x01010057487C7AB0FA344C95D548FCA1A0E6B1</vt:lpwstr>
  </property>
  <property fmtid="{D5CDD505-2E9C-101B-9397-08002B2CF9AE}" pid="6" name="KSOProductBuildVer">
    <vt:lpwstr>2052-10.8.2.7027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1587716088</vt:lpwstr>
  </property>
</Properties>
</file>