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13"/>
  </p:notesMasterIdLst>
  <p:sldIdLst>
    <p:sldId id="256" r:id="rId5"/>
    <p:sldId id="270" r:id="rId6"/>
    <p:sldId id="273" r:id="rId7"/>
    <p:sldId id="296" r:id="rId8"/>
    <p:sldId id="275" r:id="rId9"/>
    <p:sldId id="293" r:id="rId10"/>
    <p:sldId id="294" r:id="rId11"/>
    <p:sldId id="29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9" autoAdjust="0"/>
    <p:restoredTop sz="94660"/>
  </p:normalViewPr>
  <p:slideViewPr>
    <p:cSldViewPr snapToGrid="0">
      <p:cViewPr varScale="1">
        <p:scale>
          <a:sx n="110" d="100"/>
          <a:sy n="110" d="100"/>
        </p:scale>
        <p:origin x="546"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E6F6CF-505E-4AA1-890E-9ABB0FB1293D}" type="datetimeFigureOut">
              <a:rPr lang="en-US" smtClean="0"/>
              <a:t>4/29/2020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D16C4-5E05-4A6A-9A8C-6D2919EF6C61}" type="slidenum">
              <a:rPr lang="en-US" smtClean="0"/>
              <a:t>‹#›</a:t>
            </a:fld>
            <a:endParaRPr lang="en-US"/>
          </a:p>
        </p:txBody>
      </p:sp>
    </p:spTree>
    <p:extLst>
      <p:ext uri="{BB962C8B-B14F-4D97-AF65-F5344CB8AC3E}">
        <p14:creationId xmlns:p14="http://schemas.microsoft.com/office/powerpoint/2010/main" val="1462679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4830D-E227-442E-B199-AA2FF5DF2C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B54488E-096F-4531-A442-30707E308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0A1C82-5D8F-406F-859D-98686F222DCA}"/>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945227E3-8646-4B78-8EC6-CB9A9BA00C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780C23-95C6-45A8-919A-C262C39DDC85}"/>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1290007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32296-DE5C-47F6-9603-ADF0C3AE0F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9CFBC0-2109-494A-9A6E-68DEDDEEA2B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59F24A-AC0E-4193-A61C-20C6EB57B8B4}"/>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11952AD6-2EFF-45E7-B1BC-1BAB7E8A3B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FD2B31-F565-4425-B196-73345E06075D}"/>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16954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242EED-911B-454B-84CB-B38F599D94F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218DF-AE48-4009-825E-BB63C66805C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278717-2839-42A5-9338-A1741076C095}"/>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BA26A6C2-EDD6-418E-B280-0466A0AFC6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ECC30B-67B2-476B-BF7D-9E7FB352319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430290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FDC21-8014-4C8B-94C5-F316C1FBD7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B96B11-C918-4906-8B6A-2A37368146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34163A-C9C0-4A03-9CD6-F16226E59D8F}"/>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D1478B52-C04B-47A2-B589-7827336320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81254C-47D3-40DF-AA62-D713B1EF4ABC}"/>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282094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0FE4C-B16C-4A40-97C1-C1F63DCDF5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365A4B-1C3D-4225-B1DF-2954AD7D475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8A92A5A-91F2-4D6B-BF0D-AE8E72DB41B3}"/>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642119DC-9BA0-4AFC-BCB5-A3888223E0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4A4759-1320-4824-B859-E7D4D47FB22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062579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C08E-7CEA-4887-9A58-2C25119AF91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9E5D0F-5FE5-46A2-B99A-0FF5EA13533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9B9777A-04CF-4C81-B647-96D4F72AE7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DBFD93-1600-4B43-AB9B-772BF827ECE7}"/>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6" name="Footer Placeholder 5">
            <a:extLst>
              <a:ext uri="{FF2B5EF4-FFF2-40B4-BE49-F238E27FC236}">
                <a16:creationId xmlns:a16="http://schemas.microsoft.com/office/drawing/2014/main" id="{41893D97-C9BE-426D-A04B-E49FA9CB57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4F4EDE-7A32-43CC-97F6-BA1B338F0C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3133098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4876-ACF3-4B0C-94DA-F633D6B5DA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4AF36C2-52AB-488E-A0E5-6CE604BBD42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C053E4E-4904-4A1E-9A0D-EBC3D2E9D03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E8C546-06AE-464F-AEB1-41AFCA8B2B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C3AFAFA-2987-48A2-9FD7-C83CCD16BC9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0D7A8F-3A71-48BD-94F0-EC2F1B55C8C5}"/>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8" name="Footer Placeholder 7">
            <a:extLst>
              <a:ext uri="{FF2B5EF4-FFF2-40B4-BE49-F238E27FC236}">
                <a16:creationId xmlns:a16="http://schemas.microsoft.com/office/drawing/2014/main" id="{F8E21EFB-4703-4E28-85FC-3C873EC7710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F1B1BDE-3BBA-4A7A-B862-785AA5066FC6}"/>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368779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29E66-442D-4859-A07C-6212F095FA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AF21A57-AAE5-48F1-ABBA-7BE173B09694}"/>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4" name="Footer Placeholder 3">
            <a:extLst>
              <a:ext uri="{FF2B5EF4-FFF2-40B4-BE49-F238E27FC236}">
                <a16:creationId xmlns:a16="http://schemas.microsoft.com/office/drawing/2014/main" id="{B5539ADE-9D5C-444A-89A9-59C53F352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8BECE2-F55A-441C-9B8A-56E821A0A4C4}"/>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735449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90F5D23-0D62-4063-859F-46FE4939B18F}"/>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3" name="Footer Placeholder 2">
            <a:extLst>
              <a:ext uri="{FF2B5EF4-FFF2-40B4-BE49-F238E27FC236}">
                <a16:creationId xmlns:a16="http://schemas.microsoft.com/office/drawing/2014/main" id="{601BFE14-03BD-4E4C-9629-0FD3B17750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682EF5-1D99-4896-8372-9F78CA31CD3F}"/>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1019555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2C3D6-80BA-4CCF-825F-2C4CD20FFD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06E0E51-9F3E-4D62-82A1-0A3FDA6FE37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3B80FBD-807B-4DEC-B629-901D1646DE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22D40CE-B165-4E5C-9515-E6E9DD697CD4}"/>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6" name="Footer Placeholder 5">
            <a:extLst>
              <a:ext uri="{FF2B5EF4-FFF2-40B4-BE49-F238E27FC236}">
                <a16:creationId xmlns:a16="http://schemas.microsoft.com/office/drawing/2014/main" id="{0613B627-681C-4346-952E-A2E246B58B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FA0BE7A-C6A2-4194-AB2E-EB2D28120432}"/>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984417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59EC4-ABCC-4695-9BE0-D4551D1F2F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44075D-D26E-4BDF-BB73-D188B3642DF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E1711B0-7C62-4B34-96F7-C295C77B69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121B3C-D20C-490E-88B2-2322F5E18959}"/>
              </a:ext>
            </a:extLst>
          </p:cNvPr>
          <p:cNvSpPr>
            <a:spLocks noGrp="1"/>
          </p:cNvSpPr>
          <p:nvPr>
            <p:ph type="dt" sz="half" idx="10"/>
          </p:nvPr>
        </p:nvSpPr>
        <p:spPr/>
        <p:txBody>
          <a:bodyPr/>
          <a:lstStyle/>
          <a:p>
            <a:fld id="{6CE99F8F-42EA-4348-B31A-105ADAC53E81}" type="datetimeFigureOut">
              <a:rPr lang="en-US" smtClean="0"/>
              <a:t>4/29/2020</a:t>
            </a:fld>
            <a:endParaRPr lang="en-US"/>
          </a:p>
        </p:txBody>
      </p:sp>
      <p:sp>
        <p:nvSpPr>
          <p:cNvPr id="6" name="Footer Placeholder 5">
            <a:extLst>
              <a:ext uri="{FF2B5EF4-FFF2-40B4-BE49-F238E27FC236}">
                <a16:creationId xmlns:a16="http://schemas.microsoft.com/office/drawing/2014/main" id="{0D86AD03-08C5-40A9-A783-E5E520938E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6C36A4-4671-45CC-87F1-A8571AE5F39B}"/>
              </a:ext>
            </a:extLst>
          </p:cNvPr>
          <p:cNvSpPr>
            <a:spLocks noGrp="1"/>
          </p:cNvSpPr>
          <p:nvPr>
            <p:ph type="sldNum" sz="quarter" idx="12"/>
          </p:nvPr>
        </p:nvSpPr>
        <p:spPr/>
        <p:txBody>
          <a:bodyPr/>
          <a:lstStyle/>
          <a:p>
            <a:fld id="{29C85233-23C8-49EC-B9A2-694895CFF47E}" type="slidenum">
              <a:rPr lang="en-US" smtClean="0"/>
              <a:t>‹#›</a:t>
            </a:fld>
            <a:endParaRPr lang="en-US"/>
          </a:p>
        </p:txBody>
      </p:sp>
    </p:spTree>
    <p:extLst>
      <p:ext uri="{BB962C8B-B14F-4D97-AF65-F5344CB8AC3E}">
        <p14:creationId xmlns:p14="http://schemas.microsoft.com/office/powerpoint/2010/main" val="20762962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B1A804-8C79-44DC-BD66-C74B62A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964FAF1-CD76-4EEE-8CF6-BDAE03E699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1FD407-5DFC-46C5-A542-9AFEB8565E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E99F8F-42EA-4348-B31A-105ADAC53E81}" type="datetimeFigureOut">
              <a:rPr lang="en-US" smtClean="0"/>
              <a:t>4/29/2020</a:t>
            </a:fld>
            <a:endParaRPr lang="en-US"/>
          </a:p>
        </p:txBody>
      </p:sp>
      <p:sp>
        <p:nvSpPr>
          <p:cNvPr id="5" name="Footer Placeholder 4">
            <a:extLst>
              <a:ext uri="{FF2B5EF4-FFF2-40B4-BE49-F238E27FC236}">
                <a16:creationId xmlns:a16="http://schemas.microsoft.com/office/drawing/2014/main" id="{056A5ED5-0B2F-4759-98FC-7027F6A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B8059A1-6FAF-40A2-B6A2-94926EFAF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C85233-23C8-49EC-B9A2-694895CFF47E}" type="slidenum">
              <a:rPr lang="en-US" smtClean="0"/>
              <a:t>‹#›</a:t>
            </a:fld>
            <a:endParaRPr lang="en-US"/>
          </a:p>
        </p:txBody>
      </p:sp>
    </p:spTree>
    <p:extLst>
      <p:ext uri="{BB962C8B-B14F-4D97-AF65-F5344CB8AC3E}">
        <p14:creationId xmlns:p14="http://schemas.microsoft.com/office/powerpoint/2010/main" val="3092691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22152-4BE9-4E0C-8DAB-528CF916A439}"/>
              </a:ext>
            </a:extLst>
          </p:cNvPr>
          <p:cNvSpPr>
            <a:spLocks noGrp="1"/>
          </p:cNvSpPr>
          <p:nvPr>
            <p:ph type="ctrTitle"/>
          </p:nvPr>
        </p:nvSpPr>
        <p:spPr>
          <a:xfrm>
            <a:off x="201336" y="1929468"/>
            <a:ext cx="11887200" cy="1499532"/>
          </a:xfrm>
        </p:spPr>
        <p:txBody>
          <a:bodyPr>
            <a:normAutofit/>
          </a:bodyPr>
          <a:lstStyle/>
          <a:p>
            <a:r>
              <a:rPr lang="en-US" sz="4800" dirty="0"/>
              <a:t>WF on impact of positioning on RRM requirements</a:t>
            </a:r>
          </a:p>
        </p:txBody>
      </p:sp>
      <p:sp>
        <p:nvSpPr>
          <p:cNvPr id="3" name="Subtitle 2">
            <a:extLst>
              <a:ext uri="{FF2B5EF4-FFF2-40B4-BE49-F238E27FC236}">
                <a16:creationId xmlns:a16="http://schemas.microsoft.com/office/drawing/2014/main" id="{5D726442-076A-4C8F-93BA-9EAA63B10582}"/>
              </a:ext>
            </a:extLst>
          </p:cNvPr>
          <p:cNvSpPr>
            <a:spLocks noGrp="1"/>
          </p:cNvSpPr>
          <p:nvPr>
            <p:ph type="subTitle" idx="1"/>
          </p:nvPr>
        </p:nvSpPr>
        <p:spPr>
          <a:xfrm>
            <a:off x="494949" y="4223092"/>
            <a:ext cx="11274805" cy="1162640"/>
          </a:xfrm>
        </p:spPr>
        <p:txBody>
          <a:bodyPr>
            <a:normAutofit/>
          </a:bodyPr>
          <a:lstStyle/>
          <a:p>
            <a:r>
              <a:rPr lang="en-US" sz="2800" dirty="0"/>
              <a:t>Ericsson</a:t>
            </a:r>
          </a:p>
        </p:txBody>
      </p:sp>
      <p:sp>
        <p:nvSpPr>
          <p:cNvPr id="4" name="正方形/長方形 6">
            <a:extLst>
              <a:ext uri="{FF2B5EF4-FFF2-40B4-BE49-F238E27FC236}">
                <a16:creationId xmlns:a16="http://schemas.microsoft.com/office/drawing/2014/main" id="{E6CAC9C0-E692-4940-B639-D8B71E1D4EEA}"/>
              </a:ext>
            </a:extLst>
          </p:cNvPr>
          <p:cNvSpPr>
            <a:spLocks noChangeArrowheads="1"/>
          </p:cNvSpPr>
          <p:nvPr/>
        </p:nvSpPr>
        <p:spPr bwMode="auto">
          <a:xfrm>
            <a:off x="83177" y="0"/>
            <a:ext cx="62033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Meeting # 94-e-Bis</a:t>
            </a:r>
          </a:p>
          <a:p>
            <a:pPr>
              <a:spcBef>
                <a:spcPct val="0"/>
              </a:spcBef>
              <a:spcAft>
                <a:spcPts val="900"/>
              </a:spcAft>
              <a:buFontTx/>
              <a:buNone/>
            </a:pPr>
            <a:r>
              <a:rPr kumimoji="1" lang="en-US" altLang="zh-CN" sz="2000" dirty="0">
                <a:latin typeface="Arial" charset="0"/>
                <a:ea typeface="Batang" pitchFamily="18" charset="-127"/>
                <a:cs typeface="Times New Roman" pitchFamily="18" charset="0"/>
              </a:rPr>
              <a:t>Electronic Meeting, April 20-30, 2020</a:t>
            </a:r>
          </a:p>
          <a:p>
            <a:pPr>
              <a:spcBef>
                <a:spcPct val="0"/>
              </a:spcBef>
              <a:spcAft>
                <a:spcPts val="900"/>
              </a:spcAft>
              <a:buFontTx/>
              <a:buNone/>
            </a:pPr>
            <a:r>
              <a:rPr kumimoji="1" lang="en-US" altLang="ja-JP" sz="2000" dirty="0">
                <a:latin typeface="Arial" charset="0"/>
                <a:ea typeface="Batang" pitchFamily="18" charset="-127"/>
                <a:cs typeface="Times New Roman" pitchFamily="18" charset="0"/>
              </a:rPr>
              <a:t>Agenda: 6.8</a:t>
            </a:r>
          </a:p>
        </p:txBody>
      </p:sp>
      <p:sp>
        <p:nvSpPr>
          <p:cNvPr id="5" name="正方形/長方形 5">
            <a:extLst>
              <a:ext uri="{FF2B5EF4-FFF2-40B4-BE49-F238E27FC236}">
                <a16:creationId xmlns:a16="http://schemas.microsoft.com/office/drawing/2014/main" id="{85D8C46A-C772-492A-BB32-0FEE317D8A5C}"/>
              </a:ext>
            </a:extLst>
          </p:cNvPr>
          <p:cNvSpPr>
            <a:spLocks noChangeArrowheads="1"/>
          </p:cNvSpPr>
          <p:nvPr/>
        </p:nvSpPr>
        <p:spPr bwMode="auto">
          <a:xfrm>
            <a:off x="9895256" y="109537"/>
            <a:ext cx="1979912"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ct val="0"/>
              </a:spcBef>
              <a:spcAft>
                <a:spcPts val="900"/>
              </a:spcAft>
              <a:buFontTx/>
              <a:buNone/>
            </a:pPr>
            <a:r>
              <a:rPr lang="en-GB" altLang="zh-CN" sz="2800" dirty="0">
                <a:ea typeface="Batang" pitchFamily="18" charset="-127"/>
                <a:cs typeface="Times New Roman" pitchFamily="18" charset="0"/>
              </a:rPr>
              <a:t>R4-2005379</a:t>
            </a:r>
          </a:p>
        </p:txBody>
      </p:sp>
    </p:spTree>
    <p:extLst>
      <p:ext uri="{BB962C8B-B14F-4D97-AF65-F5344CB8AC3E}">
        <p14:creationId xmlns:p14="http://schemas.microsoft.com/office/powerpoint/2010/main" val="3389946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New MG Patterns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hangingPunct="0"/>
            <a:r>
              <a:rPr lang="sv-SE" dirty="0"/>
              <a:t>FFS: Introduction of new measurement gap pattern with MGL &gt; 6 ms.</a:t>
            </a:r>
          </a:p>
          <a:p>
            <a:pPr lvl="1" hangingPunct="0"/>
            <a:endParaRPr lang="en-US" dirty="0"/>
          </a:p>
          <a:p>
            <a:pPr hangingPunct="0"/>
            <a:r>
              <a:rPr lang="en-GB" dirty="0"/>
              <a:t>Candidate MGL and MGRP if new MG patterns are specified:</a:t>
            </a:r>
            <a:endParaRPr lang="sv-SE" dirty="0"/>
          </a:p>
          <a:p>
            <a:pPr lvl="1"/>
            <a:r>
              <a:rPr lang="sv-SE" dirty="0"/>
              <a:t>MGL = {10, 20, 40 and 50} ms</a:t>
            </a:r>
          </a:p>
          <a:p>
            <a:pPr lvl="1"/>
            <a:r>
              <a:rPr lang="sv-SE" dirty="0"/>
              <a:t>MGRP = {80, 160, 320 and 640} ms</a:t>
            </a:r>
          </a:p>
          <a:p>
            <a:pPr lvl="1"/>
            <a:r>
              <a:rPr lang="sv-SE" dirty="0"/>
              <a:t>Combination of MGL and MGRP is FFS</a:t>
            </a:r>
          </a:p>
          <a:p>
            <a:endParaRPr lang="en-US" dirty="0"/>
          </a:p>
          <a:p>
            <a:r>
              <a:rPr lang="en-US" dirty="0"/>
              <a:t>Independent MG patterns for positioning and RRM measurements is deferred to future release.</a:t>
            </a:r>
            <a:endParaRPr lang="sv-SE" dirty="0"/>
          </a:p>
        </p:txBody>
      </p:sp>
    </p:spTree>
    <p:extLst>
      <p:ext uri="{BB962C8B-B14F-4D97-AF65-F5344CB8AC3E}">
        <p14:creationId xmlns:p14="http://schemas.microsoft.com/office/powerpoint/2010/main" val="571028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645952"/>
          </a:xfrm>
        </p:spPr>
        <p:txBody>
          <a:bodyPr>
            <a:normAutofit fontScale="90000"/>
          </a:bodyPr>
          <a:lstStyle/>
          <a:p>
            <a:pPr algn="ctr"/>
            <a:r>
              <a:rPr lang="en-US" b="1" dirty="0"/>
              <a:t>Gap sharing between RRM and positioning measurements </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pPr lvl="0" hangingPunct="0"/>
            <a:r>
              <a:rPr lang="en-US" dirty="0"/>
              <a:t>Gap sharing between RRM and positioning measurements is based on </a:t>
            </a:r>
            <a:r>
              <a:rPr lang="en-GB" dirty="0"/>
              <a:t>CSSF defined in Rel-15 of TS 38.133. </a:t>
            </a:r>
            <a:endParaRPr lang="sv-SE" dirty="0"/>
          </a:p>
          <a:p>
            <a:pPr lvl="0" hangingPunct="0"/>
            <a:r>
              <a:rPr lang="en-US" dirty="0"/>
              <a:t>Details of CSSF for gap sharing between RRM and positioning measurements are FFS.</a:t>
            </a:r>
            <a:endParaRPr lang="sv-SE" dirty="0"/>
          </a:p>
          <a:p>
            <a:pPr hangingPunct="0"/>
            <a:r>
              <a:rPr lang="en-US" dirty="0"/>
              <a:t>Details on extending measurement periods of RRM and positioning measurements due to gap sharing are FFS.</a:t>
            </a:r>
            <a:endParaRPr lang="sv-SE" dirty="0"/>
          </a:p>
          <a:p>
            <a:endParaRPr lang="sv-SE" dirty="0"/>
          </a:p>
        </p:txBody>
      </p:sp>
    </p:spTree>
    <p:extLst>
      <p:ext uri="{BB962C8B-B14F-4D97-AF65-F5344CB8AC3E}">
        <p14:creationId xmlns:p14="http://schemas.microsoft.com/office/powerpoint/2010/main" val="1923712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82053" y="130629"/>
            <a:ext cx="12109947" cy="839817"/>
          </a:xfrm>
        </p:spPr>
        <p:txBody>
          <a:bodyPr>
            <a:noAutofit/>
          </a:bodyPr>
          <a:lstStyle/>
          <a:p>
            <a:pPr algn="ctr"/>
            <a:r>
              <a:rPr lang="en-US" sz="3600" b="1" dirty="0"/>
              <a:t>Impact of interrupted PRS due to BWP switch on positioning measurement performed within the active BWP</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184366"/>
            <a:ext cx="12192000" cy="5619106"/>
          </a:xfrm>
        </p:spPr>
        <p:txBody>
          <a:bodyPr>
            <a:normAutofit/>
          </a:bodyPr>
          <a:lstStyle/>
          <a:p>
            <a:r>
              <a:rPr lang="en-US" dirty="0"/>
              <a:t>FFS: Impact on positioning measurement being performed within the active BWP if the active BWP switching interrupts any PRS and/or SRS configured for that positioning measurement.</a:t>
            </a:r>
          </a:p>
          <a:p>
            <a:r>
              <a:rPr lang="en-US" dirty="0"/>
              <a:t>Candidate options:</a:t>
            </a:r>
          </a:p>
          <a:p>
            <a:pPr lvl="1"/>
            <a:r>
              <a:rPr lang="en-US" dirty="0"/>
              <a:t>Option 1: Even if active BWP switching interrupts any PRS/SRS, the UE continues performing positioning measurement over an extended measurement period; details of extension are FFS.</a:t>
            </a:r>
          </a:p>
          <a:p>
            <a:pPr lvl="1"/>
            <a:r>
              <a:rPr lang="en-US" dirty="0"/>
              <a:t>Option 2: If active BWP switching interrupts any PRS/SRS then the UE is not required to meet positioning measurement requirements. </a:t>
            </a:r>
          </a:p>
          <a:p>
            <a:pPr lvl="1"/>
            <a:r>
              <a:rPr lang="en-US" dirty="0"/>
              <a:t>Other options are not precluded.</a:t>
            </a:r>
            <a:endParaRPr lang="sv-SE" dirty="0"/>
          </a:p>
        </p:txBody>
      </p:sp>
    </p:spTree>
    <p:extLst>
      <p:ext uri="{BB962C8B-B14F-4D97-AF65-F5344CB8AC3E}">
        <p14:creationId xmlns:p14="http://schemas.microsoft.com/office/powerpoint/2010/main" val="2400348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254825"/>
            <a:ext cx="12192000" cy="645952"/>
          </a:xfrm>
        </p:spPr>
        <p:txBody>
          <a:bodyPr>
            <a:normAutofit/>
          </a:bodyPr>
          <a:lstStyle/>
          <a:p>
            <a:pPr algn="ctr"/>
            <a:r>
              <a:rPr lang="en-US" sz="3600" b="1" dirty="0"/>
              <a:t>Active BWP switch during gaps used for PRS measurements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288869"/>
            <a:ext cx="12192000" cy="5514603"/>
          </a:xfrm>
        </p:spPr>
        <p:txBody>
          <a:bodyPr>
            <a:normAutofit/>
          </a:bodyPr>
          <a:lstStyle/>
          <a:p>
            <a:pPr>
              <a:tabLst>
                <a:tab pos="3944938" algn="l"/>
              </a:tabLst>
            </a:pPr>
            <a:r>
              <a:rPr lang="en-US" dirty="0"/>
              <a:t>FFS: priority between active BWP switching in gap and PRS measurement in gap</a:t>
            </a:r>
          </a:p>
          <a:p>
            <a:r>
              <a:rPr lang="en-US" dirty="0"/>
              <a:t>Candidate options:</a:t>
            </a:r>
            <a:endParaRPr lang="sv-SE" dirty="0"/>
          </a:p>
          <a:p>
            <a:pPr lvl="1" hangingPunct="0"/>
            <a:r>
              <a:rPr lang="en-US" dirty="0"/>
              <a:t>Option 1: </a:t>
            </a:r>
          </a:p>
          <a:p>
            <a:pPr lvl="2" hangingPunct="0"/>
            <a:r>
              <a:rPr lang="en-US" dirty="0"/>
              <a:t>Active BWP switching is prioritized over PRS measurement in a gap where active BWP switching is triggered.</a:t>
            </a:r>
            <a:endParaRPr lang="sv-SE" dirty="0"/>
          </a:p>
          <a:p>
            <a:pPr lvl="1" hangingPunct="0"/>
            <a:r>
              <a:rPr lang="en-US" dirty="0"/>
              <a:t>Option 2: </a:t>
            </a:r>
          </a:p>
          <a:p>
            <a:pPr lvl="2" hangingPunct="0"/>
            <a:r>
              <a:rPr lang="en-US" dirty="0"/>
              <a:t>PRS measurement is performed in a gap even if active BWP switching is triggered in that gap.</a:t>
            </a:r>
            <a:endParaRPr lang="sv-SE" dirty="0"/>
          </a:p>
          <a:p>
            <a:pPr lvl="1" hangingPunct="0"/>
            <a:r>
              <a:rPr lang="en-US" dirty="0"/>
              <a:t>Option 3: </a:t>
            </a:r>
          </a:p>
          <a:p>
            <a:pPr lvl="2" hangingPunct="0"/>
            <a:r>
              <a:rPr lang="en-US" dirty="0"/>
              <a:t>Triggering of active BWP switching in gap can always be avoided by </a:t>
            </a:r>
            <a:r>
              <a:rPr lang="en-US" dirty="0" err="1"/>
              <a:t>gNB</a:t>
            </a:r>
            <a:r>
              <a:rPr lang="en-US" dirty="0"/>
              <a:t>.</a:t>
            </a:r>
            <a:endParaRPr lang="sv-SE" dirty="0"/>
          </a:p>
          <a:p>
            <a:endParaRPr lang="sv-SE" dirty="0"/>
          </a:p>
          <a:p>
            <a:endParaRPr lang="sv-SE" dirty="0"/>
          </a:p>
        </p:txBody>
      </p:sp>
    </p:spTree>
    <p:extLst>
      <p:ext uri="{BB962C8B-B14F-4D97-AF65-F5344CB8AC3E}">
        <p14:creationId xmlns:p14="http://schemas.microsoft.com/office/powerpoint/2010/main" val="1641958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160430" y="54528"/>
            <a:ext cx="11694253" cy="645952"/>
          </a:xfrm>
        </p:spPr>
        <p:txBody>
          <a:bodyPr>
            <a:normAutofit fontScale="90000"/>
          </a:bodyPr>
          <a:lstStyle/>
          <a:p>
            <a:pPr algn="ctr"/>
            <a:r>
              <a:rPr lang="en-US" b="1" dirty="0"/>
              <a:t>BWP switch triggers UE to request gaps</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a:bodyPr>
          <a:lstStyle/>
          <a:p>
            <a:r>
              <a:rPr lang="en-US" dirty="0"/>
              <a:t>Following is the UE behavior and applicable positioning measurement requirements when the UE is performing positioning measurement in active BWP and the active BWP change triggers the UE to request gaps:</a:t>
            </a:r>
          </a:p>
          <a:p>
            <a:pPr lvl="1"/>
            <a:r>
              <a:rPr lang="en-US" dirty="0"/>
              <a:t>UE abandons old/incomplete positioning measurement performed within the active BWP, restarts the positioning measurement and performs the positioning measurements in gaps.</a:t>
            </a:r>
            <a:endParaRPr lang="sv-SE" dirty="0"/>
          </a:p>
          <a:p>
            <a:endParaRPr lang="sv-SE" dirty="0"/>
          </a:p>
        </p:txBody>
      </p:sp>
    </p:spTree>
    <p:extLst>
      <p:ext uri="{BB962C8B-B14F-4D97-AF65-F5344CB8AC3E}">
        <p14:creationId xmlns:p14="http://schemas.microsoft.com/office/powerpoint/2010/main" val="3090717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54528"/>
            <a:ext cx="12192000" cy="645952"/>
          </a:xfrm>
        </p:spPr>
        <p:txBody>
          <a:bodyPr>
            <a:noAutofit/>
          </a:bodyPr>
          <a:lstStyle/>
          <a:p>
            <a:pPr algn="ctr"/>
            <a:r>
              <a:rPr lang="en-US" sz="3600" b="1" dirty="0"/>
              <a:t>Impact of concurrent RRM/PRS processing/measurement</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879565"/>
            <a:ext cx="12192000" cy="5923907"/>
          </a:xfrm>
        </p:spPr>
        <p:txBody>
          <a:bodyPr>
            <a:normAutofit lnSpcReduction="10000"/>
          </a:bodyPr>
          <a:lstStyle/>
          <a:p>
            <a:r>
              <a:rPr lang="en-US" dirty="0"/>
              <a:t>FFS: whether concurrent RRM/PRS processing/measurement impacts RRM and/or PRS measurements i.e.</a:t>
            </a:r>
          </a:p>
          <a:p>
            <a:pPr lvl="1"/>
            <a:r>
              <a:rPr lang="en-US" dirty="0"/>
              <a:t>Whether concurrent RRM processing and PRS measurement, impacts RRM and/or PRS measurements.</a:t>
            </a:r>
          </a:p>
          <a:p>
            <a:pPr lvl="1"/>
            <a:r>
              <a:rPr lang="en-US" dirty="0"/>
              <a:t>Whether concurrent PRS processing and RRM measurement, impacts RRM and/or PRS measurements.</a:t>
            </a:r>
          </a:p>
          <a:p>
            <a:r>
              <a:rPr lang="en-US" dirty="0"/>
              <a:t>Candidate options:</a:t>
            </a:r>
            <a:endParaRPr lang="sv-SE" dirty="0"/>
          </a:p>
          <a:p>
            <a:pPr lvl="1"/>
            <a:r>
              <a:rPr lang="en-US" dirty="0"/>
              <a:t>Option 1: No impact on both intra- and inter-frequency measurements.</a:t>
            </a:r>
          </a:p>
          <a:p>
            <a:pPr lvl="1"/>
            <a:r>
              <a:rPr lang="en-US" dirty="0"/>
              <a:t>Option 2: No impact on intra-frequency but impact on inter-frequency measurements.</a:t>
            </a:r>
          </a:p>
          <a:p>
            <a:pPr lvl="1"/>
            <a:r>
              <a:rPr lang="en-US" dirty="0"/>
              <a:t>Option 3: impact on intra-frequency and inter-frequency measurements RRM and/or PRS measurement requirements need to be relaxed for both intra- and inter-frequency measurements. </a:t>
            </a:r>
          </a:p>
          <a:p>
            <a:pPr lvl="1"/>
            <a:r>
              <a:rPr lang="en-US" dirty="0"/>
              <a:t>Other options are not precluded.</a:t>
            </a:r>
          </a:p>
          <a:p>
            <a:r>
              <a:rPr lang="en-US" dirty="0"/>
              <a:t>Candidate solutions if it is identified that the concurrent RRM/PRS processing/measurement impacts RRM and/or PRS measurements are FFS</a:t>
            </a:r>
          </a:p>
        </p:txBody>
      </p:sp>
    </p:spTree>
    <p:extLst>
      <p:ext uri="{BB962C8B-B14F-4D97-AF65-F5344CB8AC3E}">
        <p14:creationId xmlns:p14="http://schemas.microsoft.com/office/powerpoint/2010/main" val="95237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DB3D3-AC36-4FF9-8C93-AE0696BD3EB5}"/>
              </a:ext>
            </a:extLst>
          </p:cNvPr>
          <p:cNvSpPr>
            <a:spLocks noGrp="1"/>
          </p:cNvSpPr>
          <p:nvPr>
            <p:ph type="title"/>
          </p:nvPr>
        </p:nvSpPr>
        <p:spPr>
          <a:xfrm>
            <a:off x="0" y="156754"/>
            <a:ext cx="12192000" cy="804983"/>
          </a:xfrm>
        </p:spPr>
        <p:txBody>
          <a:bodyPr>
            <a:noAutofit/>
          </a:bodyPr>
          <a:lstStyle/>
          <a:p>
            <a:pPr algn="ctr"/>
            <a:r>
              <a:rPr lang="en-US" sz="3200" b="1" dirty="0"/>
              <a:t>Additional SSB measurement for SSB configured as QCL source of PRS resource </a:t>
            </a:r>
          </a:p>
        </p:txBody>
      </p:sp>
      <p:sp>
        <p:nvSpPr>
          <p:cNvPr id="5" name="Content Placeholder 4">
            <a:extLst>
              <a:ext uri="{FF2B5EF4-FFF2-40B4-BE49-F238E27FC236}">
                <a16:creationId xmlns:a16="http://schemas.microsoft.com/office/drawing/2014/main" id="{55B6215D-2C20-4C86-92DA-3C5A6B605130}"/>
              </a:ext>
            </a:extLst>
          </p:cNvPr>
          <p:cNvSpPr>
            <a:spLocks noGrp="1"/>
          </p:cNvSpPr>
          <p:nvPr>
            <p:ph idx="1"/>
          </p:nvPr>
        </p:nvSpPr>
        <p:spPr>
          <a:xfrm>
            <a:off x="0" y="1158240"/>
            <a:ext cx="12192000" cy="5645232"/>
          </a:xfrm>
        </p:spPr>
        <p:txBody>
          <a:bodyPr>
            <a:normAutofit/>
          </a:bodyPr>
          <a:lstStyle/>
          <a:p>
            <a:pPr hangingPunct="0"/>
            <a:r>
              <a:rPr lang="en-GB" dirty="0"/>
              <a:t>UE is not required to perform additional SSB measurement for the SSB configured as QCL source of PRS resources.</a:t>
            </a:r>
            <a:endParaRPr lang="sv-SE" dirty="0"/>
          </a:p>
          <a:p>
            <a:pPr lvl="1" hangingPunct="0"/>
            <a:endParaRPr lang="sv-SE" dirty="0"/>
          </a:p>
          <a:p>
            <a:endParaRPr lang="sv-SE" dirty="0"/>
          </a:p>
        </p:txBody>
      </p:sp>
    </p:spTree>
    <p:extLst>
      <p:ext uri="{BB962C8B-B14F-4D97-AF65-F5344CB8AC3E}">
        <p14:creationId xmlns:p14="http://schemas.microsoft.com/office/powerpoint/2010/main" val="4255794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42f3ae03e93119387e27808c7c36276e">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2f26feb35752f3b381ac8c08cd810c18"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2" nillable="true" ma:displayName="MediaServiceLocation" ma:descrip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F0872F4-CFE0-40C3-BA6C-65C932A5C368}">
  <ds:schemaRefs>
    <ds:schemaRef ds:uri="6f846979-0e6f-42ff-8b87-e1893efeda99"/>
    <ds:schemaRef ds:uri="http://schemas.microsoft.com/office/2006/metadata/properties"/>
    <ds:schemaRef ds:uri="http://schemas.microsoft.com/office/2006/documentManagement/types"/>
    <ds:schemaRef ds:uri="http://purl.org/dc/elements/1.1/"/>
    <ds:schemaRef ds:uri="http://purl.org/dc/terms/"/>
    <ds:schemaRef ds:uri="http://schemas.microsoft.com/office/infopath/2007/PartnerControls"/>
    <ds:schemaRef ds:uri="http://purl.org/dc/dcmitype/"/>
    <ds:schemaRef ds:uri="http://schemas.openxmlformats.org/package/2006/metadata/core-properties"/>
    <ds:schemaRef ds:uri="db33437f-65a5-48c5-b537-19efd290f967"/>
    <ds:schemaRef ds:uri="http://www.w3.org/XML/1998/namespace"/>
  </ds:schemaRefs>
</ds:datastoreItem>
</file>

<file path=customXml/itemProps2.xml><?xml version="1.0" encoding="utf-8"?>
<ds:datastoreItem xmlns:ds="http://schemas.openxmlformats.org/officeDocument/2006/customXml" ds:itemID="{10C6DD27-1947-4971-9F54-4278C41F5802}">
  <ds:schemaRefs>
    <ds:schemaRef ds:uri="http://schemas.microsoft.com/sharepoint/v3/contenttype/forms"/>
  </ds:schemaRefs>
</ds:datastoreItem>
</file>

<file path=customXml/itemProps3.xml><?xml version="1.0" encoding="utf-8"?>
<ds:datastoreItem xmlns:ds="http://schemas.openxmlformats.org/officeDocument/2006/customXml" ds:itemID="{0AB1E4CD-2CAD-4710-BDC9-022EB16F4D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594</Words>
  <Application>Microsoft Office PowerPoint</Application>
  <PresentationFormat>Widescreen</PresentationFormat>
  <Paragraphs>49</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WF on impact of positioning on RRM requirements</vt:lpstr>
      <vt:lpstr>New MG Patterns</vt:lpstr>
      <vt:lpstr>Gap sharing between RRM and positioning measurements </vt:lpstr>
      <vt:lpstr>Impact of interrupted PRS due to BWP switch on positioning measurement performed within the active BWP</vt:lpstr>
      <vt:lpstr>Active BWP switch during gaps used for PRS measurements</vt:lpstr>
      <vt:lpstr>BWP switch triggers UE to request gaps</vt:lpstr>
      <vt:lpstr>Impact of concurrent RRM/PRS processing/measurement</vt:lpstr>
      <vt:lpstr>Additional SSB measurement for SSB configured as QCL source of PRS resource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2018-01-12T05:29:14Z</dcterms:created>
  <dcterms:modified xsi:type="dcterms:W3CDTF">2020-04-29T20:27:13Z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a67f46ce-e1a2-40a7-b4ad-580eff7a7b8b</vt:lpwstr>
  </property>
  <property fmtid="{D5CDD505-2E9C-101B-9397-08002B2CF9AE}" pid="3" name="CTP_TimeStamp">
    <vt:lpwstr>2018-01-25 22:59:37Z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NewReviewCycle">
    <vt:lpwstr/>
  </property>
  <property fmtid="{D5CDD505-2E9C-101B-9397-08002B2CF9AE}" pid="9" name="_2015_ms_pID_725343">
    <vt:lpwstr>(2)ZEyeJZvUEBWb9MaZPNmsae/RxvV3+jll6hbCZD1FyT8hsRDPFktg+sGQuXzgM0H0sXz7iihy
WXn0FsQHodcKO2QJzoVmm5N6JCtMS7PucnnNjDHZQsNXR7JVZNJVg1RmkeBOz3vB3BNc7CzQ
ZwsKdVzgGW3ZO1J01YnIE8kLgOZXQ/Y3HjqpGFJAmNq9eWrNX9BesZkvomNX1RnibIVQAaIj
uBQ0hsq81Ni01mrx8M</vt:lpwstr>
  </property>
  <property fmtid="{D5CDD505-2E9C-101B-9397-08002B2CF9AE}" pid="10" name="_2015_ms_pID_7253431">
    <vt:lpwstr>wkzFledQv7Dl2HBlSBn2dWHhjZXfM/zPACW4gQL+T4s5KGXfYuqyoJ
rcsDsfW0WVkQsBSQ/BapotpM9vFdChpgOhQg/RN3CmDqkhtBYwJya4r67dzFbIKhvakwVJV3
Bc7HhSJ6aBk9oJ1JxPzOUpbkxnPQG3oJdECiDejlbx1sBfTwiveaxr5z9xU04dSL1nISjSjt
hfh2wnNZ0pq41l2S</vt:lpwstr>
  </property>
  <property fmtid="{D5CDD505-2E9C-101B-9397-08002B2CF9AE}" pid="11" name="_AdHocReviewCycleID">
    <vt:i4>-1770393099</vt:i4>
  </property>
  <property fmtid="{D5CDD505-2E9C-101B-9397-08002B2CF9AE}" pid="12" name="UpdateProcess">
    <vt:lpwstr>End</vt:lpwstr>
  </property>
  <property fmtid="{D5CDD505-2E9C-101B-9397-08002B2CF9AE}" pid="13" name="ContentTypeId">
    <vt:lpwstr>0x0101003AA7AC0C743A294CADF60F661720E3E6</vt:lpwstr>
  </property>
</Properties>
</file>