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9" r:id="rId2"/>
    <p:sldId id="280" r:id="rId3"/>
    <p:sldId id="283" r:id="rId4"/>
    <p:sldId id="296" r:id="rId5"/>
    <p:sldId id="299" r:id="rId6"/>
    <p:sldId id="297" r:id="rId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/>
    <p:restoredTop sz="94257"/>
  </p:normalViewPr>
  <p:slideViewPr>
    <p:cSldViewPr showGuides="1">
      <p:cViewPr varScale="1">
        <p:scale>
          <a:sx n="116" d="100"/>
          <a:sy n="116" d="100"/>
        </p:scale>
        <p:origin x="1500" y="108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6947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65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8989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8228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5876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8809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0984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en-US" altLang="zh-CN" sz="4000" dirty="0" smtClean="0"/>
              <a:t>WF </a:t>
            </a:r>
            <a:r>
              <a:rPr lang="en-US" altLang="zh-CN" sz="4000" dirty="0"/>
              <a:t>on R16 NR RRM enhancements – </a:t>
            </a:r>
            <a:r>
              <a:rPr lang="en-US" altLang="zh-CN" sz="4000" dirty="0" smtClean="0"/>
              <a:t>mandatory gap patterns</a:t>
            </a:r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 smtClean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7544" y="872333"/>
            <a:ext cx="5903912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3GPP </a:t>
            </a:r>
            <a:r>
              <a:rPr lang="en-GB" altLang="zh-CN" sz="2400" b="1" dirty="0"/>
              <a:t>TSG-RAN WG4 Meeting #</a:t>
            </a:r>
            <a:r>
              <a:rPr lang="en-GB" altLang="zh-CN" sz="2400" b="1" dirty="0" smtClean="0"/>
              <a:t>94-e-Bis</a:t>
            </a:r>
            <a:endParaRPr lang="en-US" altLang="zh-CN" sz="22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Electronic Meeting</a:t>
            </a:r>
            <a:r>
              <a:rPr lang="en-GB" altLang="zh-CN" sz="2400" b="1" dirty="0"/>
              <a:t>, Apr. 20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Apr. 30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2020</a:t>
            </a:r>
            <a:endParaRPr lang="zh-CN" altLang="zh-CN" sz="2400" dirty="0"/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280" y="641500"/>
            <a:ext cx="17272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R4-2005345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 smtClean="0"/>
              <a:t>Agreements in the previous meetings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GB" altLang="zh-CN" sz="2400" dirty="0"/>
              <a:t>Confirm</a:t>
            </a:r>
            <a:r>
              <a:rPr lang="en-US" altLang="en-GB" sz="2400" dirty="0" err="1"/>
              <a:t>ed</a:t>
            </a:r>
            <a:r>
              <a:rPr lang="en-GB" altLang="zh-CN" sz="2400" dirty="0"/>
              <a:t> R15 capability information elements cannot be changed in meaning by any new capability </a:t>
            </a:r>
            <a:r>
              <a:rPr lang="en-GB" altLang="zh-CN" sz="2400" dirty="0" err="1"/>
              <a:t>signaling</a:t>
            </a:r>
            <a:r>
              <a:rPr lang="en-GB" altLang="zh-CN" sz="2400" dirty="0"/>
              <a:t> introduced in R16</a:t>
            </a:r>
          </a:p>
          <a:p>
            <a:r>
              <a:rPr lang="en-GB" altLang="zh-CN" sz="2400" dirty="0"/>
              <a:t>Confirm</a:t>
            </a:r>
            <a:r>
              <a:rPr lang="en-US" altLang="en-GB" sz="2400" dirty="0" err="1"/>
              <a:t>ed</a:t>
            </a:r>
            <a:r>
              <a:rPr lang="en-GB" altLang="zh-CN" sz="2400" dirty="0"/>
              <a:t> R15 gap pattern applicability rule is not changed due to introduction of additional mandatory gap patterns in </a:t>
            </a:r>
            <a:r>
              <a:rPr lang="en-GB" altLang="zh-CN" sz="2400" dirty="0" smtClean="0"/>
              <a:t>R16</a:t>
            </a:r>
            <a:endParaRPr lang="en-GB" altLang="zh-CN" sz="24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 smtClean="0"/>
              <a:t>Agreements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z="2400" dirty="0" smtClean="0"/>
              <a:t>​Applicability </a:t>
            </a:r>
            <a:r>
              <a:rPr lang="en-US" altLang="zh-CN" sz="2400" dirty="0"/>
              <a:t>of mandatory gap patterns in GP#12-GP#23 shall follow the Rel-15 applicability table in TS38.133</a:t>
            </a:r>
            <a:endParaRPr lang="zh-CN" altLang="zh-CN" sz="2400" dirty="0"/>
          </a:p>
          <a:p>
            <a:pPr lvl="1"/>
            <a:r>
              <a:rPr lang="en-US" altLang="zh-CN" sz="2000" dirty="0"/>
              <a:t>Mandatory gap patterns in GP#12-GP#23 are applicable to NR SA, NR DC, NE-DC and EN-DC operations for per-FR gap capable UE</a:t>
            </a:r>
            <a:endParaRPr lang="zh-CN" altLang="zh-CN" sz="2000" dirty="0"/>
          </a:p>
          <a:p>
            <a:pPr lvl="1"/>
            <a:r>
              <a:rPr lang="en-US" altLang="zh-CN" sz="2000" dirty="0"/>
              <a:t>Mandatory gap patterns in GP#12-GP#23 are applicable to NR SA and NR DC operations for per-UE gap only capable UE</a:t>
            </a:r>
            <a:endParaRPr lang="zh-CN" altLang="zh-CN" sz="2000" dirty="0"/>
          </a:p>
          <a:p>
            <a:pPr lvl="0"/>
            <a:endParaRPr lang="en-US" altLang="zh-CN" sz="2400" dirty="0" smtClean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 smtClean="0"/>
              <a:t>Agreements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z="2400" dirty="0" smtClean="0"/>
              <a:t>​In </a:t>
            </a:r>
            <a:r>
              <a:rPr lang="en-US" altLang="zh-CN" sz="2400" dirty="0"/>
              <a:t>NR SA and NR-DC operation</a:t>
            </a:r>
            <a:endParaRPr lang="zh-CN" altLang="zh-CN" sz="2400" dirty="0"/>
          </a:p>
          <a:p>
            <a:pPr lvl="1"/>
            <a:r>
              <a:rPr lang="en-US" altLang="zh-CN" sz="2000" dirty="0" smtClean="0"/>
              <a:t>NR-only </a:t>
            </a:r>
            <a:r>
              <a:rPr lang="en-US" altLang="zh-CN" sz="2000" dirty="0"/>
              <a:t>measurement means the target measurement objects to be measured within the measurement gap are all NR carriers</a:t>
            </a:r>
            <a:endParaRPr lang="zh-CN" altLang="zh-CN" sz="2000" dirty="0"/>
          </a:p>
          <a:p>
            <a:pPr lvl="1"/>
            <a:r>
              <a:rPr lang="en-US" altLang="zh-CN" sz="2000" dirty="0"/>
              <a:t>UE capability of NR-only measurement is introduced</a:t>
            </a:r>
            <a:endParaRPr lang="zh-CN" altLang="zh-CN" sz="2000" dirty="0"/>
          </a:p>
          <a:p>
            <a:pPr lvl="2"/>
            <a:r>
              <a:rPr lang="en-GB" altLang="zh-CN" sz="1600" dirty="0" smtClean="0"/>
              <a:t>The </a:t>
            </a:r>
            <a:r>
              <a:rPr lang="en-GB" altLang="zh-CN" sz="1600" dirty="0"/>
              <a:t>UE capability is to indicate if the gap patterns from GP#2 to GP#11 can only be used to do NR only measurement and to indicate the gap patterns are supported by the UE.</a:t>
            </a:r>
            <a:endParaRPr lang="zh-CN" altLang="zh-CN" sz="1600" dirty="0"/>
          </a:p>
          <a:p>
            <a:pPr lvl="1"/>
            <a:r>
              <a:rPr lang="en-US" altLang="zh-CN" sz="2000" dirty="0" smtClean="0"/>
              <a:t>All </a:t>
            </a:r>
            <a:r>
              <a:rPr lang="en-US" altLang="zh-CN" sz="2000" dirty="0"/>
              <a:t>UEs are mandated to support the additional mandatory gap </a:t>
            </a:r>
            <a:r>
              <a:rPr lang="en-US" altLang="zh-CN" sz="2000" dirty="0" smtClean="0"/>
              <a:t>patterns</a:t>
            </a:r>
          </a:p>
          <a:p>
            <a:r>
              <a:rPr lang="en-GB" altLang="zh-CN" sz="2400" dirty="0" smtClean="0"/>
              <a:t>For </a:t>
            </a:r>
            <a:r>
              <a:rPr lang="en-GB" altLang="zh-CN" sz="2400" dirty="0"/>
              <a:t>LTE SA, EN-DC, NE-DC</a:t>
            </a:r>
            <a:endParaRPr lang="zh-CN" altLang="zh-CN" sz="2400" dirty="0"/>
          </a:p>
          <a:p>
            <a:pPr lvl="1"/>
            <a:r>
              <a:rPr lang="en-GB" altLang="zh-CN" sz="2000" dirty="0"/>
              <a:t>Support of a set of “mandatory additional gap patterns defined for NR SA and NR-DC for NR only measurement” is an optional UE capability</a:t>
            </a:r>
            <a:endParaRPr lang="zh-CN" altLang="zh-CN" sz="2000" dirty="0"/>
          </a:p>
          <a:p>
            <a:pPr lvl="1"/>
            <a:r>
              <a:rPr lang="en-GB" altLang="zh-CN" sz="2000" dirty="0"/>
              <a:t>Introduce a new UE capability signalling where UE may indicate the support for a full set of “mandatory additional gap patterns defined for NR SA and NR-DC for NR only measurement”</a:t>
            </a:r>
            <a:endParaRPr lang="zh-CN" altLang="zh-CN" sz="2000" dirty="0"/>
          </a:p>
          <a:p>
            <a:pPr lvl="1"/>
            <a:endParaRPr lang="en-US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4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851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 smtClean="0"/>
              <a:t>Agreements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GB" altLang="zh-CN" sz="2400" dirty="0"/>
              <a:t>Support of “mandatory MG patterns” for NR measurement only for NR SA and NR DC is mandatory feature with capability signalling. UE capability shall be indicated for each gap pattern.</a:t>
            </a:r>
            <a:endParaRPr lang="zh-CN" altLang="zh-CN" sz="2400" dirty="0"/>
          </a:p>
          <a:p>
            <a:pPr lvl="1"/>
            <a:endParaRPr lang="en-US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5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373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 smtClean="0"/>
              <a:t>WF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GB" altLang="zh-CN" sz="2400" dirty="0" smtClean="0"/>
              <a:t>FFS if </a:t>
            </a:r>
            <a:r>
              <a:rPr lang="en-GB" altLang="zh-CN" sz="2400" dirty="0"/>
              <a:t>GP#17, #,18 </a:t>
            </a:r>
            <a:r>
              <a:rPr lang="en-GB" altLang="zh-CN" sz="2400" dirty="0" smtClean="0"/>
              <a:t>and </a:t>
            </a:r>
            <a:r>
              <a:rPr lang="en-GB" altLang="zh-CN" sz="2400" dirty="0" smtClean="0"/>
              <a:t>GP#19 </a:t>
            </a:r>
            <a:r>
              <a:rPr lang="en-GB" altLang="zh-CN" sz="2400" dirty="0"/>
              <a:t>in FR2 shall be </a:t>
            </a:r>
            <a:r>
              <a:rPr lang="en-GB" altLang="zh-CN" sz="2400" dirty="0" smtClean="0"/>
              <a:t>additional mandatory </a:t>
            </a:r>
            <a:r>
              <a:rPr lang="en-GB" altLang="zh-CN" sz="2400" dirty="0"/>
              <a:t>for </a:t>
            </a:r>
            <a:r>
              <a:rPr lang="en-GB" altLang="zh-CN" sz="2400" dirty="0" smtClean="0"/>
              <a:t>Rel-16 UE</a:t>
            </a:r>
          </a:p>
          <a:p>
            <a:r>
              <a:rPr lang="en-GB" altLang="zh-CN" sz="2400" dirty="0" smtClean="0"/>
              <a:t>FFS </a:t>
            </a:r>
            <a:r>
              <a:rPr lang="en-GB" altLang="zh-CN" sz="2400" dirty="0" smtClean="0"/>
              <a:t>if any </a:t>
            </a:r>
            <a:r>
              <a:rPr lang="en-GB" altLang="zh-CN" sz="2400" dirty="0"/>
              <a:t>gap patterns among </a:t>
            </a:r>
            <a:r>
              <a:rPr lang="en-GB" altLang="zh-CN" sz="2400" dirty="0" smtClean="0"/>
              <a:t>GP#2, GP#3, GP#6, GP#7</a:t>
            </a:r>
            <a:r>
              <a:rPr lang="en-GB" altLang="zh-CN" sz="2400" dirty="0"/>
              <a:t>, GP#8, </a:t>
            </a:r>
            <a:r>
              <a:rPr lang="en-GB" altLang="zh-CN" sz="2400" dirty="0" smtClean="0"/>
              <a:t>GP#9, GP#10 </a:t>
            </a:r>
            <a:r>
              <a:rPr lang="en-GB" altLang="zh-CN" sz="2400" dirty="0"/>
              <a:t>and GP#11 in FR1 shall be additional mandatory for NR only measurement for Rel-16 UE in NR SA and NR-DC operation</a:t>
            </a:r>
            <a:endParaRPr lang="zh-CN" altLang="zh-CN" sz="2400" dirty="0"/>
          </a:p>
          <a:p>
            <a:pPr lvl="0"/>
            <a:endParaRPr lang="en-US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6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741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373</Words>
  <Application>Microsoft Office PowerPoint</Application>
  <PresentationFormat>全屏显示(4:3)</PresentationFormat>
  <Paragraphs>38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Office 主题​​</vt:lpstr>
      <vt:lpstr> WF on R16 NR RRM enhancements – mandatory gap patterns </vt:lpstr>
      <vt:lpstr>Agreements in the previous meetings</vt:lpstr>
      <vt:lpstr>Agreements</vt:lpstr>
      <vt:lpstr>Agreements</vt:lpstr>
      <vt:lpstr>Agreements</vt:lpstr>
      <vt:lpstr>WF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杨谦10115881</cp:lastModifiedBy>
  <cp:revision>250</cp:revision>
  <dcterms:created xsi:type="dcterms:W3CDTF">2016-10-20T10:53:00Z</dcterms:created>
  <dcterms:modified xsi:type="dcterms:W3CDTF">2020-04-29T18:03:03Z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</Properties>
</file>