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4"/>
  </p:sldMasterIdLst>
  <p:notesMasterIdLst>
    <p:notesMasterId r:id="rId15"/>
  </p:notesMasterIdLst>
  <p:sldIdLst>
    <p:sldId id="290" r:id="rId5"/>
    <p:sldId id="321" r:id="rId6"/>
    <p:sldId id="323" r:id="rId7"/>
    <p:sldId id="337" r:id="rId8"/>
    <p:sldId id="340" r:id="rId9"/>
    <p:sldId id="341" r:id="rId10"/>
    <p:sldId id="338" r:id="rId11"/>
    <p:sldId id="339" r:id="rId12"/>
    <p:sldId id="325" r:id="rId13"/>
    <p:sldId id="327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29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799" autoAdjust="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33"/>
        <p:guide pos="29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than Thangarasa" userId="408d9f9c-4a2c-4dc8-a0f4-253ef568dfdf" providerId="ADAL" clId="{2A0401CE-F921-4A5C-8209-EED0CEA85007}"/>
    <pc:docChg chg="undo custSel modSld">
      <pc:chgData name="Santhan Thangarasa" userId="408d9f9c-4a2c-4dc8-a0f4-253ef568dfdf" providerId="ADAL" clId="{2A0401CE-F921-4A5C-8209-EED0CEA85007}" dt="2019-08-28T13:45:52.795" v="936" actId="20577"/>
      <pc:docMkLst>
        <pc:docMk/>
      </pc:docMkLst>
      <pc:sldChg chg="modSp">
        <pc:chgData name="Santhan Thangarasa" userId="408d9f9c-4a2c-4dc8-a0f4-253ef568dfdf" providerId="ADAL" clId="{2A0401CE-F921-4A5C-8209-EED0CEA85007}" dt="2019-08-28T13:45:52.795" v="936" actId="20577"/>
        <pc:sldMkLst>
          <pc:docMk/>
          <pc:sldMk cId="2503191316" sldId="298"/>
        </pc:sldMkLst>
        <pc:spChg chg="mod">
          <ac:chgData name="Santhan Thangarasa" userId="408d9f9c-4a2c-4dc8-a0f4-253ef568dfdf" providerId="ADAL" clId="{2A0401CE-F921-4A5C-8209-EED0CEA85007}" dt="2019-08-28T13:45:52.795" v="936" actId="20577"/>
          <ac:spMkLst>
            <pc:docMk/>
            <pc:sldMk cId="2503191316" sldId="298"/>
            <ac:spMk id="5" creationId="{00000000-0000-0000-0000-000000000000}"/>
          </ac:spMkLst>
        </pc:spChg>
      </pc:sldChg>
      <pc:sldChg chg="modSp">
        <pc:chgData name="Santhan Thangarasa" userId="408d9f9c-4a2c-4dc8-a0f4-253ef568dfdf" providerId="ADAL" clId="{2A0401CE-F921-4A5C-8209-EED0CEA85007}" dt="2019-08-28T13:02:07.706" v="467" actId="20577"/>
        <pc:sldMkLst>
          <pc:docMk/>
          <pc:sldMk cId="1780391154" sldId="299"/>
        </pc:sldMkLst>
        <pc:spChg chg="mod">
          <ac:chgData name="Santhan Thangarasa" userId="408d9f9c-4a2c-4dc8-a0f4-253ef568dfdf" providerId="ADAL" clId="{2A0401CE-F921-4A5C-8209-EED0CEA85007}" dt="2019-08-28T13:02:07.706" v="467" actId="20577"/>
          <ac:spMkLst>
            <pc:docMk/>
            <pc:sldMk cId="1780391154" sldId="299"/>
            <ac:spMk id="5" creationId="{00000000-0000-0000-0000-000000000000}"/>
          </ac:spMkLst>
        </pc:spChg>
      </pc:sldChg>
      <pc:sldChg chg="modSp">
        <pc:chgData name="Santhan Thangarasa" userId="408d9f9c-4a2c-4dc8-a0f4-253ef568dfdf" providerId="ADAL" clId="{2A0401CE-F921-4A5C-8209-EED0CEA85007}" dt="2019-08-28T13:38:16.079" v="826" actId="20577"/>
        <pc:sldMkLst>
          <pc:docMk/>
          <pc:sldMk cId="2909691619" sldId="300"/>
        </pc:sldMkLst>
        <pc:spChg chg="mod">
          <ac:chgData name="Santhan Thangarasa" userId="408d9f9c-4a2c-4dc8-a0f4-253ef568dfdf" providerId="ADAL" clId="{2A0401CE-F921-4A5C-8209-EED0CEA85007}" dt="2019-08-28T13:38:16.079" v="826" actId="20577"/>
          <ac:spMkLst>
            <pc:docMk/>
            <pc:sldMk cId="2909691619" sldId="300"/>
            <ac:spMk id="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53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t>2020/4/30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t>2020/4/30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t>2020/4/30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t>2020/4/30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t>2020/4/30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t>2020/4/30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WF on </a:t>
            </a:r>
            <a:r>
              <a:rPr lang="en-US" altLang="ja-JP" sz="40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spatial </a:t>
            </a:r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relation switch</a:t>
            </a:r>
            <a:endParaRPr lang="ja-JP" altLang="en-US" sz="40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dirty="0" smtClean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Mediatek Inc.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90" y="188915"/>
            <a:ext cx="8175625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#94-e</a:t>
            </a:r>
            <a:r>
              <a:rPr lang="en-US" altLang="zh-CN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-Bis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Meeting				 </a:t>
            </a:r>
          </a:p>
          <a:p>
            <a:pPr>
              <a:buNone/>
            </a:pPr>
            <a:r>
              <a:rPr lang="en-GB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 Meeting, 20 – 30 Apr., 2020</a:t>
            </a:r>
            <a:endParaRPr lang="en-US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2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R4-2005340</a:t>
            </a:r>
            <a:endParaRPr lang="en-US" altLang="ja-JP" sz="1800" dirty="0">
              <a:solidFill>
                <a:srgbClr val="FF0000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0361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pPr marL="0" indent="0">
              <a:buNone/>
            </a:pPr>
            <a:r>
              <a:rPr lang="en-GB" sz="2800" dirty="0" smtClean="0"/>
              <a:t>Delay requirement for RRC based </a:t>
            </a:r>
            <a:r>
              <a:rPr lang="en-GB" sz="2800" dirty="0"/>
              <a:t>spatial relation info switching associated with DL-RS for </a:t>
            </a:r>
            <a:r>
              <a:rPr lang="en-GB" sz="2800" dirty="0" smtClean="0"/>
              <a:t>P-SRS</a:t>
            </a:r>
          </a:p>
          <a:p>
            <a:pPr lvl="0"/>
            <a:r>
              <a:rPr lang="en-GB" sz="1600" dirty="0"/>
              <a:t>For known TCI state </a:t>
            </a:r>
            <a:endParaRPr lang="en-US" sz="1600" dirty="0"/>
          </a:p>
          <a:p>
            <a:pPr lvl="1"/>
            <a:r>
              <a:rPr lang="en-GB" sz="1600" dirty="0"/>
              <a:t>Option </a:t>
            </a:r>
            <a:r>
              <a:rPr lang="en-GB" sz="1600" dirty="0" smtClean="0"/>
              <a:t>1: </a:t>
            </a:r>
            <a:r>
              <a:rPr lang="en-GB" sz="1600" dirty="0"/>
              <a:t>Define delay based on RRC based TCI state switching requirements</a:t>
            </a:r>
            <a:endParaRPr lang="en-US" sz="1600" dirty="0"/>
          </a:p>
          <a:p>
            <a:pPr lvl="1"/>
            <a:r>
              <a:rPr lang="en-GB" sz="1600" dirty="0"/>
              <a:t>Option </a:t>
            </a:r>
            <a:r>
              <a:rPr lang="en-GB" sz="1600" dirty="0" smtClean="0"/>
              <a:t>2: </a:t>
            </a:r>
            <a:r>
              <a:rPr lang="en-GB" sz="1600" dirty="0" err="1"/>
              <a:t>T</a:t>
            </a:r>
            <a:r>
              <a:rPr lang="en-GB" sz="1600" baseline="-25000" dirty="0" err="1"/>
              <a:t>RRCprocessing</a:t>
            </a:r>
            <a:r>
              <a:rPr lang="en-GB" sz="1600" dirty="0"/>
              <a:t> + time for time tracking if applicable</a:t>
            </a:r>
            <a:endParaRPr lang="en-US" sz="1600" dirty="0"/>
          </a:p>
          <a:p>
            <a:pPr lvl="1"/>
            <a:r>
              <a:rPr lang="en-GB" sz="1600" dirty="0"/>
              <a:t>Option </a:t>
            </a:r>
            <a:r>
              <a:rPr lang="en-GB" sz="1600" dirty="0" smtClean="0"/>
              <a:t>3: </a:t>
            </a:r>
            <a:r>
              <a:rPr lang="en-GB" sz="1600" dirty="0" err="1"/>
              <a:t>T</a:t>
            </a:r>
            <a:r>
              <a:rPr lang="en-GB" sz="1600" baseline="-25000" dirty="0" err="1"/>
              <a:t>RRCprocessing</a:t>
            </a:r>
            <a:r>
              <a:rPr lang="en-GB" sz="1600" dirty="0"/>
              <a:t> (timing is not required)</a:t>
            </a:r>
            <a:endParaRPr lang="en-US" sz="1600" dirty="0"/>
          </a:p>
          <a:p>
            <a:pPr lvl="0"/>
            <a:r>
              <a:rPr lang="en-GB" sz="1600" dirty="0"/>
              <a:t>For unknown TCI state</a:t>
            </a:r>
            <a:endParaRPr lang="en-US" sz="1600" dirty="0"/>
          </a:p>
          <a:p>
            <a:pPr lvl="1"/>
            <a:r>
              <a:rPr lang="en-GB" sz="1600" dirty="0"/>
              <a:t>Option </a:t>
            </a:r>
            <a:r>
              <a:rPr lang="en-GB" sz="1600" dirty="0" smtClean="0"/>
              <a:t>1: </a:t>
            </a:r>
            <a:r>
              <a:rPr lang="en-GB" sz="1600" dirty="0"/>
              <a:t>Define delay based on RRC based TCI state switching requirements</a:t>
            </a:r>
            <a:endParaRPr lang="en-US" sz="1600" dirty="0"/>
          </a:p>
          <a:p>
            <a:pPr lvl="1"/>
            <a:r>
              <a:rPr lang="en-GB" sz="1600" dirty="0"/>
              <a:t>Option </a:t>
            </a:r>
            <a:r>
              <a:rPr lang="en-GB" sz="1600" dirty="0" smtClean="0"/>
              <a:t>2:</a:t>
            </a:r>
            <a:r>
              <a:rPr lang="en-GB" sz="1600" b="1" i="1" dirty="0" smtClean="0"/>
              <a:t> </a:t>
            </a:r>
            <a:r>
              <a:rPr lang="en-GB" sz="1600" dirty="0" err="1"/>
              <a:t>T</a:t>
            </a:r>
            <a:r>
              <a:rPr lang="en-GB" sz="1600" baseline="-25000" dirty="0" err="1"/>
              <a:t>RRCprocessing</a:t>
            </a:r>
            <a:r>
              <a:rPr lang="en-GB" sz="1600" dirty="0"/>
              <a:t> + T</a:t>
            </a:r>
            <a:r>
              <a:rPr lang="en-GB" sz="1600" baseline="-25000" dirty="0"/>
              <a:t>L1-RSRP </a:t>
            </a:r>
            <a:r>
              <a:rPr lang="en-GB" sz="1600" dirty="0"/>
              <a:t>+ time for time tracking if applicable</a:t>
            </a:r>
            <a:endParaRPr lang="en-US" sz="1600" dirty="0"/>
          </a:p>
          <a:p>
            <a:pPr lvl="1"/>
            <a:r>
              <a:rPr lang="en-GB" sz="1600" dirty="0"/>
              <a:t>Option </a:t>
            </a:r>
            <a:r>
              <a:rPr lang="en-GB" sz="1600" dirty="0" smtClean="0"/>
              <a:t>3: </a:t>
            </a:r>
            <a:r>
              <a:rPr lang="en-GB" sz="1600" dirty="0" err="1"/>
              <a:t>T</a:t>
            </a:r>
            <a:r>
              <a:rPr lang="en-GB" sz="1600" baseline="-25000" dirty="0" err="1"/>
              <a:t>RRCprocessing</a:t>
            </a:r>
            <a:r>
              <a:rPr lang="en-GB" sz="1600" baseline="-25000" dirty="0"/>
              <a:t> </a:t>
            </a:r>
            <a:r>
              <a:rPr lang="en-GB" sz="1600" dirty="0"/>
              <a:t>+ T</a:t>
            </a:r>
            <a:r>
              <a:rPr lang="en-GB" sz="1600" baseline="-25000" dirty="0"/>
              <a:t>L1-RSRP</a:t>
            </a:r>
            <a:endParaRPr lang="en-US" sz="1600" dirty="0"/>
          </a:p>
          <a:p>
            <a:pPr lvl="1"/>
            <a:r>
              <a:rPr lang="en-GB" sz="1600" dirty="0"/>
              <a:t>Option </a:t>
            </a:r>
            <a:r>
              <a:rPr lang="en-GB" sz="1600" dirty="0" smtClean="0"/>
              <a:t>4: </a:t>
            </a:r>
            <a:r>
              <a:rPr lang="en-GB" sz="1600" dirty="0"/>
              <a:t>No requirements</a:t>
            </a:r>
            <a:endParaRPr lang="en-US" sz="1600" dirty="0"/>
          </a:p>
          <a:p>
            <a:pPr lvl="1" fontAlgn="auto" hangingPunct="1"/>
            <a:endParaRPr lang="en-US" sz="2000" dirty="0"/>
          </a:p>
          <a:p>
            <a:pPr lvl="1"/>
            <a:endParaRPr lang="en-US" altLang="ko-KR" sz="20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Way Forward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164521"/>
              </p:ext>
            </p:extLst>
          </p:nvPr>
        </p:nvGraphicFramePr>
        <p:xfrm>
          <a:off x="4006281" y="489186"/>
          <a:ext cx="4680519" cy="7139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2953"/>
                <a:gridCol w="1434353"/>
                <a:gridCol w="2793213"/>
              </a:tblGrid>
              <a:tr h="40910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#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Scenario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Whether</a:t>
                      </a:r>
                      <a:r>
                        <a:rPr lang="en-US" sz="1400" baseline="0" dirty="0" smtClean="0"/>
                        <a:t> to introduce requirement</a:t>
                      </a:r>
                      <a:endParaRPr lang="en-US" sz="1400" dirty="0"/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pSRS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-RRC-DL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475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403" y="836712"/>
            <a:ext cx="8590106" cy="4497365"/>
          </a:xfrm>
        </p:spPr>
        <p:txBody>
          <a:bodyPr/>
          <a:lstStyle/>
          <a:p>
            <a:pPr marL="514350" indent="-457200"/>
            <a:r>
              <a:rPr lang="en-US" sz="2000" dirty="0" smtClean="0"/>
              <a:t>In RAN Plenary #86, </a:t>
            </a:r>
            <a:r>
              <a:rPr lang="en-GB" sz="2000" dirty="0"/>
              <a:t>the WI of NR RRM enhancement requirements for R16 was </a:t>
            </a:r>
            <a:r>
              <a:rPr lang="en-GB" sz="2000" dirty="0" smtClean="0"/>
              <a:t>revised. T</a:t>
            </a:r>
            <a:r>
              <a:rPr lang="en-US" sz="2000" dirty="0" smtClean="0"/>
              <a:t>he following issue is agreed to be discussed.</a:t>
            </a:r>
          </a:p>
          <a:p>
            <a:pPr marL="914400" lvl="1" indent="-457200"/>
            <a:r>
              <a:rPr lang="en-US" altLang="ko-KR" sz="2000" dirty="0" smtClean="0"/>
              <a:t>Active spatial </a:t>
            </a:r>
            <a:r>
              <a:rPr lang="en-US" altLang="ko-KR" sz="2000" dirty="0"/>
              <a:t>relation </a:t>
            </a:r>
            <a:r>
              <a:rPr lang="en-US" altLang="ko-KR" sz="2000" dirty="0" smtClean="0"/>
              <a:t>switch for uplink</a:t>
            </a:r>
          </a:p>
          <a:p>
            <a:r>
              <a:rPr lang="en-US" altLang="ko-KR" sz="2000" dirty="0" smtClean="0"/>
              <a:t>Scenario overview</a:t>
            </a:r>
            <a:endParaRPr lang="en-US" altLang="ko-KR" sz="20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67656" y="-25036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Background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7362070"/>
              </p:ext>
            </p:extLst>
          </p:nvPr>
        </p:nvGraphicFramePr>
        <p:xfrm>
          <a:off x="1162176" y="2348880"/>
          <a:ext cx="6840560" cy="3870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2048"/>
                <a:gridCol w="1368152"/>
                <a:gridCol w="864096"/>
                <a:gridCol w="1008112"/>
                <a:gridCol w="1368152"/>
                <a:gridCol w="1800000"/>
              </a:tblGrid>
              <a:tr h="40910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#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Scenario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PHY c</a:t>
                      </a:r>
                      <a:r>
                        <a:rPr lang="en-US" sz="1400" baseline="0" dirty="0" smtClean="0"/>
                        <a:t>hannel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Triggering method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associated source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Whether</a:t>
                      </a:r>
                      <a:r>
                        <a:rPr lang="en-US" sz="1400" baseline="0" dirty="0" smtClean="0"/>
                        <a:t> to introduce requirement</a:t>
                      </a:r>
                      <a:endParaRPr lang="en-US" sz="1400" dirty="0"/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 smtClean="0"/>
                        <a:t>1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 smtClean="0"/>
                        <a:t>PUCCH-RRC-DL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 smtClean="0"/>
                        <a:t>PUCCH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RRC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strike="noStrike" dirty="0" smtClean="0"/>
                        <a:t>DL RS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sz="1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 smtClean="0"/>
                        <a:t>2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 smtClean="0"/>
                        <a:t>PUCCH-RRC-UL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PUCCH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RRC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strike="noStrike" baseline="0" dirty="0" smtClean="0"/>
                        <a:t>UL 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sz="1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 smtClean="0"/>
                        <a:t>3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 smtClean="0"/>
                        <a:t>PUCCH-MAC-DL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PUCCH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MAC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dirty="0" smtClean="0"/>
                        <a:t>DL 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 smtClean="0"/>
                        <a:t>4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 smtClean="0"/>
                        <a:t>PUCCH-MAC-UL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PUCCH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MAC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 smtClean="0"/>
                        <a:t>UL</a:t>
                      </a:r>
                      <a:r>
                        <a:rPr lang="en-US" sz="1400" strike="noStrike" baseline="0" dirty="0" smtClean="0"/>
                        <a:t> 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sz="1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PUSCH-DCI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PUSCH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DCI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-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sz="1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pSRS</a:t>
                      </a:r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-RRC-DL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P-SRS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RRC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dirty="0" smtClean="0"/>
                        <a:t>DL 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pSRS</a:t>
                      </a:r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-RRC-UL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P-SRS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RRC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baseline="0" dirty="0" smtClean="0"/>
                        <a:t>UL SRS</a:t>
                      </a:r>
                      <a:endParaRPr lang="en-US" sz="1400" strike="noStrike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sz="1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spSRS</a:t>
                      </a:r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-MAC-DL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SP-SRS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MAC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dirty="0" smtClean="0"/>
                        <a:t>DL RS 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spSRS</a:t>
                      </a:r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-MAC-UL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SP-SRS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MAC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baseline="0" dirty="0" smtClean="0"/>
                        <a:t>UL 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sz="1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aSRS</a:t>
                      </a:r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-DCI-DL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A-SRS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DCI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dirty="0" smtClean="0"/>
                        <a:t>DL 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aSRS</a:t>
                      </a:r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-DCI-UL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A-SRS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DCI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 smtClean="0"/>
                        <a:t>UL</a:t>
                      </a:r>
                      <a:r>
                        <a:rPr lang="en-US" sz="1400" strike="noStrike" baseline="0" dirty="0" smtClean="0"/>
                        <a:t> 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sz="1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97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Agreement(1)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38026"/>
            <a:ext cx="8229600" cy="4525963"/>
          </a:xfrm>
        </p:spPr>
        <p:txBody>
          <a:bodyPr/>
          <a:lstStyle/>
          <a:p>
            <a:r>
              <a:rPr lang="en-US" sz="2000" dirty="0"/>
              <a:t>No requirement is needed for spatial relation info switching associated with UL SRS</a:t>
            </a:r>
            <a:r>
              <a:rPr lang="en-US" sz="2000" dirty="0" smtClean="0"/>
              <a:t>.</a:t>
            </a:r>
          </a:p>
          <a:p>
            <a:pPr lvl="1"/>
            <a:r>
              <a:rPr lang="en-GB" sz="1600" dirty="0"/>
              <a:t>No requirement is needed for MAC CE based spatial relation info switching associated with SRS for PUCCH</a:t>
            </a:r>
            <a:r>
              <a:rPr lang="en-GB" sz="1600" dirty="0" smtClean="0"/>
              <a:t>.</a:t>
            </a:r>
          </a:p>
          <a:p>
            <a:pPr lvl="1"/>
            <a:r>
              <a:rPr lang="en-US" sz="1600" dirty="0" smtClean="0"/>
              <a:t>No </a:t>
            </a:r>
            <a:r>
              <a:rPr lang="en-US" sz="1600" dirty="0"/>
              <a:t>requirement is needed for </a:t>
            </a:r>
            <a:r>
              <a:rPr lang="en-US" sz="1600" dirty="0" smtClean="0"/>
              <a:t>RRC based spatial </a:t>
            </a:r>
            <a:r>
              <a:rPr lang="en-US" sz="1600" dirty="0"/>
              <a:t>relation info switching associated with SRS for P-SRS.</a:t>
            </a:r>
            <a:endParaRPr lang="en-US" sz="1600" dirty="0" smtClean="0"/>
          </a:p>
          <a:p>
            <a:r>
              <a:rPr lang="en-US" sz="2000" dirty="0"/>
              <a:t>No requirements are defined</a:t>
            </a:r>
            <a:r>
              <a:rPr lang="en-GB" sz="2000" dirty="0"/>
              <a:t> for spatial relation info switching delay for </a:t>
            </a:r>
            <a:r>
              <a:rPr lang="en-US" sz="2000" dirty="0" smtClean="0"/>
              <a:t>PUSCH.</a:t>
            </a:r>
            <a:endParaRPr lang="en-US" sz="2000" dirty="0"/>
          </a:p>
          <a:p>
            <a:r>
              <a:rPr lang="en-US" sz="2000" dirty="0"/>
              <a:t>No requirements are defined for spatial relation info switching for PUCCH when </a:t>
            </a:r>
            <a:r>
              <a:rPr lang="en-US" sz="2000" i="1" dirty="0"/>
              <a:t>PUCCH-</a:t>
            </a:r>
            <a:r>
              <a:rPr lang="en-US" sz="2000" i="1" dirty="0" err="1"/>
              <a:t>SpatialRelationInfo</a:t>
            </a:r>
            <a:r>
              <a:rPr lang="en-US" sz="2000" dirty="0"/>
              <a:t> is not </a:t>
            </a:r>
            <a:r>
              <a:rPr lang="en-US" sz="2000" dirty="0" smtClean="0"/>
              <a:t>configured.</a:t>
            </a:r>
          </a:p>
          <a:p>
            <a:r>
              <a:rPr lang="en-US" sz="2000" dirty="0"/>
              <a:t>No requirements are defined for spatial relation info switching </a:t>
            </a:r>
            <a:r>
              <a:rPr lang="en-GB" sz="2000" dirty="0"/>
              <a:t>for RRC based spatial relation info switching with DL-RS for </a:t>
            </a:r>
            <a:r>
              <a:rPr lang="en-GB" sz="2000" dirty="0" smtClean="0"/>
              <a:t>PUCCH.</a:t>
            </a:r>
            <a:endParaRPr lang="en-US" sz="2000" dirty="0"/>
          </a:p>
          <a:p>
            <a:endParaRPr lang="en-US" altLang="ko-KR" sz="2000" dirty="0"/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95348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Agreement(2)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38026"/>
            <a:ext cx="8229600" cy="4525963"/>
          </a:xfrm>
        </p:spPr>
        <p:txBody>
          <a:bodyPr/>
          <a:lstStyle/>
          <a:p>
            <a:r>
              <a:rPr lang="en-US" sz="2000" dirty="0" smtClean="0"/>
              <a:t>Define </a:t>
            </a:r>
            <a:r>
              <a:rPr lang="en-US" sz="2000" dirty="0"/>
              <a:t>delay requirement for RRC based spatial relation info switching with DL-RS for P-SRS.</a:t>
            </a:r>
          </a:p>
          <a:p>
            <a:r>
              <a:rPr lang="en-US" sz="2000" dirty="0" smtClean="0"/>
              <a:t>Define </a:t>
            </a:r>
            <a:r>
              <a:rPr lang="en-GB" sz="2000" dirty="0" smtClean="0"/>
              <a:t>DCI </a:t>
            </a:r>
            <a:r>
              <a:rPr lang="en-GB" sz="2000" dirty="0"/>
              <a:t>based spatial relation info switching delay for </a:t>
            </a:r>
            <a:r>
              <a:rPr lang="en-US" sz="2000" dirty="0" smtClean="0"/>
              <a:t>A-SRS.</a:t>
            </a:r>
            <a:endParaRPr lang="en-US" sz="2000" dirty="0"/>
          </a:p>
          <a:p>
            <a:pPr lvl="1"/>
            <a:r>
              <a:rPr lang="en-GB" sz="1800" dirty="0" smtClean="0"/>
              <a:t>When </a:t>
            </a:r>
            <a:r>
              <a:rPr lang="en-GB" sz="1800" dirty="0"/>
              <a:t>spatial relation info </a:t>
            </a:r>
            <a:r>
              <a:rPr lang="en-GB" sz="1800" dirty="0" smtClean="0"/>
              <a:t>associated </a:t>
            </a:r>
            <a:r>
              <a:rPr lang="en-GB" sz="1800" dirty="0"/>
              <a:t>with </a:t>
            </a:r>
            <a:r>
              <a:rPr lang="en-GB" sz="1800" dirty="0" smtClean="0"/>
              <a:t>DL-RS</a:t>
            </a:r>
            <a:endParaRPr lang="en-US" sz="1800" dirty="0" smtClean="0"/>
          </a:p>
          <a:p>
            <a:pPr lvl="2"/>
            <a:r>
              <a:rPr lang="en-US" sz="1600" dirty="0" smtClean="0"/>
              <a:t>For </a:t>
            </a:r>
            <a:r>
              <a:rPr lang="en-US" sz="1600" dirty="0"/>
              <a:t>unknown </a:t>
            </a:r>
            <a:r>
              <a:rPr lang="en-US" altLang="zh-CN" sz="1600" dirty="0" smtClean="0"/>
              <a:t>spatial relation condition</a:t>
            </a:r>
            <a:r>
              <a:rPr lang="en-US" sz="1600" dirty="0" smtClean="0"/>
              <a:t>, there </a:t>
            </a:r>
            <a:r>
              <a:rPr lang="en-US" sz="1600" dirty="0"/>
              <a:t>is no </a:t>
            </a:r>
            <a:r>
              <a:rPr lang="en-US" sz="1600" dirty="0" smtClean="0"/>
              <a:t>requirement. </a:t>
            </a:r>
          </a:p>
          <a:p>
            <a:pPr lvl="2"/>
            <a:r>
              <a:rPr lang="en-GB" sz="1600" dirty="0" smtClean="0"/>
              <a:t>For known </a:t>
            </a:r>
            <a:r>
              <a:rPr lang="en-US" altLang="zh-CN" sz="1600" dirty="0"/>
              <a:t>spatial relation condition</a:t>
            </a:r>
            <a:r>
              <a:rPr lang="en-GB" sz="1600" dirty="0" smtClean="0"/>
              <a:t>, refer to RAN1 spec.</a:t>
            </a:r>
          </a:p>
          <a:p>
            <a:r>
              <a:rPr lang="en-GB" sz="2000" dirty="0" smtClean="0"/>
              <a:t>Define </a:t>
            </a:r>
            <a:r>
              <a:rPr lang="en-GB" sz="2000" dirty="0"/>
              <a:t>delay requirement for MAC CE based spatial relation info switching associated with DL-RS for </a:t>
            </a:r>
            <a:r>
              <a:rPr lang="en-GB" sz="2000" dirty="0" smtClean="0"/>
              <a:t>PUCCH.</a:t>
            </a:r>
          </a:p>
          <a:p>
            <a:r>
              <a:rPr lang="en-GB" sz="2000" dirty="0" smtClean="0"/>
              <a:t>Define </a:t>
            </a:r>
            <a:r>
              <a:rPr lang="en-GB" sz="2000" dirty="0"/>
              <a:t>delay requirement for MAC CE based spatial relation info switching with DL-RS for </a:t>
            </a:r>
            <a:r>
              <a:rPr lang="en-GB" sz="2000" dirty="0" smtClean="0"/>
              <a:t>SP-SRS.</a:t>
            </a:r>
          </a:p>
          <a:p>
            <a:endParaRPr lang="en-GB" sz="2000" dirty="0"/>
          </a:p>
          <a:p>
            <a:endParaRPr lang="en-US" altLang="ko-KR" sz="2000" dirty="0"/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54768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Agreement(3)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812" y="1417638"/>
            <a:ext cx="8229600" cy="4525963"/>
          </a:xfrm>
        </p:spPr>
        <p:txBody>
          <a:bodyPr/>
          <a:lstStyle/>
          <a:p>
            <a:r>
              <a:rPr lang="en-GB" sz="2800" dirty="0" smtClean="0"/>
              <a:t>The </a:t>
            </a:r>
            <a:r>
              <a:rPr lang="en-GB" sz="2800" dirty="0"/>
              <a:t>known condition on spatial relation when associated with DL-RS</a:t>
            </a:r>
            <a:r>
              <a:rPr lang="en-GB" sz="2800" dirty="0" smtClean="0"/>
              <a:t>,</a:t>
            </a:r>
          </a:p>
          <a:p>
            <a:pPr marL="457200" lvl="1" indent="0">
              <a:buNone/>
            </a:pPr>
            <a:r>
              <a:rPr lang="en-US" sz="1600" b="1" i="1" dirty="0"/>
              <a:t>T</a:t>
            </a:r>
            <a:r>
              <a:rPr lang="en-GB" sz="1600" b="1" i="1" dirty="0"/>
              <a:t>he spatial relation associated to DL RS is known if the following conditions are met:</a:t>
            </a:r>
            <a:endParaRPr lang="en-US" sz="1600" dirty="0"/>
          </a:p>
          <a:p>
            <a:pPr marL="457200" lvl="1" indent="0">
              <a:buNone/>
            </a:pPr>
            <a:r>
              <a:rPr lang="en-GB" sz="1600" b="1" i="1" dirty="0"/>
              <a:t>-	During the period from the last transmission of the DL RS resource used for the L1-RSRP measurement reporting for the target spatial relation to the completion of active spatial relation switch, where the DL RS resource for L1-RSRP measurement is the DL RS in target spatial relation or </a:t>
            </a:r>
            <a:r>
              <a:rPr lang="en-GB" sz="1600" b="1" i="1" dirty="0" err="1"/>
              <a:t>QCLed</a:t>
            </a:r>
            <a:r>
              <a:rPr lang="en-GB" sz="1600" b="1" i="1" dirty="0"/>
              <a:t> to the target spatial relation with QCL type-D.</a:t>
            </a:r>
            <a:endParaRPr lang="en-US" sz="1600" dirty="0"/>
          </a:p>
          <a:p>
            <a:pPr marL="457200" lvl="1" indent="0">
              <a:buNone/>
            </a:pPr>
            <a:r>
              <a:rPr lang="en-GB" sz="1600" b="1" i="1" dirty="0"/>
              <a:t>-	Spatial relation switch command is received within 1280 </a:t>
            </a:r>
            <a:r>
              <a:rPr lang="en-GB" sz="1600" b="1" i="1" dirty="0" err="1"/>
              <a:t>ms</a:t>
            </a:r>
            <a:r>
              <a:rPr lang="en-GB" sz="1600" b="1" i="1" dirty="0"/>
              <a:t> upon the last transmission of the RS resource for beam reporting or measurement </a:t>
            </a:r>
            <a:endParaRPr lang="en-US" sz="1600" dirty="0"/>
          </a:p>
          <a:p>
            <a:pPr marL="457200" lvl="1" indent="0">
              <a:buNone/>
            </a:pPr>
            <a:r>
              <a:rPr lang="en-GB" sz="1600" b="1" i="1" dirty="0"/>
              <a:t>-	The UE has sent at least 1 L1-RSRP report for the target spatial relation before the spatial relation switch command</a:t>
            </a:r>
            <a:endParaRPr lang="en-US" sz="1600" dirty="0"/>
          </a:p>
          <a:p>
            <a:pPr marL="457200" lvl="1" indent="0">
              <a:buNone/>
            </a:pPr>
            <a:r>
              <a:rPr lang="en-GB" sz="1600" b="1" i="1" dirty="0"/>
              <a:t>-	The </a:t>
            </a:r>
            <a:r>
              <a:rPr lang="en-GB" sz="1600" b="1" i="1" dirty="0" smtClean="0"/>
              <a:t>[DL RS configured in spatial relation] </a:t>
            </a:r>
            <a:r>
              <a:rPr lang="en-GB" sz="1600" b="1" i="1" dirty="0"/>
              <a:t>remains detectable during the spatial relation switching period</a:t>
            </a:r>
            <a:endParaRPr lang="en-US" sz="1600" dirty="0"/>
          </a:p>
          <a:p>
            <a:pPr marL="457200" lvl="1" indent="0">
              <a:buNone/>
            </a:pPr>
            <a:r>
              <a:rPr lang="en-GB" sz="1600" b="1" i="1" dirty="0"/>
              <a:t>-	The SSB associated with the spatial relation remains detectable during the spatial relation switching period</a:t>
            </a:r>
            <a:endParaRPr lang="en-US" sz="1600" dirty="0"/>
          </a:p>
          <a:p>
            <a:pPr marL="457200" lvl="1" indent="0">
              <a:buNone/>
            </a:pPr>
            <a:r>
              <a:rPr lang="en-GB" sz="1600" b="1" i="1" dirty="0"/>
              <a:t>-	SNR of the spatial relation ≥ -3dB</a:t>
            </a:r>
            <a:endParaRPr lang="en-US" sz="1600" dirty="0"/>
          </a:p>
          <a:p>
            <a:pPr marL="457200" lvl="1" indent="0">
              <a:buNone/>
            </a:pPr>
            <a:r>
              <a:rPr lang="en-GB" sz="1600" b="1" i="1" dirty="0"/>
              <a:t>Otherwise, the spatial relation is unknown</a:t>
            </a:r>
            <a:r>
              <a:rPr lang="en-GB" sz="1600" b="1" i="1" dirty="0" smtClean="0"/>
              <a:t>.</a:t>
            </a:r>
          </a:p>
          <a:p>
            <a:pPr marL="457200" lvl="1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2834362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Way Forward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Whether </a:t>
            </a:r>
            <a:r>
              <a:rPr lang="en-GB" sz="2800" dirty="0" smtClean="0"/>
              <a:t>define the spatial relation delay requirement for UE </a:t>
            </a:r>
            <a:r>
              <a:rPr lang="en-GB" sz="2800" dirty="0" smtClean="0"/>
              <a:t>which only supports BC </a:t>
            </a:r>
            <a:r>
              <a:rPr lang="en-GB" sz="2800" dirty="0" smtClean="0"/>
              <a:t>Bit-0?</a:t>
            </a:r>
            <a:endParaRPr lang="en-GB" sz="2800" dirty="0"/>
          </a:p>
          <a:p>
            <a:pPr lvl="1"/>
            <a:r>
              <a:rPr lang="en-GB" sz="2400" dirty="0" smtClean="0"/>
              <a:t>Option 1: </a:t>
            </a:r>
            <a:r>
              <a:rPr lang="en-GB" sz="2400" dirty="0" smtClean="0"/>
              <a:t>Yes</a:t>
            </a:r>
            <a:endParaRPr lang="en-GB" sz="2400" dirty="0" smtClean="0"/>
          </a:p>
          <a:p>
            <a:pPr lvl="1"/>
            <a:r>
              <a:rPr lang="en-GB" sz="2400" dirty="0" smtClean="0"/>
              <a:t>Option 2: </a:t>
            </a:r>
            <a:r>
              <a:rPr lang="en-US" sz="2400" dirty="0" smtClean="0"/>
              <a:t>No</a:t>
            </a:r>
            <a:endParaRPr lang="en-US" sz="2400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253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Way Forward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When </a:t>
            </a:r>
            <a:r>
              <a:rPr lang="en-GB" sz="2800" dirty="0"/>
              <a:t>the UL signal has spatial relation to an unknown </a:t>
            </a:r>
            <a:r>
              <a:rPr lang="en-GB" sz="2800" dirty="0" smtClean="0"/>
              <a:t>DL RS,</a:t>
            </a:r>
          </a:p>
          <a:p>
            <a:pPr lvl="1"/>
            <a:r>
              <a:rPr lang="en-GB" sz="2400" dirty="0"/>
              <a:t>Option </a:t>
            </a:r>
            <a:r>
              <a:rPr lang="en-GB" sz="2400" dirty="0" smtClean="0"/>
              <a:t>1: </a:t>
            </a:r>
            <a:r>
              <a:rPr lang="en-GB" sz="2400" dirty="0"/>
              <a:t>UE transmits </a:t>
            </a:r>
            <a:r>
              <a:rPr lang="en-GB" sz="2400" dirty="0" smtClean="0"/>
              <a:t>using </a:t>
            </a:r>
            <a:r>
              <a:rPr lang="en-GB" sz="2400" dirty="0"/>
              <a:t>previous TX </a:t>
            </a:r>
            <a:r>
              <a:rPr lang="en-GB" sz="2400" dirty="0" smtClean="0"/>
              <a:t>beam</a:t>
            </a:r>
          </a:p>
          <a:p>
            <a:pPr lvl="1"/>
            <a:r>
              <a:rPr lang="en-GB" sz="2400" dirty="0"/>
              <a:t>Option 2</a:t>
            </a:r>
            <a:r>
              <a:rPr lang="en-GB" sz="2400" dirty="0" smtClean="0"/>
              <a:t>: Drop </a:t>
            </a:r>
            <a:r>
              <a:rPr lang="en-GB" sz="2400" dirty="0"/>
              <a:t>UL transmission until TCI state is known</a:t>
            </a:r>
            <a:endParaRPr lang="en-US" sz="2400" dirty="0"/>
          </a:p>
          <a:p>
            <a:pPr lvl="1"/>
            <a:r>
              <a:rPr lang="en-GB" sz="2400" dirty="0" smtClean="0"/>
              <a:t>Option 3: </a:t>
            </a:r>
            <a:r>
              <a:rPr lang="en-GB" sz="2400" dirty="0"/>
              <a:t>Up to UE </a:t>
            </a:r>
            <a:r>
              <a:rPr lang="en-GB" sz="2400" dirty="0" smtClean="0"/>
              <a:t>implementation </a:t>
            </a:r>
            <a:r>
              <a:rPr lang="en-US" sz="2400" dirty="0"/>
              <a:t>and no need to be </a:t>
            </a:r>
            <a:r>
              <a:rPr lang="en-US" sz="2400" dirty="0" smtClean="0"/>
              <a:t>specified.</a:t>
            </a:r>
            <a:endParaRPr lang="en-US" sz="24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897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Way Forward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256584"/>
          </a:xfrm>
        </p:spPr>
        <p:txBody>
          <a:bodyPr/>
          <a:lstStyle/>
          <a:p>
            <a:r>
              <a:rPr lang="en-GB" sz="2000" dirty="0" smtClean="0"/>
              <a:t>Whether to consider timing </a:t>
            </a:r>
            <a:r>
              <a:rPr lang="en-GB" sz="2000" dirty="0"/>
              <a:t>tracking when associated </a:t>
            </a:r>
            <a:r>
              <a:rPr lang="en-GB" sz="2000" dirty="0" smtClean="0"/>
              <a:t>DL-RS?</a:t>
            </a:r>
          </a:p>
          <a:p>
            <a:pPr lvl="1"/>
            <a:r>
              <a:rPr lang="en-GB" sz="1600" dirty="0" smtClean="0"/>
              <a:t>Sub1. Whether </a:t>
            </a:r>
            <a:r>
              <a:rPr lang="en-GB" sz="1600" dirty="0"/>
              <a:t>to consider timing tracking when associated </a:t>
            </a:r>
            <a:r>
              <a:rPr lang="en-GB" sz="1600" dirty="0" smtClean="0"/>
              <a:t>DL-RS </a:t>
            </a:r>
            <a:r>
              <a:rPr lang="en-GB" sz="1600" dirty="0" err="1" smtClean="0"/>
              <a:t>QCLed</a:t>
            </a:r>
            <a:r>
              <a:rPr lang="en-GB" sz="1600" dirty="0" smtClean="0"/>
              <a:t> with a different qcl-Type1 RS?</a:t>
            </a:r>
            <a:endParaRPr lang="en-GB" sz="1600" dirty="0"/>
          </a:p>
          <a:p>
            <a:pPr lvl="2"/>
            <a:r>
              <a:rPr lang="en-GB" sz="1600" dirty="0" smtClean="0"/>
              <a:t>Option 1: No</a:t>
            </a:r>
            <a:endParaRPr lang="en-US" sz="1600" dirty="0" smtClean="0"/>
          </a:p>
          <a:p>
            <a:pPr lvl="2"/>
            <a:r>
              <a:rPr lang="en-GB" sz="1600" dirty="0" smtClean="0"/>
              <a:t>Option 2: </a:t>
            </a:r>
            <a:r>
              <a:rPr lang="en-US" sz="1600" dirty="0" smtClean="0"/>
              <a:t>Yes</a:t>
            </a:r>
          </a:p>
          <a:p>
            <a:pPr lvl="2"/>
            <a:r>
              <a:rPr lang="en-GB" sz="1600" dirty="0"/>
              <a:t>Option 3: Up to </a:t>
            </a:r>
            <a:r>
              <a:rPr lang="en-GB" sz="1600" dirty="0" smtClean="0"/>
              <a:t>UE</a:t>
            </a:r>
            <a:endParaRPr lang="en-US" sz="1600" dirty="0" smtClean="0"/>
          </a:p>
          <a:p>
            <a:pPr lvl="1"/>
            <a:r>
              <a:rPr lang="en-GB" sz="1600" dirty="0" smtClean="0"/>
              <a:t>Sub2. </a:t>
            </a:r>
            <a:r>
              <a:rPr lang="en-GB" sz="1600" dirty="0"/>
              <a:t>Whether to consider timing tracking when associated </a:t>
            </a:r>
            <a:r>
              <a:rPr lang="en-GB" sz="1600" dirty="0" smtClean="0"/>
              <a:t>DL-RS is an unknown DL RS?</a:t>
            </a:r>
          </a:p>
          <a:p>
            <a:pPr lvl="2"/>
            <a:r>
              <a:rPr lang="en-GB" sz="1600" dirty="0"/>
              <a:t>Option 1: No</a:t>
            </a:r>
            <a:endParaRPr lang="en-US" sz="1600" dirty="0"/>
          </a:p>
          <a:p>
            <a:pPr lvl="2"/>
            <a:r>
              <a:rPr lang="en-GB" sz="1600" dirty="0"/>
              <a:t>Option 2: </a:t>
            </a:r>
            <a:r>
              <a:rPr lang="en-US" sz="1600" dirty="0" smtClean="0"/>
              <a:t>Yes</a:t>
            </a:r>
          </a:p>
          <a:p>
            <a:pPr lvl="2"/>
            <a:r>
              <a:rPr lang="en-GB" sz="1600" dirty="0"/>
              <a:t>Option 3: Up to </a:t>
            </a:r>
            <a:r>
              <a:rPr lang="en-GB" sz="1600" dirty="0" smtClean="0"/>
              <a:t>UE</a:t>
            </a:r>
            <a:endParaRPr lang="en-US" sz="1600" dirty="0" smtClean="0"/>
          </a:p>
          <a:p>
            <a:pPr lvl="1"/>
            <a:r>
              <a:rPr lang="en-GB" sz="1600" dirty="0" smtClean="0"/>
              <a:t>Sub3. </a:t>
            </a:r>
            <a:r>
              <a:rPr lang="en-GB" sz="1600" dirty="0"/>
              <a:t>Whether to consider timing tracking when PUSCH/PUCCH and SRS associated with different DL-RSs in one slot?</a:t>
            </a:r>
          </a:p>
          <a:p>
            <a:pPr lvl="2"/>
            <a:r>
              <a:rPr lang="en-GB" sz="1600" dirty="0"/>
              <a:t>Option 1: No</a:t>
            </a:r>
            <a:endParaRPr lang="en-US" sz="1600" dirty="0"/>
          </a:p>
          <a:p>
            <a:pPr lvl="2"/>
            <a:r>
              <a:rPr lang="en-GB" sz="1600" dirty="0"/>
              <a:t>Option 2: </a:t>
            </a:r>
            <a:r>
              <a:rPr lang="en-US" sz="1600" dirty="0"/>
              <a:t>Yes</a:t>
            </a:r>
          </a:p>
          <a:p>
            <a:pPr lvl="2"/>
            <a:r>
              <a:rPr lang="en-GB" sz="1600" dirty="0"/>
              <a:t>Option 3: Up to UE</a:t>
            </a:r>
            <a:endParaRPr lang="en-US" sz="1600" dirty="0"/>
          </a:p>
          <a:p>
            <a:endParaRPr lang="en-US" sz="2400" dirty="0"/>
          </a:p>
          <a:p>
            <a:pPr marL="0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36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2373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sz="2400" dirty="0" smtClean="0"/>
              <a:t>Define </a:t>
            </a:r>
            <a:r>
              <a:rPr lang="en-GB" sz="2400" dirty="0"/>
              <a:t>delay requirement for MAC CE based spatial relation info switching associated with DL-RS for </a:t>
            </a:r>
            <a:r>
              <a:rPr lang="en-GB" sz="2400" dirty="0" smtClean="0"/>
              <a:t>PUCCH</a:t>
            </a:r>
            <a:endParaRPr lang="en-GB" sz="2400" dirty="0"/>
          </a:p>
          <a:p>
            <a:pPr lvl="0"/>
            <a:r>
              <a:rPr lang="en-GB" sz="1800" dirty="0"/>
              <a:t>For known TCI state </a:t>
            </a:r>
            <a:endParaRPr lang="en-US" sz="1800" dirty="0"/>
          </a:p>
          <a:p>
            <a:pPr lvl="1"/>
            <a:r>
              <a:rPr lang="en-GB" sz="1800" dirty="0" smtClean="0"/>
              <a:t>Option 1: </a:t>
            </a:r>
            <a:r>
              <a:rPr lang="en-GB" sz="1800" dirty="0"/>
              <a:t>T</a:t>
            </a:r>
            <a:r>
              <a:rPr lang="en-GB" sz="1800" baseline="-25000" dirty="0"/>
              <a:t>HARQ</a:t>
            </a:r>
            <a:r>
              <a:rPr lang="en-GB" sz="1800" dirty="0"/>
              <a:t> +3ms</a:t>
            </a:r>
            <a:endParaRPr lang="en-US" sz="1800" dirty="0"/>
          </a:p>
          <a:p>
            <a:pPr lvl="1" fontAlgn="auto" hangingPunct="1"/>
            <a:r>
              <a:rPr lang="en-GB" sz="1800" dirty="0"/>
              <a:t>Option </a:t>
            </a:r>
            <a:r>
              <a:rPr lang="en-GB" sz="1800" dirty="0" smtClean="0"/>
              <a:t>1a: </a:t>
            </a:r>
            <a:r>
              <a:rPr lang="en-GB" sz="1800" dirty="0"/>
              <a:t>T</a:t>
            </a:r>
            <a:r>
              <a:rPr lang="en-GB" sz="1800" baseline="-25000" dirty="0"/>
              <a:t>HARQ</a:t>
            </a:r>
            <a:r>
              <a:rPr lang="en-GB" sz="1800" dirty="0"/>
              <a:t> +3ms/NR slot length</a:t>
            </a:r>
            <a:endParaRPr lang="en-US" sz="1800" dirty="0"/>
          </a:p>
          <a:p>
            <a:pPr lvl="1"/>
            <a:r>
              <a:rPr lang="en-GB" sz="1800" dirty="0"/>
              <a:t>Option </a:t>
            </a:r>
            <a:r>
              <a:rPr lang="en-GB" sz="1800" dirty="0" smtClean="0"/>
              <a:t>2: </a:t>
            </a:r>
            <a:r>
              <a:rPr lang="en-GB" sz="1800" dirty="0"/>
              <a:t>T</a:t>
            </a:r>
            <a:r>
              <a:rPr lang="en-GB" sz="1800" baseline="-25000" dirty="0"/>
              <a:t>HARQ</a:t>
            </a:r>
            <a:r>
              <a:rPr lang="en-GB" sz="1800" dirty="0"/>
              <a:t> +3ms + time for time tracking if applicable</a:t>
            </a:r>
            <a:endParaRPr lang="en-US" sz="1800" dirty="0"/>
          </a:p>
          <a:p>
            <a:pPr lvl="1"/>
            <a:r>
              <a:rPr lang="en-GB" sz="1800" dirty="0"/>
              <a:t>Option </a:t>
            </a:r>
            <a:r>
              <a:rPr lang="en-GB" sz="1800" dirty="0" smtClean="0"/>
              <a:t>3: </a:t>
            </a:r>
            <a:r>
              <a:rPr lang="en-GB" sz="1800" dirty="0"/>
              <a:t>The PDCCH TCI switch timeline to be used as baseline</a:t>
            </a:r>
            <a:endParaRPr lang="en-US" sz="1800" dirty="0"/>
          </a:p>
          <a:p>
            <a:pPr lvl="0"/>
            <a:r>
              <a:rPr lang="en-GB" sz="1800" dirty="0"/>
              <a:t>For unknown TCI state</a:t>
            </a:r>
            <a:endParaRPr lang="en-US" sz="1800" dirty="0"/>
          </a:p>
          <a:p>
            <a:pPr lvl="1"/>
            <a:r>
              <a:rPr lang="en-GB" sz="1800" dirty="0"/>
              <a:t>Option </a:t>
            </a:r>
            <a:r>
              <a:rPr lang="en-GB" sz="1800" dirty="0" smtClean="0"/>
              <a:t>1: </a:t>
            </a:r>
            <a:r>
              <a:rPr lang="en-GB" sz="1800" dirty="0"/>
              <a:t>T</a:t>
            </a:r>
            <a:r>
              <a:rPr lang="en-GB" sz="1800" baseline="-25000" dirty="0"/>
              <a:t>HARQ</a:t>
            </a:r>
            <a:r>
              <a:rPr lang="en-GB" sz="1800" dirty="0"/>
              <a:t> + 3ms + T</a:t>
            </a:r>
            <a:r>
              <a:rPr lang="en-GB" sz="1800" baseline="-25000" dirty="0"/>
              <a:t>L1-RSRP</a:t>
            </a:r>
            <a:endParaRPr lang="en-US" sz="1800" dirty="0"/>
          </a:p>
          <a:p>
            <a:pPr lvl="1" fontAlgn="auto" hangingPunct="1"/>
            <a:r>
              <a:rPr lang="en-GB" sz="1800" dirty="0"/>
              <a:t>Option </a:t>
            </a:r>
            <a:r>
              <a:rPr lang="en-GB" sz="1800" dirty="0" smtClean="0"/>
              <a:t>1a: </a:t>
            </a:r>
            <a:r>
              <a:rPr lang="en-GB" sz="1800" dirty="0"/>
              <a:t>T</a:t>
            </a:r>
            <a:r>
              <a:rPr lang="en-GB" sz="1800" baseline="-25000" dirty="0"/>
              <a:t>HARQ</a:t>
            </a:r>
            <a:r>
              <a:rPr lang="en-GB" sz="1800" dirty="0"/>
              <a:t> +(3ms+ T</a:t>
            </a:r>
            <a:r>
              <a:rPr lang="en-GB" sz="1800" baseline="-25000" dirty="0"/>
              <a:t>L1-RSRP</a:t>
            </a:r>
            <a:r>
              <a:rPr lang="en-GB" sz="1800" dirty="0"/>
              <a:t>)/NR slot length</a:t>
            </a:r>
            <a:endParaRPr lang="en-US" sz="1800" dirty="0"/>
          </a:p>
          <a:p>
            <a:pPr lvl="1"/>
            <a:r>
              <a:rPr lang="en-GB" sz="1800" dirty="0"/>
              <a:t>Option </a:t>
            </a:r>
            <a:r>
              <a:rPr lang="en-GB" sz="1800" dirty="0" smtClean="0"/>
              <a:t>2: </a:t>
            </a:r>
            <a:r>
              <a:rPr lang="en-GB" sz="1800" dirty="0"/>
              <a:t>T</a:t>
            </a:r>
            <a:r>
              <a:rPr lang="en-GB" sz="1800" baseline="-25000" dirty="0"/>
              <a:t>HARQ</a:t>
            </a:r>
            <a:r>
              <a:rPr lang="en-GB" sz="1800" dirty="0"/>
              <a:t> + 3ms + T</a:t>
            </a:r>
            <a:r>
              <a:rPr lang="en-GB" sz="1800" baseline="-25000" dirty="0"/>
              <a:t>L1-RSRP </a:t>
            </a:r>
            <a:r>
              <a:rPr lang="en-GB" sz="1800" dirty="0"/>
              <a:t>+ time for time tracking if applicable</a:t>
            </a:r>
            <a:endParaRPr lang="en-US" sz="1800" dirty="0"/>
          </a:p>
          <a:p>
            <a:pPr lvl="1"/>
            <a:r>
              <a:rPr lang="en-GB" sz="1800" dirty="0"/>
              <a:t>Option </a:t>
            </a:r>
            <a:r>
              <a:rPr lang="en-GB" sz="1800" dirty="0" smtClean="0"/>
              <a:t>3: </a:t>
            </a:r>
            <a:r>
              <a:rPr lang="en-GB" sz="1800" dirty="0"/>
              <a:t>T</a:t>
            </a:r>
            <a:r>
              <a:rPr lang="en-GB" sz="1800" baseline="-25000" dirty="0"/>
              <a:t>HARQ</a:t>
            </a:r>
            <a:r>
              <a:rPr lang="en-GB" sz="1800" dirty="0"/>
              <a:t> + 3ms + ‘time for tracking’</a:t>
            </a:r>
            <a:endParaRPr lang="en-US" sz="1800" dirty="0"/>
          </a:p>
          <a:p>
            <a:pPr lvl="1"/>
            <a:r>
              <a:rPr lang="en-GB" sz="1800" dirty="0"/>
              <a:t>Option 4: No requirement</a:t>
            </a:r>
            <a:endParaRPr lang="en-US" sz="1800" dirty="0"/>
          </a:p>
          <a:p>
            <a:pPr lvl="1"/>
            <a:endParaRPr lang="en-US" altLang="ko-KR" sz="20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Way Forward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3612883"/>
              </p:ext>
            </p:extLst>
          </p:nvPr>
        </p:nvGraphicFramePr>
        <p:xfrm>
          <a:off x="4067944" y="548680"/>
          <a:ext cx="4680519" cy="7139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2953"/>
                <a:gridCol w="1434353"/>
                <a:gridCol w="2793213"/>
              </a:tblGrid>
              <a:tr h="40910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#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Scenario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Whether</a:t>
                      </a:r>
                      <a:r>
                        <a:rPr lang="en-US" sz="1400" baseline="0" dirty="0" smtClean="0"/>
                        <a:t> to introduce requirement</a:t>
                      </a:r>
                      <a:endParaRPr lang="en-US" sz="1400" dirty="0"/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PUCCH-MAC-DL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  <a:endParaRPr 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218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1" ma:contentTypeDescription="Create a new document." ma:contentTypeScope="" ma:versionID="99f6751dbc8f6c9db939c24aed21b85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97a570d36a9bfe7447b480bcbafe877e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40984D3-95C9-4B3D-A510-4088B6FE12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9FDC7FD-A4EA-478E-AED3-CA1706B628A8}">
  <ds:schemaRefs>
    <ds:schemaRef ds:uri="http://purl.org/dc/dcmitype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6f846979-0e6f-42ff-8b87-e1893efeda99"/>
    <ds:schemaRef ds:uri="http://schemas.microsoft.com/office/infopath/2007/PartnerControls"/>
    <ds:schemaRef ds:uri="db33437f-65a5-48c5-b537-19efd290f967"/>
    <ds:schemaRef ds:uri="http://purl.org/dc/terms/"/>
    <ds:schemaRef ds:uri="http://www.w3.org/XML/1998/namespace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D9752FF3-4EE6-413D-90B5-8E2961A1F1C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6064</TotalTime>
  <Words>773</Words>
  <Application>Microsoft Office PowerPoint</Application>
  <PresentationFormat>全屏显示(4:3)</PresentationFormat>
  <Paragraphs>169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맑은 고딕</vt:lpstr>
      <vt:lpstr>Meiryo UI</vt:lpstr>
      <vt:lpstr>宋体</vt:lpstr>
      <vt:lpstr>Arial</vt:lpstr>
      <vt:lpstr>Calibri</vt:lpstr>
      <vt:lpstr>Office 主题</vt:lpstr>
      <vt:lpstr>WF on spatial relation switch</vt:lpstr>
      <vt:lpstr>Background</vt:lpstr>
      <vt:lpstr>Agreement(1)</vt:lpstr>
      <vt:lpstr>Agreement(2)</vt:lpstr>
      <vt:lpstr>Agreement(3)</vt:lpstr>
      <vt:lpstr>Way Forward</vt:lpstr>
      <vt:lpstr>Way Forward</vt:lpstr>
      <vt:lpstr>Way Forward</vt:lpstr>
      <vt:lpstr>Way Forward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zhixun tang-Mediatek</dc:creator>
  <cp:lastModifiedBy>Zhixun Tang-Mediatek</cp:lastModifiedBy>
  <cp:revision>416</cp:revision>
  <dcterms:created xsi:type="dcterms:W3CDTF">2016-01-12T08:39:00Z</dcterms:created>
  <dcterms:modified xsi:type="dcterms:W3CDTF">2020-04-29T18:47:41Z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2052-10.8.2.7027</vt:lpwstr>
  </property>
  <property fmtid="{D5CDD505-2E9C-101B-9397-08002B2CF9AE}" pid="10" name="ContentTypeId">
    <vt:lpwstr>0x0101003AA7AC0C743A294CADF60F661720E3E6</vt:lpwstr>
  </property>
</Properties>
</file>