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R16 NR RRM enhancements - BWP switching on multiple CCs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#94-e-Bis                             	            								  R4-2005339</a:t>
            </a:r>
          </a:p>
          <a:p>
            <a:r>
              <a:rPr lang="en-US" altLang="zh-CN" b="1" dirty="0"/>
              <a:t>Electronic Meeting, 20 Apr. – 30 Apr.,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1931-69F5-4145-BB6C-BC47DA8A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33B71-5988-48BD-8395-9F771CC12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RAN4#94e WF on BWP switching on multiple CCs was approved - R4-2002244</a:t>
            </a:r>
          </a:p>
        </p:txBody>
      </p:sp>
    </p:spTree>
    <p:extLst>
      <p:ext uri="{BB962C8B-B14F-4D97-AF65-F5344CB8AC3E}">
        <p14:creationId xmlns:p14="http://schemas.microsoft.com/office/powerpoint/2010/main" val="28409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(1)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19200"/>
                <a:ext cx="10515600" cy="539749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u="sng" dirty="0"/>
                  <a:t>Delay requirements for DCI/timer based BWP switch</a:t>
                </a:r>
                <a:endParaRPr lang="en-US" dirty="0"/>
              </a:p>
              <a:p>
                <a:pPr marL="0" indent="0" hangingPunc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𝐵𝑊𝑃𝑆𝑤𝑖𝑡𝑐h𝐷𝑒𝑙𝑎𝑦</m:t>
                        </m:r>
                      </m:sub>
                    </m:sSub>
                    <m:r>
                      <a:rPr lang="x-none" sz="2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∗(</m:t>
                    </m:r>
                    <m:d>
                      <m:dPr>
                        <m:begChr m:val="⌈"/>
                        <m:endChr m:val="⌉"/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GB" sz="2600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den>
                        </m:f>
                      </m:e>
                    </m:d>
                    <m:r>
                      <a:rPr lang="en-GB" sz="2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US" sz="2600" i="1" dirty="0"/>
                  <a:t>; </a:t>
                </a:r>
                <a:r>
                  <a:rPr lang="en-GB" sz="2600" dirty="0"/>
                  <a:t>N: Number of CCs with simultaneous BWP switch; K is number of CCs that can be processed simultaneously; D is incremental delay for BWP switch processing on additional CCs</a:t>
                </a:r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US" dirty="0">
                    <a:highlight>
                      <a:srgbClr val="00FF00"/>
                    </a:highlight>
                  </a:rPr>
                  <a:t>Agreement in 1</a:t>
                </a:r>
                <a:r>
                  <a:rPr lang="en-US" baseline="30000" dirty="0">
                    <a:highlight>
                      <a:srgbClr val="00FF00"/>
                    </a:highlight>
                  </a:rPr>
                  <a:t>st</a:t>
                </a:r>
                <a:r>
                  <a:rPr lang="en-US" dirty="0">
                    <a:highlight>
                      <a:srgbClr val="00FF00"/>
                    </a:highlight>
                  </a:rPr>
                  <a:t> round: K = 1</a:t>
                </a:r>
                <a:endParaRPr lang="en-GB" sz="2600" dirty="0"/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GB" sz="2600" dirty="0"/>
                  <a:t>FFS on D </a:t>
                </a:r>
              </a:p>
              <a:p>
                <a:pPr lvl="0"/>
                <a:r>
                  <a:rPr lang="en-GB" dirty="0"/>
                  <a:t>Options for D</a:t>
                </a:r>
                <a:endParaRPr lang="en-US" dirty="0"/>
              </a:p>
              <a:p>
                <a:pPr lvl="1"/>
                <a:r>
                  <a:rPr lang="en-GB" dirty="0"/>
                  <a:t>Option 1: D=100us for Type 1; 200 us for Type 2</a:t>
                </a:r>
                <a:endParaRPr lang="en-US" dirty="0"/>
              </a:p>
              <a:p>
                <a:pPr lvl="1"/>
                <a:r>
                  <a:rPr lang="en-GB" dirty="0"/>
                  <a:t>Option 2: D = 450us for Type 1; 1.5ms for Type 2; </a:t>
                </a:r>
                <a:endParaRPr lang="en-US" dirty="0"/>
              </a:p>
              <a:p>
                <a:pPr lvl="1"/>
                <a:r>
                  <a:rPr lang="en-US" dirty="0"/>
                  <a:t>Other options are not precluded.</a:t>
                </a:r>
              </a:p>
              <a:p>
                <a:pPr lvl="1"/>
                <a:endParaRPr lang="en-US" dirty="0"/>
              </a:p>
              <a:p>
                <a:pPr marL="0" indent="0" hangingPunc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19200"/>
                <a:ext cx="10515600" cy="5397498"/>
              </a:xfrm>
              <a:blipFill>
                <a:blip r:embed="rId2"/>
                <a:stretch>
                  <a:fillRect l="-1217" t="-1808" r="-8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40BBA-9B74-4D3F-A4C2-7C4F22440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(2)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US" b="1" u="sng" dirty="0"/>
                  <a:t>Delay requirements for RRC based BWP switch</a:t>
                </a:r>
                <a:endParaRPr lang="en-US" dirty="0"/>
              </a:p>
              <a:p>
                <a:pPr marL="0" lvl="0" indent="0">
                  <a:buNone/>
                </a:pPr>
                <a:endParaRPr lang="en-GB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RRCprocessing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BWPswitchDelayRRC</m:t>
                        </m:r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RRC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GB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N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GB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GB" dirty="0"/>
                  <a:t>; </a:t>
                </a:r>
              </a:p>
              <a:p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Where D</a:t>
                </a:r>
                <a:r>
                  <a:rPr lang="en-GB" baseline="-25000" dirty="0"/>
                  <a:t>RRC</a:t>
                </a:r>
                <a:r>
                  <a:rPr lang="en-GB" dirty="0"/>
                  <a:t> is FFS and will be decided in RAN4#95-e.</a:t>
                </a:r>
              </a:p>
              <a:p>
                <a:pPr marL="0" indent="0">
                  <a:buNone/>
                </a:pPr>
                <a:r>
                  <a:rPr lang="en-GB" dirty="0"/>
                  <a:t>- 	O</a:t>
                </a:r>
                <a:r>
                  <a:rPr lang="en-US" dirty="0" err="1"/>
                  <a:t>ption</a:t>
                </a:r>
                <a:r>
                  <a:rPr lang="en-US" dirty="0"/>
                  <a:t> 1: D</a:t>
                </a:r>
                <a:r>
                  <a:rPr lang="en-US" baseline="-25000" dirty="0"/>
                  <a:t>RRC</a:t>
                </a:r>
                <a:r>
                  <a:rPr lang="en-US" dirty="0"/>
                  <a:t> = 1.5ms</a:t>
                </a:r>
              </a:p>
              <a:p>
                <a:pPr marL="0" indent="0">
                  <a:buNone/>
                </a:pPr>
                <a:r>
                  <a:rPr lang="en-GB" dirty="0"/>
                  <a:t>-	Option 2: D</a:t>
                </a:r>
                <a:r>
                  <a:rPr lang="en-GB" baseline="-25000" dirty="0"/>
                  <a:t>RRC</a:t>
                </a:r>
                <a:r>
                  <a:rPr lang="en-GB" dirty="0"/>
                  <a:t> = 0ms 	</a:t>
                </a:r>
              </a:p>
              <a:p>
                <a:pPr marL="0" indent="0">
                  <a:buNone/>
                </a:pPr>
                <a:r>
                  <a:rPr lang="en-US" dirty="0"/>
                  <a:t>- 	Other options are not precluded.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  <a:blipFill>
                <a:blip r:embed="rId2"/>
                <a:stretch>
                  <a:fillRect l="-1217" t="-17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728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777D2-670F-4F7C-AB1C-7CE21C78C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5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(3)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BB5FC-82D9-4E83-A658-B76B45944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950"/>
            <a:ext cx="10515600" cy="520065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b="1" u="sng" dirty="0"/>
              <a:t>Interruption requirements for simultaneous BWP switch</a:t>
            </a:r>
            <a:endParaRPr lang="en-US" b="1" dirty="0"/>
          </a:p>
          <a:p>
            <a:pPr hangingPunct="0"/>
            <a:r>
              <a:rPr lang="en-GB" dirty="0">
                <a:highlight>
                  <a:srgbClr val="00FF00"/>
                </a:highlight>
              </a:rPr>
              <a:t>Agreement in 1</a:t>
            </a:r>
            <a:r>
              <a:rPr lang="en-GB" baseline="30000" dirty="0">
                <a:highlight>
                  <a:srgbClr val="00FF00"/>
                </a:highlight>
              </a:rPr>
              <a:t>st</a:t>
            </a:r>
            <a:r>
              <a:rPr lang="en-GB" dirty="0">
                <a:highlight>
                  <a:srgbClr val="00FF00"/>
                </a:highlight>
              </a:rPr>
              <a:t> round: </a:t>
            </a:r>
            <a:r>
              <a:rPr lang="en-US" dirty="0">
                <a:highlight>
                  <a:srgbClr val="00FF00"/>
                </a:highlight>
              </a:rPr>
              <a:t>The length of each separate interruption caused by each CC where UE performs BWP switching is same as Rel-15 single CC</a:t>
            </a:r>
          </a:p>
          <a:p>
            <a:pPr hangingPunct="0"/>
            <a:r>
              <a:rPr lang="en-US" dirty="0"/>
              <a:t>No requirement is needed for total interruption length 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475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5D516-9380-4D3C-BA8B-333847EE3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Partial Overlap BWP switching on multiple CCs (1)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EE809-0047-47FD-9DB5-142F9DF87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9674"/>
            <a:ext cx="10515600" cy="54006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Conditions when requirements for partial overlap BWP switch are defined</a:t>
            </a:r>
            <a:endParaRPr lang="en-US" b="1" dirty="0"/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 in 1</a:t>
            </a:r>
            <a:r>
              <a:rPr lang="en-US" baseline="30000" dirty="0">
                <a:highlight>
                  <a:srgbClr val="00FF00"/>
                </a:highlight>
              </a:rPr>
              <a:t>st</a:t>
            </a:r>
            <a:r>
              <a:rPr lang="en-US" dirty="0">
                <a:highlight>
                  <a:srgbClr val="00FF00"/>
                </a:highlight>
              </a:rPr>
              <a:t> round: For DCI and RRC based BWP switch with partial overlap, partial overlap is defined for FR1+FR2 in NR-DC when UE is capable of per FR gap.</a:t>
            </a:r>
          </a:p>
          <a:p>
            <a:pPr marL="0" indent="0">
              <a:buNone/>
            </a:pPr>
            <a:endParaRPr lang="en-US" dirty="0"/>
          </a:p>
          <a:p>
            <a:pPr marL="0" indent="0" hangingPunct="0">
              <a:buNone/>
            </a:pPr>
            <a:endParaRPr lang="en-GB" b="1" u="sng" dirty="0"/>
          </a:p>
          <a:p>
            <a:pPr marL="0" lv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GB" b="1" u="sng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466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61C3C-25B2-4AB7-985F-107F2FDF0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Partial Overlap BWP switching on multiple CCs (2)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28CA8-D6CF-411F-B2CB-DD68CBAA5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3500"/>
            <a:ext cx="10515600" cy="5038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/>
              <a:t>Delay requirements for DCI based BWP switch 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sz="2800" dirty="0"/>
              <a:t>No extra waiting time is considered. Re-use the switching delay requirements from single CC and simultaneous triggering case. </a:t>
            </a:r>
          </a:p>
          <a:p>
            <a:pPr marL="228600" lvl="1" hangingPunct="0">
              <a:spcBef>
                <a:spcPts val="1000"/>
              </a:spcBef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530965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A1BAE-B928-45E9-98FA-6149D3C03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Partial Overlap BWP switching on multiple CCs (3)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3DF5-D96D-4AAB-97DB-93B6F633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u="sng" dirty="0"/>
              <a:t>Delay requirements for Timer based BWP switch </a:t>
            </a: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 in 1</a:t>
            </a:r>
            <a:r>
              <a:rPr lang="en-US" baseline="30000" dirty="0">
                <a:highlight>
                  <a:srgbClr val="00FF00"/>
                </a:highlight>
              </a:rPr>
              <a:t>st</a:t>
            </a:r>
            <a:r>
              <a:rPr lang="en-US" dirty="0">
                <a:highlight>
                  <a:srgbClr val="00FF00"/>
                </a:highlight>
              </a:rPr>
              <a:t> round: timer-based BWP switch should be delayed by ongoing timer-based BWP switch.</a:t>
            </a:r>
          </a:p>
          <a:p>
            <a:pPr marL="0" indent="0">
              <a:buNone/>
            </a:pPr>
            <a:r>
              <a:rPr lang="en-US" dirty="0"/>
              <a:t>Further agreement:</a:t>
            </a:r>
          </a:p>
          <a:p>
            <a:r>
              <a:rPr lang="en-GB" dirty="0"/>
              <a:t>UE should be allowed to conduct the BWP switch for different request sequentially in a first-come-first-serve manner for non-simultaneous Timer-based BWP switch in the same FR, i.e. additional </a:t>
            </a:r>
            <a:r>
              <a:rPr lang="en-US" i="1" dirty="0" err="1"/>
              <a:t>T</a:t>
            </a:r>
            <a:r>
              <a:rPr lang="en-US" i="1" baseline="-25000" dirty="0" err="1"/>
              <a:t>Delay</a:t>
            </a:r>
            <a:r>
              <a:rPr lang="en-US" baseline="-25000" dirty="0"/>
              <a:t> </a:t>
            </a:r>
            <a:r>
              <a:rPr lang="en-US" dirty="0"/>
              <a:t>is allowed, where </a:t>
            </a:r>
            <a:r>
              <a:rPr lang="en-US" i="1" dirty="0" err="1"/>
              <a:t>T</a:t>
            </a:r>
            <a:r>
              <a:rPr lang="en-US" i="1" baseline="-25000" dirty="0" err="1"/>
              <a:t>Delay</a:t>
            </a:r>
            <a:r>
              <a:rPr lang="en-US" dirty="0"/>
              <a:t> is the time delayed by ongoing BWP switching on other CCs.</a:t>
            </a:r>
          </a:p>
          <a:p>
            <a:r>
              <a:rPr lang="en-US" altLang="zh-CN" dirty="0"/>
              <a:t>It is FFS how to address the impact from partial overlap BWP switching in the other FR.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468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A1BAE-B928-45E9-98FA-6149D3C03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Partial Overlap BWP switching on multiple CCs (4)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3DF5-D96D-4AAB-97DB-93B6F633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Delay requirements for RRC based BWP switch </a:t>
            </a:r>
          </a:p>
          <a:p>
            <a:pPr marL="0" indent="0">
              <a:buNone/>
            </a:pPr>
            <a:r>
              <a:rPr lang="en-US" dirty="0"/>
              <a:t>It is FFS whether </a:t>
            </a:r>
            <a:r>
              <a:rPr lang="en-GB" dirty="0"/>
              <a:t>extra waiting time should be defined. If the extra waiting time is needed, it should be upper bounded by </a:t>
            </a:r>
          </a:p>
          <a:p>
            <a:pPr marL="0" indent="0">
              <a:buNone/>
            </a:pPr>
            <a:r>
              <a:rPr lang="en-GB" dirty="0"/>
              <a:t>	option 1: the multiple BWP switch delay of the 1</a:t>
            </a:r>
            <a:r>
              <a:rPr lang="en-GB" baseline="30000" dirty="0"/>
              <a:t>st</a:t>
            </a:r>
            <a:r>
              <a:rPr lang="en-GB" dirty="0"/>
              <a:t> CG.</a:t>
            </a:r>
          </a:p>
          <a:p>
            <a:pPr marL="0" indent="0">
              <a:buNone/>
            </a:pPr>
            <a:r>
              <a:rPr lang="en-GB" dirty="0"/>
              <a:t>	option 2: the RRC processing time in the 1</a:t>
            </a:r>
            <a:r>
              <a:rPr lang="en-GB" baseline="30000" dirty="0"/>
              <a:t>st</a:t>
            </a:r>
            <a:r>
              <a:rPr lang="en-GB" dirty="0"/>
              <a:t> CG.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619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472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Office Theme</vt:lpstr>
      <vt:lpstr>WF on R16 NR RRM enhancements - BWP switching on multiple CCs</vt:lpstr>
      <vt:lpstr>Background</vt:lpstr>
      <vt:lpstr>Simultaneous BWP switching on multiple CCs (1)</vt:lpstr>
      <vt:lpstr>Simultaneous BWP switching on multiple CCs (2)</vt:lpstr>
      <vt:lpstr>Simultaneous BWP switching on multiple CCs (3)</vt:lpstr>
      <vt:lpstr>Partial Overlap BWP switching on multiple CCs (1)</vt:lpstr>
      <vt:lpstr>Partial Overlap BWP switching on multiple CCs (2)</vt:lpstr>
      <vt:lpstr>Partial Overlap BWP switching on multiple CCs (3)</vt:lpstr>
      <vt:lpstr>Partial Overlap BWP switching on multiple CCs (4)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Qiming</cp:lastModifiedBy>
  <cp:revision>81</cp:revision>
  <dcterms:created xsi:type="dcterms:W3CDTF">2020-03-02T17:24:24Z</dcterms:created>
  <dcterms:modified xsi:type="dcterms:W3CDTF">2020-04-29T17:45:12Z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129d3515-6848-4f9d-9047-4d7ea2d7a2e4</vt:lpwstr>
  </property>
  <property fmtid="{D5CDD505-2E9C-101B-9397-08002B2CF9AE}" pid="3" name="CTP_TimeStamp">
    <vt:lpwstr>2020-04-29 17:45:12Z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