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3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778" autoAdjust="0"/>
  </p:normalViewPr>
  <p:slideViewPr>
    <p:cSldViewPr>
      <p:cViewPr>
        <p:scale>
          <a:sx n="74" d="100"/>
          <a:sy n="74" d="100"/>
        </p:scale>
        <p:origin x="-1182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3970121F-967B-4B6E-A6C9-1BC64F7CB4B1}"/>
    <pc:docChg chg="modSld">
      <pc:chgData name="Santhan Thangarasa" userId="408d9f9c-4a2c-4dc8-a0f4-253ef568dfdf" providerId="ADAL" clId="{3970121F-967B-4B6E-A6C9-1BC64F7CB4B1}" dt="2020-04-29T16:36:48.354" v="1" actId="207"/>
      <pc:docMkLst>
        <pc:docMk/>
      </pc:docMkLst>
      <pc:sldChg chg="modSp">
        <pc:chgData name="Santhan Thangarasa" userId="408d9f9c-4a2c-4dc8-a0f4-253ef568dfdf" providerId="ADAL" clId="{3970121F-967B-4B6E-A6C9-1BC64F7CB4B1}" dt="2020-04-29T16:36:48.354" v="1" actId="207"/>
        <pc:sldMkLst>
          <pc:docMk/>
          <pc:sldMk cId="3657471174" sldId="259"/>
        </pc:sldMkLst>
        <pc:spChg chg="mod">
          <ac:chgData name="Santhan Thangarasa" userId="408d9f9c-4a2c-4dc8-a0f4-253ef568dfdf" providerId="ADAL" clId="{3970121F-967B-4B6E-A6C9-1BC64F7CB4B1}" dt="2020-04-29T16:36:48.354" v="1" actId="207"/>
          <ac:spMkLst>
            <pc:docMk/>
            <pc:sldMk cId="3657471174" sldId="259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RRM measurement relaxation for Power Saving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CATT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9512" y="116632"/>
            <a:ext cx="849694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3GPP TSG-RAN WG4 Meeting #94e</a:t>
            </a:r>
            <a:r>
              <a:rPr lang="en-US" altLang="zh-CN" sz="2400" b="1" dirty="0" err="1">
                <a:solidFill>
                  <a:schemeClr val="tx1">
                    <a:tint val="75000"/>
                  </a:schemeClr>
                </a:solidFill>
              </a:rPr>
              <a:t>bis</a:t>
            </a: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	           	      R4-2005330</a:t>
            </a:r>
            <a:endParaRPr lang="zh-CN" altLang="zh-CN" sz="2400" b="1" dirty="0">
              <a:solidFill>
                <a:schemeClr val="tx1">
                  <a:tint val="75000"/>
                </a:schemeClr>
              </a:solidFill>
            </a:endParaRPr>
          </a:p>
          <a:p>
            <a:pPr algn="just">
              <a:spcBef>
                <a:spcPct val="20000"/>
              </a:spcBef>
            </a:pP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Electronic Meeting, Apr.20</a:t>
            </a:r>
            <a:r>
              <a:rPr lang="en-GB" altLang="zh-CN" sz="2400" b="1" baseline="30000" dirty="0">
                <a:solidFill>
                  <a:schemeClr val="tx1">
                    <a:tint val="75000"/>
                  </a:schemeClr>
                </a:solidFill>
              </a:rPr>
              <a:t>th</a:t>
            </a: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 – Apr.30</a:t>
            </a:r>
            <a:r>
              <a:rPr lang="en-GB" altLang="zh-CN" sz="2400" b="1" baseline="30000" dirty="0">
                <a:solidFill>
                  <a:schemeClr val="tx1">
                    <a:tint val="75000"/>
                  </a:schemeClr>
                </a:solidFill>
              </a:rPr>
              <a:t>th</a:t>
            </a: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 2020</a:t>
            </a:r>
            <a:endParaRPr lang="zh-CN" altLang="en-US" sz="2400" b="1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119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35285"/>
            <a:ext cx="8229600" cy="4525963"/>
          </a:xfrm>
        </p:spPr>
        <p:txBody>
          <a:bodyPr/>
          <a:lstStyle/>
          <a:p>
            <a:pPr hangingPunct="0"/>
            <a:r>
              <a:rPr lang="en-GB" altLang="zh-CN" sz="2400" dirty="0"/>
              <a:t>For information: Scenarios</a:t>
            </a:r>
            <a:endParaRPr lang="zh-CN" altLang="zh-CN" sz="2400" dirty="0"/>
          </a:p>
          <a:p>
            <a:pPr lvl="1"/>
            <a:r>
              <a:rPr lang="en-US" altLang="zh-CN" sz="2000" dirty="0"/>
              <a:t>#1: Low mobility scenario</a:t>
            </a:r>
            <a:endParaRPr lang="zh-CN" altLang="zh-CN" sz="2000" dirty="0"/>
          </a:p>
          <a:p>
            <a:pPr lvl="1"/>
            <a:r>
              <a:rPr lang="en-US" altLang="zh-CN" sz="2000" dirty="0"/>
              <a:t>#2: Not in cell-edge scenario </a:t>
            </a:r>
            <a:endParaRPr lang="zh-CN" altLang="zh-CN" sz="2000" dirty="0"/>
          </a:p>
          <a:p>
            <a:pPr lvl="1"/>
            <a:r>
              <a:rPr lang="en-GB" altLang="zh-CN" sz="2000" dirty="0"/>
              <a:t>#3: Low-mobility + Not in cell-edge scenario</a:t>
            </a:r>
          </a:p>
          <a:p>
            <a:pPr hangingPunct="0"/>
            <a:r>
              <a:rPr lang="en-GB" altLang="zh-CN" sz="2400" dirty="0"/>
              <a:t>RRM measurement relaxation methods for UE power saving in </a:t>
            </a:r>
            <a:r>
              <a:rPr lang="en-GB" altLang="zh-CN" sz="2400" dirty="0" err="1"/>
              <a:t>RRC_idle</a:t>
            </a:r>
            <a:r>
              <a:rPr lang="en-GB" altLang="zh-CN" sz="2400" dirty="0"/>
              <a:t>/inactive state</a:t>
            </a:r>
            <a:endParaRPr lang="zh-CN" altLang="zh-CN" sz="2400" dirty="0"/>
          </a:p>
          <a:p>
            <a:pPr lvl="1"/>
            <a:r>
              <a:rPr lang="en-US" altLang="zh-CN" sz="2000" dirty="0"/>
              <a:t>Option 1: Allow RRM measurements with longer intervals </a:t>
            </a:r>
            <a:endParaRPr lang="zh-CN" altLang="zh-CN" sz="2000" dirty="0"/>
          </a:p>
          <a:p>
            <a:pPr lvl="1"/>
            <a:r>
              <a:rPr lang="en-US" altLang="zh-CN" sz="2000" dirty="0"/>
              <a:t>Option 2: UE is not required to meet the intra-frequency and inter-frequency neighbor cell measurement requirements</a:t>
            </a:r>
            <a:endParaRPr lang="zh-CN" altLang="zh-CN" sz="2000" dirty="0"/>
          </a:p>
          <a:p>
            <a:pPr hangingPunct="0"/>
            <a:r>
              <a:rPr lang="en-GB" altLang="zh-CN" sz="2400" dirty="0"/>
              <a:t>Applicability of RRM relaxation methods when </a:t>
            </a:r>
            <a:r>
              <a:rPr lang="en-US" altLang="zh-CN" sz="2400" dirty="0"/>
              <a:t>the relaxation criteria are fulfilled</a:t>
            </a:r>
            <a:endParaRPr lang="en-GB" altLang="zh-CN" sz="2400" dirty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239110"/>
              </p:ext>
            </p:extLst>
          </p:nvPr>
        </p:nvGraphicFramePr>
        <p:xfrm>
          <a:off x="2051720" y="5373216"/>
          <a:ext cx="5112568" cy="1285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32792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Applicable RRM relaxation</a:t>
                      </a:r>
                      <a:r>
                        <a:rPr lang="en-US" altLang="zh-CN" sz="1400" baseline="0" dirty="0"/>
                        <a:t> methods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Scenarios #1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19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Scenarios #2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51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Scenarios #3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Option 2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9436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932040"/>
          </a:xfrm>
        </p:spPr>
        <p:txBody>
          <a:bodyPr>
            <a:normAutofit fontScale="77500" lnSpcReduction="20000"/>
          </a:bodyPr>
          <a:lstStyle/>
          <a:p>
            <a:pPr hangingPunct="0"/>
            <a:r>
              <a:rPr lang="en-US" altLang="zh-CN" sz="2400" dirty="0"/>
              <a:t>Fixed scaling factor of measurement interval is used for scenario#1 and scenario#2</a:t>
            </a:r>
          </a:p>
          <a:p>
            <a:pPr lvl="1" hangingPunct="0"/>
            <a:r>
              <a:rPr lang="en-GB" altLang="zh-CN" sz="2000" dirty="0"/>
              <a:t>FFS the same value is used for </a:t>
            </a:r>
            <a:r>
              <a:rPr lang="en-US" altLang="zh-CN" sz="2000" dirty="0"/>
              <a:t>scenario#1 and scenario#2</a:t>
            </a:r>
          </a:p>
          <a:p>
            <a:pPr lvl="2" hangingPunct="0"/>
            <a:r>
              <a:rPr lang="en-US" altLang="zh-CN" sz="1700" dirty="0"/>
              <a:t>Option 1: the same value (Nokia, CATT, vivo, MTK, Qualcomm, CMCC, ZTE)</a:t>
            </a:r>
          </a:p>
          <a:p>
            <a:pPr lvl="3" hangingPunct="0"/>
            <a:r>
              <a:rPr lang="en-GB" altLang="zh-CN" sz="1500" dirty="0"/>
              <a:t>Option 1: 2 times (CMCC, ZTE)</a:t>
            </a:r>
          </a:p>
          <a:p>
            <a:pPr lvl="3" hangingPunct="0"/>
            <a:r>
              <a:rPr lang="en-GB" altLang="zh-CN" sz="1500" dirty="0"/>
              <a:t>Option 2: 4 times (Nokia, CATT, MTK, vivo, </a:t>
            </a:r>
            <a:r>
              <a:rPr lang="en-GB" altLang="zh-CN" sz="1500" dirty="0" smtClean="0"/>
              <a:t>Qualcomm, </a:t>
            </a:r>
            <a:r>
              <a:rPr lang="en-GB" altLang="zh-CN" sz="1500" dirty="0"/>
              <a:t>NEC)</a:t>
            </a:r>
            <a:endParaRPr lang="en-US" altLang="zh-CN" sz="2100" dirty="0"/>
          </a:p>
          <a:p>
            <a:pPr lvl="2" hangingPunct="0"/>
            <a:r>
              <a:rPr lang="en-US" altLang="zh-CN" sz="1700" dirty="0"/>
              <a:t>Option 2: different value (Nokia, CATT, Ericsson, CMCC)</a:t>
            </a:r>
          </a:p>
          <a:p>
            <a:pPr lvl="3" hangingPunct="0"/>
            <a:r>
              <a:rPr lang="en-GB" altLang="zh-CN" sz="1500" dirty="0"/>
              <a:t>4 times for scenario#1 and 2 times scenario#2 (Ericsson, Nokia, CATT, CMCC, NEC)</a:t>
            </a:r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2400" dirty="0"/>
              <a:t>The scaling factor of RRM measurement relaxation with longer intervals shall apply to </a:t>
            </a:r>
            <a:r>
              <a:rPr lang="en-GB" altLang="zh-CN" sz="2400" dirty="0" err="1"/>
              <a:t>Tdetect</a:t>
            </a:r>
            <a:r>
              <a:rPr lang="en-GB" altLang="zh-CN" sz="2400" dirty="0"/>
              <a:t>, </a:t>
            </a:r>
            <a:r>
              <a:rPr lang="en-GB" altLang="zh-CN" sz="2400" dirty="0" err="1"/>
              <a:t>Tevaluate</a:t>
            </a:r>
            <a:r>
              <a:rPr lang="en-GB" altLang="zh-CN" sz="2400" dirty="0"/>
              <a:t>, and </a:t>
            </a:r>
            <a:r>
              <a:rPr lang="en-GB" altLang="zh-CN" sz="2400" dirty="0" err="1"/>
              <a:t>Tmeasure</a:t>
            </a:r>
            <a:r>
              <a:rPr lang="en-GB" altLang="zh-CN" sz="2400" dirty="0"/>
              <a:t>.</a:t>
            </a:r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2400" dirty="0"/>
              <a:t>The time interval for measurement relaxation since last measurement for cell reselection for scenario#3 (Low mobility and Not in cell-edge scenario) is 1 hour</a:t>
            </a:r>
            <a:endParaRPr lang="en-US" altLang="zh-CN" sz="2000" dirty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2400" dirty="0"/>
              <a:t>When network configures the parameters of both low mobility and not-at-cell-edge criteria,</a:t>
            </a:r>
          </a:p>
          <a:p>
            <a:pPr lvl="1"/>
            <a:r>
              <a:rPr lang="en-GB" altLang="zh-CN" sz="2300" dirty="0"/>
              <a:t>If network indicates option a,  </a:t>
            </a:r>
            <a:endParaRPr lang="zh-CN" altLang="zh-CN" sz="2300" dirty="0"/>
          </a:p>
          <a:p>
            <a:pPr lvl="2"/>
            <a:r>
              <a:rPr lang="en-GB" altLang="zh-CN" sz="2300" dirty="0"/>
              <a:t>the relaxation method corresponding to scenario #3 when both relaxation criteria have been fulfilled</a:t>
            </a:r>
            <a:endParaRPr lang="zh-CN" altLang="zh-CN" sz="2300" dirty="0"/>
          </a:p>
          <a:p>
            <a:pPr lvl="1"/>
            <a:r>
              <a:rPr lang="en-GB" altLang="zh-CN" sz="2300" dirty="0"/>
              <a:t>If network indicates option b,</a:t>
            </a:r>
            <a:endParaRPr lang="zh-CN" altLang="zh-CN" sz="2300" dirty="0"/>
          </a:p>
          <a:p>
            <a:pPr lvl="2"/>
            <a:r>
              <a:rPr lang="en-GB" altLang="zh-CN" sz="2300" dirty="0"/>
              <a:t>the relaxation method corresponding to scenario #1 when only low mobility criteria is fulfilled</a:t>
            </a:r>
            <a:endParaRPr lang="zh-CN" altLang="zh-CN" sz="2300" dirty="0"/>
          </a:p>
          <a:p>
            <a:pPr lvl="2"/>
            <a:r>
              <a:rPr lang="en-GB" altLang="zh-CN" sz="2300" dirty="0"/>
              <a:t>the relaxation method corresponding to scenario #2 when only not-at-cell-edge criteria is met.</a:t>
            </a:r>
          </a:p>
          <a:p>
            <a:pPr lvl="2"/>
            <a:r>
              <a:rPr lang="en-GB" altLang="zh-CN" sz="2300" dirty="0"/>
              <a:t>FFS the relaxation method corresponding to scenario #3 when both relaxation criteria have been fulfilled</a:t>
            </a:r>
            <a:endParaRPr lang="zh-CN" altLang="zh-CN" sz="2300" dirty="0"/>
          </a:p>
          <a:p>
            <a:pPr marL="342900" lvl="1" indent="-342900" hangingPunct="0">
              <a:buFont typeface="Arial" pitchFamily="34" charset="0"/>
              <a:buChar char="•"/>
            </a:pP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657471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US" altLang="zh-CN" sz="2600" dirty="0"/>
              <a:t>RRM measurement relaxation for inter-frequency layer with higher priority</a:t>
            </a:r>
          </a:p>
          <a:p>
            <a:pPr marL="457200" lvl="1" indent="0" hangingPunct="0">
              <a:buNone/>
            </a:pPr>
            <a:endParaRPr lang="en-US" altLang="zh-CN" sz="1300" dirty="0"/>
          </a:p>
          <a:p>
            <a:pPr lvl="1" hangingPunct="0"/>
            <a:r>
              <a:rPr lang="en-US" altLang="zh-CN" sz="1700" dirty="0"/>
              <a:t>When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rxlev</a:t>
            </a:r>
            <a:r>
              <a:rPr lang="en-US" altLang="zh-CN" sz="1700" dirty="0"/>
              <a:t> &gt;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nonIntraSearchP</a:t>
            </a:r>
            <a:r>
              <a:rPr lang="en-US" altLang="zh-CN" sz="1700" dirty="0"/>
              <a:t> and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qual</a:t>
            </a:r>
            <a:r>
              <a:rPr lang="en-US" altLang="zh-CN" sz="1700" dirty="0"/>
              <a:t> &gt;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nonIntraSearchQ</a:t>
            </a:r>
            <a:r>
              <a:rPr lang="en-US" altLang="zh-CN" sz="1700" dirty="0"/>
              <a:t>,  no relaxation of the current measurement delay requirement is expected for inter-frequency measurement with higher priority. </a:t>
            </a:r>
          </a:p>
          <a:p>
            <a:pPr lvl="2" hangingPunct="0"/>
            <a:r>
              <a:rPr lang="en-GB" altLang="zh-CN" sz="1600" dirty="0"/>
              <a:t>The agreement is only applicable when condition of scenario 2 is fulfilled and condition of scenario 1 is not fulfilled or not configured.</a:t>
            </a:r>
            <a:endParaRPr lang="zh-CN" altLang="zh-CN" sz="1600" dirty="0"/>
          </a:p>
          <a:p>
            <a:pPr lvl="2"/>
            <a:r>
              <a:rPr lang="en-GB" altLang="zh-CN" sz="1600" dirty="0"/>
              <a:t>UE can stop both equal/low priority and high priority inter-</a:t>
            </a:r>
            <a:r>
              <a:rPr lang="en-GB" altLang="zh-CN" sz="1600" dirty="0" err="1"/>
              <a:t>freq</a:t>
            </a:r>
            <a:r>
              <a:rPr lang="en-GB" altLang="zh-CN" sz="1600" dirty="0"/>
              <a:t>/inter-RAT measurements in scenario 3.</a:t>
            </a:r>
            <a:r>
              <a:rPr lang="en-US" altLang="zh-CN" sz="1600" dirty="0"/>
              <a:t> </a:t>
            </a:r>
          </a:p>
          <a:p>
            <a:pPr lvl="1" hangingPunct="0"/>
            <a:r>
              <a:rPr lang="en-US" altLang="zh-CN" sz="1700" dirty="0"/>
              <a:t>When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rxlev</a:t>
            </a:r>
            <a:r>
              <a:rPr lang="en-US" altLang="zh-CN" sz="1700" dirty="0"/>
              <a:t> </a:t>
            </a:r>
            <a:r>
              <a:rPr lang="zh-CN" altLang="zh-CN" sz="1700" dirty="0"/>
              <a:t>≤</a:t>
            </a:r>
            <a:r>
              <a:rPr lang="en-US" altLang="zh-CN" sz="1700" dirty="0"/>
              <a:t>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nonIntraSearchP</a:t>
            </a:r>
            <a:r>
              <a:rPr lang="en-US" altLang="zh-CN" sz="1700" dirty="0"/>
              <a:t> or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qual</a:t>
            </a:r>
            <a:r>
              <a:rPr lang="en-US" altLang="zh-CN" sz="1700" dirty="0"/>
              <a:t> </a:t>
            </a:r>
            <a:r>
              <a:rPr lang="zh-CN" altLang="zh-CN" sz="1700" dirty="0"/>
              <a:t>≤</a:t>
            </a:r>
            <a:r>
              <a:rPr lang="en-US" altLang="zh-CN" sz="1700" dirty="0"/>
              <a:t>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nonIntraSearchQ</a:t>
            </a:r>
            <a:r>
              <a:rPr lang="en-US" altLang="zh-CN" sz="1700" dirty="0"/>
              <a:t>, the relaxed requirement for the frequency layer of higher priority shall use the same  relaxed measurement requirement as those for the frequency layer of equal/lower priority.</a:t>
            </a:r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2600" dirty="0"/>
              <a:t>FFS the measurement relaxation method for higher priority carriers or equal/lower priority carriers applies to inter-RAT carrier with higher priority or equal/lower priority.</a:t>
            </a: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3172643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568952" cy="5445224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altLang="zh-CN" sz="2400" dirty="0"/>
              <a:t>RRM measurement relaxation by reducing the number of frequency layer to be measured</a:t>
            </a:r>
            <a:endParaRPr lang="en-GB" altLang="zh-CN" sz="2400" dirty="0"/>
          </a:p>
          <a:p>
            <a:pPr lvl="1" hangingPunct="0"/>
            <a:r>
              <a:rPr lang="en-GB" altLang="zh-CN" sz="2100" dirty="0"/>
              <a:t>No consensus to introduce the RRM measurement relaxation by reducing the number of frequency layer. </a:t>
            </a:r>
          </a:p>
          <a:p>
            <a:pPr lvl="2" hangingPunct="0"/>
            <a:r>
              <a:rPr lang="en-US" altLang="zh-CN" sz="1600" dirty="0"/>
              <a:t>No further discussion in RAN4.</a:t>
            </a:r>
            <a:endParaRPr lang="en-GB" altLang="zh-CN" sz="1600" dirty="0"/>
          </a:p>
          <a:p>
            <a:pPr hangingPunct="0"/>
            <a:r>
              <a:rPr lang="en-US" altLang="zh-CN" sz="2400" dirty="0"/>
              <a:t>Transition period requirement</a:t>
            </a:r>
            <a:endParaRPr lang="zh-CN" altLang="zh-CN" sz="2800" dirty="0"/>
          </a:p>
          <a:p>
            <a:pPr lvl="1"/>
            <a:r>
              <a:rPr lang="en-GB" altLang="zh-CN" sz="2100" dirty="0"/>
              <a:t>Option 1: (MTK, Apple, CATT)</a:t>
            </a:r>
            <a:endParaRPr lang="zh-CN" altLang="zh-CN" sz="2100" dirty="0"/>
          </a:p>
          <a:p>
            <a:pPr lvl="2" hangingPunct="0"/>
            <a:r>
              <a:rPr lang="en-GB" altLang="zh-CN" sz="1600" dirty="0"/>
              <a:t>When the intra/inter-frequency measurement transitions between any of two scenarios during one cell-reselection or measurement period, the cell re-selection or measurement requirements shall be the maximum of corresponding to the first mode before transition and the second mode after transition.</a:t>
            </a:r>
            <a:endParaRPr lang="zh-CN" altLang="zh-CN" sz="1600" dirty="0"/>
          </a:p>
          <a:p>
            <a:pPr lvl="1"/>
            <a:r>
              <a:rPr lang="en-GB" altLang="zh-CN" sz="2100" dirty="0"/>
              <a:t>Option 2: (Ericsson, Qualcomm, Nokia, NEC)</a:t>
            </a:r>
            <a:endParaRPr lang="zh-CN" altLang="zh-CN" sz="2100" dirty="0"/>
          </a:p>
          <a:p>
            <a:pPr lvl="2" hangingPunct="0"/>
            <a:r>
              <a:rPr lang="en-GB" altLang="zh-CN" sz="1600" dirty="0"/>
              <a:t>When switching from scenario #1 or #2 to scenario #3, the UE shall fulfil the requirements corresponding to scenario #1 or #2 for N DRX cycles and thereafter switch to requirements corresponding to scenario #3</a:t>
            </a:r>
            <a:endParaRPr lang="zh-CN" altLang="zh-CN" sz="1600" dirty="0"/>
          </a:p>
          <a:p>
            <a:pPr lvl="2" hangingPunct="0"/>
            <a:r>
              <a:rPr lang="en-GB" altLang="zh-CN" sz="1600" dirty="0"/>
              <a:t>When switching from scenario #3 to scenario #1 or #2, the UE shall fulfil the requirements corresponding to scenario #1 or #2 upon fulfilling the switching criteria. </a:t>
            </a:r>
            <a:endParaRPr lang="zh-CN" altLang="zh-CN" sz="1600" dirty="0"/>
          </a:p>
          <a:p>
            <a:pPr lvl="2" hangingPunct="0"/>
            <a:r>
              <a:rPr lang="en-GB" altLang="zh-CN" sz="1600" dirty="0"/>
              <a:t>When switching from normal mode to scenario #1/#2/#3, the UE shall fulfil the requirements corresponding to normal mode for N DRX cycles and thereafter switch to requirements corresponding to scenario #1/#2/#3</a:t>
            </a:r>
            <a:endParaRPr lang="zh-CN" altLang="zh-CN" sz="1600" dirty="0"/>
          </a:p>
          <a:p>
            <a:pPr lvl="2" hangingPunct="0"/>
            <a:r>
              <a:rPr lang="en-GB" altLang="zh-CN" sz="1600" dirty="0"/>
              <a:t>When switching from scenario #1/#2/#3 to normal mode, the UE shall fulfil the requirements corresponding to normal mode upon fulfilling the switching criteria.</a:t>
            </a:r>
          </a:p>
          <a:p>
            <a:pPr lvl="1"/>
            <a:r>
              <a:rPr lang="en-GB" altLang="zh-CN" sz="2100" dirty="0"/>
              <a:t>Option 3: (vivo)</a:t>
            </a:r>
            <a:endParaRPr lang="en-US" altLang="zh-CN" sz="1400" dirty="0"/>
          </a:p>
          <a:p>
            <a:pPr lvl="2" hangingPunct="0"/>
            <a:r>
              <a:rPr lang="en-US" altLang="zh-CN" sz="1400" dirty="0"/>
              <a:t>Define transition requirement between normal mode to relaxed mode (scenario 1/2/3) and vice versa</a:t>
            </a:r>
          </a:p>
          <a:p>
            <a:pPr lvl="2" hangingPunct="0"/>
            <a:r>
              <a:rPr lang="en-US" altLang="zh-CN" sz="1400" dirty="0"/>
              <a:t>Not define transition period between scenario 1/2 and 3</a:t>
            </a:r>
            <a:r>
              <a:rPr lang="en-US" altLang="zh-CN" sz="1600" dirty="0"/>
              <a:t> and vice versa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14987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zh-CN" sz="2400" dirty="0"/>
              <a:t>FFS the triggering RRM relaxation mode</a:t>
            </a:r>
            <a:endParaRPr lang="en-GB" altLang="zh-CN" sz="2400" dirty="0"/>
          </a:p>
          <a:p>
            <a:pPr hangingPunct="0"/>
            <a:r>
              <a:rPr lang="en-US" altLang="zh-CN" sz="2400" dirty="0" smtClean="0"/>
              <a:t>FFS the </a:t>
            </a:r>
            <a:r>
              <a:rPr lang="en-GB" altLang="zh-CN" sz="2400" dirty="0" smtClean="0"/>
              <a:t>t</a:t>
            </a:r>
            <a:r>
              <a:rPr lang="en-GB" altLang="zh-CN" sz="2400" dirty="0" smtClean="0"/>
              <a:t>hreshold </a:t>
            </a:r>
            <a:r>
              <a:rPr lang="en-GB" altLang="zh-CN" sz="2400" dirty="0"/>
              <a:t>mismatch between not at cell edge condition and cell centre condition</a:t>
            </a:r>
          </a:p>
          <a:p>
            <a:pPr hangingPunct="0"/>
            <a:r>
              <a:rPr lang="en-GB" altLang="zh-CN" sz="2400" dirty="0" smtClean="0"/>
              <a:t>Not </a:t>
            </a:r>
            <a:r>
              <a:rPr lang="en-GB" altLang="zh-CN" sz="2400" dirty="0"/>
              <a:t>to introduce idle mode measurement accuracy requirements</a:t>
            </a:r>
            <a:endParaRPr lang="en-US" altLang="zh-CN" sz="2400" dirty="0"/>
          </a:p>
          <a:p>
            <a:pPr hangingPunct="0"/>
            <a:r>
              <a:rPr lang="en-US" altLang="zh-CN" sz="2400" dirty="0"/>
              <a:t>EMR impact in power saving </a:t>
            </a:r>
            <a:r>
              <a:rPr lang="en-US" altLang="zh-CN" sz="2800" dirty="0"/>
              <a:t>mode</a:t>
            </a:r>
            <a:endParaRPr lang="zh-CN" altLang="zh-CN" sz="2800" dirty="0"/>
          </a:p>
          <a:p>
            <a:pPr lvl="1" hangingPunct="0"/>
            <a:r>
              <a:rPr lang="en-US" altLang="zh-CN" sz="2100" dirty="0"/>
              <a:t>Option 1: </a:t>
            </a:r>
            <a:r>
              <a:rPr lang="en-GB" altLang="zh-CN" sz="2100" dirty="0"/>
              <a:t>Measurements on EMR carriers should not be relaxed if T331 is running. (LGE, Nokia, CATT, Qualcomm, Ericsson, Apple, CMCC, NEC)</a:t>
            </a:r>
            <a:endParaRPr lang="zh-CN" altLang="zh-CN" sz="2100" dirty="0"/>
          </a:p>
          <a:p>
            <a:pPr lvl="1" hangingPunct="0"/>
            <a:r>
              <a:rPr lang="en-US" altLang="zh-CN" sz="2100" dirty="0"/>
              <a:t>Option 2: </a:t>
            </a:r>
            <a:r>
              <a:rPr lang="en-GB" altLang="zh-CN" sz="2100" dirty="0"/>
              <a:t>Measurements on </a:t>
            </a:r>
            <a:r>
              <a:rPr lang="en-US" altLang="zh-CN" sz="2100" dirty="0"/>
              <a:t>EMR </a:t>
            </a:r>
            <a:r>
              <a:rPr lang="en-GB" altLang="zh-CN" sz="2100" dirty="0"/>
              <a:t>carriers </a:t>
            </a:r>
            <a:r>
              <a:rPr lang="en-US" altLang="zh-CN" sz="2100" dirty="0"/>
              <a:t>shall be relaxed</a:t>
            </a:r>
            <a:r>
              <a:rPr lang="en-GB" altLang="zh-CN" sz="2100" dirty="0"/>
              <a:t>if T331 is running (vivo, MTK, Huawei)</a:t>
            </a:r>
            <a:endParaRPr lang="zh-CN" altLang="zh-CN" sz="2100" dirty="0"/>
          </a:p>
          <a:p>
            <a:pPr hangingPunct="0"/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51771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352928" cy="4896544"/>
          </a:xfrm>
        </p:spPr>
        <p:txBody>
          <a:bodyPr>
            <a:normAutofit/>
          </a:bodyPr>
          <a:lstStyle/>
          <a:p>
            <a:pPr marL="342900" lvl="1" indent="-342900" hangingPunct="0">
              <a:buFont typeface="Arial" pitchFamily="34" charset="0"/>
              <a:buChar char="•"/>
            </a:pPr>
            <a:r>
              <a:rPr lang="en-US" altLang="zh-CN" sz="2200" dirty="0"/>
              <a:t>RRM measurement relaxation threshold for inter-frequency measurement</a:t>
            </a:r>
          </a:p>
          <a:p>
            <a:pPr lvl="1" hangingPunct="0"/>
            <a:r>
              <a:rPr lang="en-US" altLang="zh-CN" sz="2000" dirty="0"/>
              <a:t>Option 1: </a:t>
            </a:r>
            <a:r>
              <a:rPr lang="en-GB" altLang="zh-CN" sz="2000" dirty="0"/>
              <a:t>It is up to RAN2’s decision on whether to introduce carrier specific threshold for inter-frequency measurement relaxation. (Apple, CATT, CMCC, Huawei, Ericsson, Qualcomm, NEC)</a:t>
            </a:r>
            <a:endParaRPr lang="zh-CN" altLang="zh-CN" sz="2000" dirty="0"/>
          </a:p>
          <a:p>
            <a:pPr lvl="1" hangingPunct="0"/>
            <a:r>
              <a:rPr lang="en-US" altLang="zh-CN" sz="2000" dirty="0"/>
              <a:t>Option 2: </a:t>
            </a:r>
            <a:r>
              <a:rPr lang="zh-CN" altLang="zh-CN" sz="2000" dirty="0"/>
              <a:t> </a:t>
            </a:r>
            <a:r>
              <a:rPr lang="en-GB" altLang="zh-CN" sz="2000" dirty="0"/>
              <a:t>Introduce carrier specific search thresholds for measurement relaxation. (LGE, Nokia, vivo</a:t>
            </a:r>
            <a:r>
              <a:rPr lang="en-GB" altLang="zh-CN" sz="2000" dirty="0" smtClean="0"/>
              <a:t>)</a:t>
            </a:r>
          </a:p>
          <a:p>
            <a:pPr lvl="1" hangingPunct="0"/>
            <a:r>
              <a:rPr lang="en-US" altLang="zh-CN" sz="2000" dirty="0"/>
              <a:t>Companies are encourage to provide analysis of performance impact due to measurement relaxation</a:t>
            </a:r>
            <a:r>
              <a:rPr lang="en-US" altLang="zh-CN" sz="2000" dirty="0" smtClean="0"/>
              <a:t>.</a:t>
            </a:r>
            <a:endParaRPr lang="zh-CN" altLang="zh-CN" sz="2000" dirty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US" altLang="zh-CN" sz="2200" dirty="0"/>
              <a:t>RRM impact due to cross-slot scheduling power saving technique</a:t>
            </a:r>
            <a:endParaRPr lang="zh-CN" altLang="zh-CN" sz="2200" dirty="0"/>
          </a:p>
          <a:p>
            <a:pPr lvl="1"/>
            <a:r>
              <a:rPr lang="en-US" altLang="zh-CN" sz="2000" dirty="0"/>
              <a:t>Option 1: no RRM impact (Ericsson)</a:t>
            </a:r>
          </a:p>
          <a:p>
            <a:pPr lvl="1"/>
            <a:r>
              <a:rPr lang="en-US" altLang="zh-CN" sz="2000" dirty="0"/>
              <a:t>Option 2: </a:t>
            </a:r>
            <a:r>
              <a:rPr lang="en-GB" altLang="zh-CN" sz="2000" dirty="0"/>
              <a:t>RAN1 will resolve the issue in RAN1 spec (CATT, vivo, MTK, Qualcomm, Huawei)</a:t>
            </a:r>
          </a:p>
          <a:p>
            <a:pPr lvl="1"/>
            <a:r>
              <a:rPr lang="en-GB" altLang="zh-CN" sz="2000" dirty="0"/>
              <a:t>Agreement: no further discussion in RAN4.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60102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880</Words>
  <Application>Microsoft Office PowerPoint</Application>
  <PresentationFormat>全屏显示(4:3)</PresentationFormat>
  <Paragraphs>76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RRM measurement relaxation for Power Saving</vt:lpstr>
      <vt:lpstr>Background</vt:lpstr>
      <vt:lpstr>WF on RRM measurement relaxation </vt:lpstr>
      <vt:lpstr>WF on RRM measurement relaxation </vt:lpstr>
      <vt:lpstr>WF on RRM measurement relaxation </vt:lpstr>
      <vt:lpstr>WF on RRM measurement relaxation </vt:lpstr>
      <vt:lpstr>WF on RRM measurement relaxation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RRM measurement relaxation for Power Saving</dc:title>
  <dc:creator>陶旭华</dc:creator>
  <cp:lastModifiedBy>CATT</cp:lastModifiedBy>
  <cp:revision>58</cp:revision>
  <dcterms:created xsi:type="dcterms:W3CDTF">2020-03-03T14:21:48Z</dcterms:created>
  <dcterms:modified xsi:type="dcterms:W3CDTF">2020-04-29T17:36:27Z</dcterms:modified>
</cp:coreProperties>
</file>