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0" r:id="rId5"/>
    <p:sldId id="257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7" d="100"/>
          <a:sy n="87" d="100"/>
        </p:scale>
        <p:origin x="-480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 smtClean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 smtClean="0"/>
              <a:t>1st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2nd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 smtClean="0"/>
              <a:t>Reference 1</a:t>
            </a:r>
          </a:p>
          <a:p>
            <a:pPr lvl="0"/>
            <a:r>
              <a:rPr kumimoji="1" lang="en-US" altLang="ja-JP" dirty="0" smtClean="0"/>
              <a:t>Reference 2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 smtClean="0"/>
              <a:t>Table name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1st</a:t>
            </a:r>
          </a:p>
          <a:p>
            <a:pPr lvl="1"/>
            <a:r>
              <a:rPr kumimoji="1" lang="en-US" altLang="ja-JP" dirty="0" smtClean="0"/>
              <a:t>2nd</a:t>
            </a:r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94-e-bis</a:t>
            </a:r>
            <a:endParaRPr lang="en-US" altLang="ja-JP" dirty="0"/>
          </a:p>
          <a:p>
            <a:pPr lvl="0"/>
            <a:r>
              <a:rPr lang="en-US" altLang="ja-JP" dirty="0"/>
              <a:t>Electronic Meeting, </a:t>
            </a:r>
            <a:r>
              <a:rPr lang="en-US" altLang="ja-JP" dirty="0" smtClean="0"/>
              <a:t>Apr. 20th </a:t>
            </a:r>
            <a:r>
              <a:rPr lang="en-US" altLang="ja-JP" dirty="0"/>
              <a:t>- </a:t>
            </a:r>
            <a:r>
              <a:rPr lang="en-US" altLang="ja-JP" dirty="0" smtClean="0"/>
              <a:t>30th 2020</a:t>
            </a:r>
            <a:endParaRPr lang="en-US" altLang="ja-JP" dirty="0"/>
          </a:p>
          <a:p>
            <a:pPr lvl="0"/>
            <a:r>
              <a:rPr lang="sv-SE" altLang="ja-JP" dirty="0"/>
              <a:t>Agenda item:	</a:t>
            </a:r>
            <a:r>
              <a:rPr lang="sv-SE" altLang="ja-JP" dirty="0" smtClean="0"/>
              <a:t>6.4.4.2</a:t>
            </a:r>
            <a:endParaRPr lang="sv-SE" altLang="ja-JP" dirty="0"/>
          </a:p>
          <a:p>
            <a:pPr lvl="0"/>
            <a:r>
              <a:rPr lang="en-US" altLang="ja-JP" dirty="0"/>
              <a:t>Document for:	</a:t>
            </a:r>
            <a:r>
              <a:rPr lang="en-US" altLang="ja-JP" dirty="0" smtClean="0"/>
              <a:t>Approval</a:t>
            </a:r>
            <a:endParaRPr lang="en-US" altLang="ja-JP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R4-20</a:t>
            </a:r>
            <a:r>
              <a:rPr lang="en-US" altLang="ja-JP" dirty="0" smtClean="0"/>
              <a:t>05230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6000" dirty="0" smtClean="0"/>
              <a:t>W</a:t>
            </a:r>
            <a:r>
              <a:rPr lang="en-US" altLang="zh-CN" sz="6000" dirty="0" smtClean="0"/>
              <a:t>F on max. input levels for NR V2X UE at n47</a:t>
            </a:r>
            <a:endParaRPr kumimoji="1" lang="ja-JP" altLang="en-US" sz="60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 smtClean="0"/>
              <a:t>CATT, Huawei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250826"/>
            <a:ext cx="10515600" cy="65230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67862" y="1010630"/>
            <a:ext cx="10515600" cy="600563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GB" altLang="zh-CN" dirty="0" smtClean="0"/>
              <a:t>In RAN4#94-e meeting, it was agreed that the maximum input level at n47 </a:t>
            </a:r>
            <a:r>
              <a:rPr lang="en-GB" altLang="zh-CN" dirty="0"/>
              <a:t>for NR V2X</a:t>
            </a:r>
            <a:r>
              <a:rPr lang="en-GB" altLang="zh-CN" dirty="0" smtClean="0"/>
              <a:t> should be specified based on channel bandwidths and modulation orders as indicated below, and </a:t>
            </a:r>
            <a:r>
              <a:rPr lang="en-GB" altLang="zh-CN" dirty="0"/>
              <a:t>the corresponding </a:t>
            </a:r>
            <a:r>
              <a:rPr lang="en-GB" altLang="zh-CN" dirty="0" smtClean="0"/>
              <a:t>CR [1] </a:t>
            </a:r>
            <a:r>
              <a:rPr lang="en-GB" altLang="zh-CN" dirty="0"/>
              <a:t>with TBDs was </a:t>
            </a:r>
            <a:r>
              <a:rPr lang="en-GB" altLang="zh-CN" dirty="0" smtClean="0"/>
              <a:t>endorsed as per [2].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altLang="zh-CN" dirty="0" smtClean="0"/>
              <a:t>Issue 2-2-1: Maximum input level</a:t>
            </a:r>
            <a:endParaRPr lang="zh-CN" altLang="zh-CN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GB" altLang="zh-CN" dirty="0" smtClean="0"/>
              <a:t>Agreement: Apply the same methodology in NR </a:t>
            </a:r>
            <a:r>
              <a:rPr lang="en-GB" altLang="zh-CN" dirty="0" err="1" smtClean="0"/>
              <a:t>Uu</a:t>
            </a:r>
            <a:r>
              <a:rPr lang="en-GB" altLang="zh-CN" dirty="0" smtClean="0"/>
              <a:t> or LTE V2X to introduce the maximum input level for NR V2X.</a:t>
            </a:r>
          </a:p>
        </p:txBody>
      </p:sp>
    </p:spTree>
    <p:extLst>
      <p:ext uri="{BB962C8B-B14F-4D97-AF65-F5344CB8AC3E}">
        <p14:creationId xmlns:p14="http://schemas.microsoft.com/office/powerpoint/2010/main" val="9215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15107" y="198072"/>
            <a:ext cx="10515600" cy="65230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966669"/>
            <a:ext cx="10515600" cy="600563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GB" altLang="zh-CN" sz="2400" dirty="0" smtClean="0"/>
              <a:t>The maximum input level for LTE V2X is specified as follows: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zh-CN" sz="2400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sz="2400" dirty="0"/>
          </a:p>
          <a:p>
            <a:pPr marL="0" indent="0">
              <a:lnSpc>
                <a:spcPct val="120000"/>
              </a:lnSpc>
              <a:buNone/>
            </a:pPr>
            <a:endParaRPr lang="en-US" altLang="zh-CN" sz="2400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zh-CN" sz="2400" dirty="0"/>
          </a:p>
          <a:p>
            <a:pPr>
              <a:lnSpc>
                <a:spcPct val="120000"/>
              </a:lnSpc>
            </a:pPr>
            <a:r>
              <a:rPr lang="en-US" altLang="zh-CN" sz="2400" dirty="0" smtClean="0"/>
              <a:t>The maximum input level for NR </a:t>
            </a:r>
            <a:r>
              <a:rPr lang="en-US" altLang="zh-CN" sz="2400" dirty="0" err="1" smtClean="0"/>
              <a:t>Uu</a:t>
            </a:r>
            <a:r>
              <a:rPr lang="en-US" altLang="zh-CN" sz="2400" dirty="0" smtClean="0"/>
              <a:t> is specified as follows:</a:t>
            </a:r>
          </a:p>
          <a:p>
            <a:pPr marL="0" indent="0">
              <a:lnSpc>
                <a:spcPct val="120000"/>
              </a:lnSpc>
              <a:buNone/>
            </a:pPr>
            <a:endParaRPr lang="zh-CN" altLang="zh-CN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364613"/>
              </p:ext>
            </p:extLst>
          </p:nvPr>
        </p:nvGraphicFramePr>
        <p:xfrm>
          <a:off x="2057400" y="1573820"/>
          <a:ext cx="7622930" cy="20979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740876"/>
                <a:gridCol w="756139"/>
                <a:gridCol w="975946"/>
                <a:gridCol w="817684"/>
                <a:gridCol w="808893"/>
                <a:gridCol w="879230"/>
                <a:gridCol w="808893"/>
                <a:gridCol w="835269"/>
              </a:tblGrid>
              <a:tr h="239016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Rx Parameter</a:t>
                      </a:r>
                      <a:endParaRPr lang="zh-CN" sz="1100" b="1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Units </a:t>
                      </a:r>
                      <a:endParaRPr lang="zh-CN" sz="1100" b="1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Channel bandwidth</a:t>
                      </a:r>
                      <a:endParaRPr lang="zh-CN" sz="1100" b="1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40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1.4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 </a:t>
                      </a:r>
                      <a:endParaRPr lang="zh-CN" sz="1100" b="1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b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b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b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61028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Power in Transmission Bandwidth Configuration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dBm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-22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-22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868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-23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zh-CN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-23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17049">
                <a:tc gridSpan="8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NOTE 1:	Reference measurement channel is defined in Annex A.8.2.</a:t>
                      </a:r>
                      <a:endParaRPr lang="zh-CN" sz="11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NOTE 2:	This requirement is applicable for 16QAM.</a:t>
                      </a:r>
                      <a:endParaRPr lang="zh-CN" sz="11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NOTE 3:	This requirement is applicable for 64QAM.</a:t>
                      </a:r>
                      <a:endParaRPr lang="zh-CN" sz="11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50211"/>
              </p:ext>
            </p:extLst>
          </p:nvPr>
        </p:nvGraphicFramePr>
        <p:xfrm>
          <a:off x="1461196" y="4424656"/>
          <a:ext cx="9111345" cy="18440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121881"/>
                <a:gridCol w="608236"/>
                <a:gridCol w="558397"/>
                <a:gridCol w="549728"/>
                <a:gridCol w="430712"/>
                <a:gridCol w="540630"/>
                <a:gridCol w="589084"/>
                <a:gridCol w="545123"/>
                <a:gridCol w="606669"/>
                <a:gridCol w="641838"/>
                <a:gridCol w="615462"/>
                <a:gridCol w="553915"/>
                <a:gridCol w="650631"/>
                <a:gridCol w="448408"/>
                <a:gridCol w="650631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Rx Parameter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Units 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gridSpan="1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Channel bandwidth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13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30 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90 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b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MHz</a:t>
                      </a:r>
                      <a:endParaRPr lang="zh-CN" sz="1100" b="1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Power in Transmission Bandwidth Configuration</a:t>
                      </a:r>
                      <a:endParaRPr lang="zh-CN" sz="110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dBm</a:t>
                      </a:r>
                      <a:endParaRPr lang="zh-CN" sz="110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-25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-24</a:t>
                      </a:r>
                      <a:r>
                        <a:rPr lang="en-GB" sz="11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-23</a:t>
                      </a:r>
                      <a:r>
                        <a:rPr lang="en-GB" sz="11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-22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-21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-20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11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-27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-26</a:t>
                      </a:r>
                      <a:r>
                        <a:rPr lang="en-GB" sz="11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-25</a:t>
                      </a:r>
                      <a:r>
                        <a:rPr lang="en-GB" sz="11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itchFamily="34" charset="0"/>
                          <a:cs typeface="Arial" pitchFamily="34" charset="0"/>
                        </a:rPr>
                        <a:t>-24</a:t>
                      </a:r>
                      <a:r>
                        <a:rPr lang="en-GB" sz="1100" baseline="3000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-23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-22</a:t>
                      </a:r>
                      <a:r>
                        <a:rPr lang="en-GB" sz="1100" baseline="30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2730">
                <a:tc gridSpan="15">
                  <a:txBody>
                    <a:bodyPr/>
                    <a:lstStyle/>
                    <a:p>
                      <a:pPr marL="540385" lvl="0" indent="-540385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NOTE 1:	The transmitter shall be set to 4 dB below </a:t>
                      </a:r>
                      <a:r>
                        <a:rPr lang="en-GB" sz="11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GB" sz="1100" baseline="-250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CMAX_L,f,c</a:t>
                      </a: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at the minimum uplink configuration specified in Table 7.3.2-3 with </a:t>
                      </a:r>
                      <a:r>
                        <a:rPr lang="en-GB" sz="11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GB" sz="1100" baseline="-250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CMAX_L,f,c</a:t>
                      </a: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as defined in clause 6.2.4.</a:t>
                      </a:r>
                      <a:endParaRPr lang="zh-CN" sz="11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NOTE 2:	Reference measurement channel is A.3.2.3 or A.3.3.3 for 64 QAM.</a:t>
                      </a:r>
                      <a:endParaRPr lang="zh-CN" sz="11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NOTE 3:	Reference measurement channel is A.3.2.4 or A.3.3.4 for 256 QAM.</a:t>
                      </a:r>
                      <a:endParaRPr lang="zh-CN" sz="1100" dirty="0">
                        <a:effectLst/>
                        <a:latin typeface="Arial" pitchFamily="34" charset="0"/>
                        <a:ea typeface="MS Mincho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32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18038" y="263770"/>
            <a:ext cx="11570676" cy="744870"/>
          </a:xfrm>
        </p:spPr>
        <p:txBody>
          <a:bodyPr>
            <a:normAutofit/>
          </a:bodyPr>
          <a:lstStyle/>
          <a:p>
            <a:r>
              <a:rPr lang="en-GB" altLang="zh-CN" sz="4000" dirty="0"/>
              <a:t>Way forward</a:t>
            </a:r>
            <a:endParaRPr kumimoji="1"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117367"/>
            <a:ext cx="10515600" cy="4907074"/>
          </a:xfrm>
        </p:spPr>
        <p:txBody>
          <a:bodyPr>
            <a:normAutofit/>
          </a:bodyPr>
          <a:lstStyle/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GB" altLang="zh-CN" sz="2800" dirty="0" smtClean="0"/>
              <a:t>The maximum input level at n47 has been discussed in the 1</a:t>
            </a:r>
            <a:r>
              <a:rPr lang="en-GB" altLang="zh-CN" sz="2800" baseline="30000" dirty="0" smtClean="0"/>
              <a:t>st</a:t>
            </a:r>
            <a:r>
              <a:rPr lang="en-GB" altLang="zh-CN" sz="2800" dirty="0" smtClean="0"/>
              <a:t> round based on [5]. The following options are summarized for the  2</a:t>
            </a:r>
            <a:r>
              <a:rPr lang="en-GB" altLang="zh-CN" sz="2800" baseline="30000" dirty="0" smtClean="0"/>
              <a:t>nd</a:t>
            </a:r>
            <a:r>
              <a:rPr lang="en-GB" altLang="zh-CN" sz="2800" dirty="0" smtClean="0"/>
              <a:t> round discussion as follows: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Maximum input level at n47</a:t>
            </a:r>
          </a:p>
          <a:p>
            <a:pPr lvl="1"/>
            <a:r>
              <a:rPr lang="en-GB" altLang="zh-CN" dirty="0"/>
              <a:t>Option 1: Follow max. input levels from NR </a:t>
            </a:r>
            <a:r>
              <a:rPr lang="en-GB" altLang="zh-CN" dirty="0" err="1"/>
              <a:t>Uu</a:t>
            </a:r>
            <a:r>
              <a:rPr lang="en-GB" altLang="zh-CN" dirty="0"/>
              <a:t> for 64QAM and 256QAM</a:t>
            </a:r>
            <a:endParaRPr lang="zh-CN" altLang="zh-CN" dirty="0"/>
          </a:p>
          <a:p>
            <a:pPr lvl="1"/>
            <a:r>
              <a:rPr lang="en-GB" altLang="zh-CN" dirty="0"/>
              <a:t>Option 2: Follow LGE proposal (R4-2003840) considering </a:t>
            </a:r>
            <a:r>
              <a:rPr lang="en-GB" altLang="zh-CN" dirty="0" smtClean="0"/>
              <a:t>max</a:t>
            </a:r>
            <a:r>
              <a:rPr lang="en-GB" altLang="zh-CN" dirty="0"/>
              <a:t>. power at </a:t>
            </a:r>
            <a:r>
              <a:rPr lang="en-GB" altLang="zh-CN" dirty="0" smtClean="0"/>
              <a:t>n47</a:t>
            </a:r>
          </a:p>
          <a:p>
            <a:pPr lvl="1"/>
            <a:r>
              <a:rPr lang="en-GB" altLang="zh-CN" dirty="0" smtClean="0"/>
              <a:t>Option 3: -25dBm for 64QAM and -27dBm for 256QAM applicable to all CBWs</a:t>
            </a:r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WF: It </a:t>
            </a:r>
            <a:r>
              <a:rPr lang="en-US" altLang="zh-CN" sz="2800" dirty="0"/>
              <a:t>will be decided in the next meeting.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131483"/>
            <a:ext cx="10515600" cy="5726517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dirty="0"/>
              <a:t>[</a:t>
            </a:r>
            <a:r>
              <a:rPr lang="en-US" altLang="ja-JP" dirty="0" smtClean="0"/>
              <a:t>1]	R4-2002796, </a:t>
            </a:r>
            <a:r>
              <a:rPr lang="en-GB" altLang="zh-CN" dirty="0" smtClean="0"/>
              <a:t>CR </a:t>
            </a:r>
            <a:r>
              <a:rPr lang="en-GB" altLang="zh-CN" dirty="0"/>
              <a:t>for TS38.101-1, Introduce Rx requirements for NR </a:t>
            </a:r>
            <a:r>
              <a:rPr lang="en-GB" altLang="zh-CN" dirty="0" smtClean="0"/>
              <a:t>V2X, CATT, RAN4#94e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altLang="zh-CN" dirty="0" smtClean="0"/>
              <a:t>[2]	R4-2002687, </a:t>
            </a:r>
            <a:r>
              <a:rPr lang="en-US" altLang="zh-CN" dirty="0" smtClean="0"/>
              <a:t>Email </a:t>
            </a:r>
            <a:r>
              <a:rPr lang="en-US" altLang="zh-CN" dirty="0"/>
              <a:t>discussion summary for RAN4#94e_#</a:t>
            </a:r>
            <a:r>
              <a:rPr lang="en-US" altLang="zh-CN" dirty="0" smtClean="0"/>
              <a:t>14_5G_V2X_NRSL_UE_RX, </a:t>
            </a:r>
            <a:r>
              <a:rPr lang="en-GB" altLang="zh-CN" dirty="0" smtClean="0"/>
              <a:t>Moderator </a:t>
            </a:r>
            <a:r>
              <a:rPr lang="en-GB" altLang="zh-CN" dirty="0"/>
              <a:t>(CATT</a:t>
            </a:r>
            <a:r>
              <a:rPr lang="en-GB" altLang="zh-CN" dirty="0" smtClean="0"/>
              <a:t>), RAN4#94e</a:t>
            </a:r>
            <a:endParaRPr lang="zh-CN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en-GB" altLang="ja-JP" dirty="0" smtClean="0"/>
              <a:t>[3]	</a:t>
            </a:r>
            <a:r>
              <a:rPr lang="en-US" altLang="ja-JP" dirty="0" smtClean="0"/>
              <a:t>R4</a:t>
            </a:r>
            <a:r>
              <a:rPr lang="en-US" altLang="zh-CN" dirty="0" smtClean="0"/>
              <a:t>-2002029, </a:t>
            </a:r>
            <a:r>
              <a:rPr lang="en-US" altLang="ja-JP" dirty="0" smtClean="0"/>
              <a:t>On </a:t>
            </a:r>
            <a:r>
              <a:rPr lang="en-US" altLang="ja-JP" dirty="0"/>
              <a:t>remaining NR-V2X UE RF requirements,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RAN4#94e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[4]	R4-2000607, </a:t>
            </a:r>
            <a:r>
              <a:rPr lang="en-US" altLang="ja-JP" dirty="0" err="1" smtClean="0"/>
              <a:t>Dicussion</a:t>
            </a:r>
            <a:r>
              <a:rPr lang="en-US" altLang="ja-JP" dirty="0" smtClean="0"/>
              <a:t> </a:t>
            </a:r>
            <a:r>
              <a:rPr lang="en-US" altLang="ja-JP" dirty="0"/>
              <a:t>on remaining RF requirements for NR </a:t>
            </a:r>
            <a:r>
              <a:rPr lang="en-US" altLang="ja-JP" dirty="0" smtClean="0"/>
              <a:t>V2X, CATT, RAN4#94e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[5]	R4-2005094, </a:t>
            </a:r>
            <a:r>
              <a:rPr lang="en-GB" altLang="zh-CN" dirty="0"/>
              <a:t>Email discussion summary for </a:t>
            </a:r>
            <a:r>
              <a:rPr lang="en-GB" altLang="zh-CN" dirty="0" smtClean="0"/>
              <a:t>94e Bis</a:t>
            </a:r>
            <a:r>
              <a:rPr lang="en-GB" altLang="zh-CN" dirty="0"/>
              <a:t>_#8_5G_V2X_NRSL_UE_RF_1</a:t>
            </a:r>
            <a:r>
              <a:rPr lang="en-GB" altLang="zh-CN" baseline="30000" dirty="0"/>
              <a:t>st</a:t>
            </a:r>
            <a:r>
              <a:rPr lang="en-GB" altLang="zh-CN" dirty="0"/>
              <a:t> </a:t>
            </a:r>
            <a:r>
              <a:rPr lang="en-GB" altLang="zh-CN" dirty="0" smtClean="0"/>
              <a:t>round, </a:t>
            </a:r>
            <a:r>
              <a:rPr lang="en-GB" altLang="zh-CN" dirty="0"/>
              <a:t>Moderator (LG Electronics</a:t>
            </a:r>
            <a:r>
              <a:rPr lang="en-GB" altLang="zh-CN" dirty="0" smtClean="0"/>
              <a:t>), </a:t>
            </a:r>
            <a:r>
              <a:rPr lang="en-US" altLang="ja-JP" dirty="0" smtClean="0"/>
              <a:t>RAN4#94-e-bis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[6]</a:t>
            </a:r>
            <a:r>
              <a:rPr lang="en-US" altLang="ja-JP" dirty="0"/>
              <a:t>	</a:t>
            </a:r>
            <a:r>
              <a:rPr lang="en-US" altLang="ja-JP" dirty="0" smtClean="0"/>
              <a:t>R4-2003840, Updated </a:t>
            </a:r>
            <a:r>
              <a:rPr lang="en-US" altLang="ja-JP" dirty="0"/>
              <a:t>CR on introducing RF requirements for 5G V2X service in TS38.101-1 in rel-16, LG Electronics </a:t>
            </a:r>
            <a:r>
              <a:rPr lang="en-US" altLang="ja-JP" dirty="0" smtClean="0"/>
              <a:t>France, RAN4#94-e-bis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dirty="0" smtClean="0"/>
              <a:t>[7]</a:t>
            </a:r>
            <a:r>
              <a:rPr lang="en-US" altLang="ja-JP" dirty="0"/>
              <a:t>	</a:t>
            </a:r>
            <a:r>
              <a:rPr lang="en-US" altLang="ja-JP" dirty="0" smtClean="0"/>
              <a:t>R4-2003300, Discussion </a:t>
            </a:r>
            <a:r>
              <a:rPr lang="en-US" altLang="ja-JP" dirty="0"/>
              <a:t>on remaining issues on Rx RF requirements for NR </a:t>
            </a:r>
            <a:r>
              <a:rPr lang="en-US" altLang="ja-JP" dirty="0" smtClean="0"/>
              <a:t>V2X, CATT, RAN4#94-e-bis</a:t>
            </a:r>
            <a:endParaRPr lang="en-US" altLang="ja-JP" dirty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316</Words>
  <Application>Microsoft Office PowerPoint</Application>
  <PresentationFormat>自定义</PresentationFormat>
  <Paragraphs>96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テーマ</vt:lpstr>
      <vt:lpstr>WF on max. input levels for NR V2X UE at n47</vt:lpstr>
      <vt:lpstr>Background</vt:lpstr>
      <vt:lpstr>Background</vt:lpstr>
      <vt:lpstr>Way forward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112</cp:revision>
  <dcterms:created xsi:type="dcterms:W3CDTF">2019-02-23T04:02:11Z</dcterms:created>
  <dcterms:modified xsi:type="dcterms:W3CDTF">2020-04-30T02:32:06Z</dcterms:modified>
</cp:coreProperties>
</file>