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3" r:id="rId6"/>
    <p:sldId id="258" r:id="rId7"/>
    <p:sldId id="264" r:id="rId8"/>
    <p:sldId id="261" r:id="rId9"/>
    <p:sldId id="266" r:id="rId10"/>
    <p:sldId id="267" r:id="rId11"/>
    <p:sldId id="262" r:id="rId1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ill Shvodian" initials="WMS" lastIdx="1" clrIdx="0">
    <p:extLst>
      <p:ext uri="{19B8F6BF-5375-455C-9EA6-DF929625EA0E}">
        <p15:presenceInfo xmlns:p15="http://schemas.microsoft.com/office/powerpoint/2012/main" userId="Bill Shvodi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vodian, Bill [CTO]" userId="24ddce14-b8f7-4f54-af74-631294b67ab0" providerId="ADAL" clId="{6A1797FE-28BA-4DA2-80C2-9605D0EB8E9E}"/>
    <pc:docChg chg="modSld">
      <pc:chgData name="Shvodian, Bill [CTO]" userId="24ddce14-b8f7-4f54-af74-631294b67ab0" providerId="ADAL" clId="{6A1797FE-28BA-4DA2-80C2-9605D0EB8E9E}" dt="2020-04-29T16:54:15.311" v="107" actId="20577"/>
      <pc:docMkLst>
        <pc:docMk/>
      </pc:docMkLst>
      <pc:sldChg chg="modSp">
        <pc:chgData name="Shvodian, Bill [CTO]" userId="24ddce14-b8f7-4f54-af74-631294b67ab0" providerId="ADAL" clId="{6A1797FE-28BA-4DA2-80C2-9605D0EB8E9E}" dt="2020-04-29T16:33:38.071" v="34" actId="6549"/>
        <pc:sldMkLst>
          <pc:docMk/>
          <pc:sldMk cId="3372528229" sldId="261"/>
        </pc:sldMkLst>
        <pc:spChg chg="mod">
          <ac:chgData name="Shvodian, Bill [CTO]" userId="24ddce14-b8f7-4f54-af74-631294b67ab0" providerId="ADAL" clId="{6A1797FE-28BA-4DA2-80C2-9605D0EB8E9E}" dt="2020-04-29T16:33:38.071" v="34" actId="6549"/>
          <ac:spMkLst>
            <pc:docMk/>
            <pc:sldMk cId="3372528229" sldId="261"/>
            <ac:spMk id="3" creationId="{00000000-0000-0000-0000-000000000000}"/>
          </ac:spMkLst>
        </pc:spChg>
      </pc:sldChg>
      <pc:sldChg chg="modSp">
        <pc:chgData name="Shvodian, Bill [CTO]" userId="24ddce14-b8f7-4f54-af74-631294b67ab0" providerId="ADAL" clId="{6A1797FE-28BA-4DA2-80C2-9605D0EB8E9E}" dt="2020-04-29T16:54:15.311" v="107" actId="20577"/>
        <pc:sldMkLst>
          <pc:docMk/>
          <pc:sldMk cId="1276880343" sldId="266"/>
        </pc:sldMkLst>
        <pc:spChg chg="mod">
          <ac:chgData name="Shvodian, Bill [CTO]" userId="24ddce14-b8f7-4f54-af74-631294b67ab0" providerId="ADAL" clId="{6A1797FE-28BA-4DA2-80C2-9605D0EB8E9E}" dt="2020-04-29T16:54:15.311" v="107" actId="20577"/>
          <ac:spMkLst>
            <pc:docMk/>
            <pc:sldMk cId="1276880343" sldId="266"/>
            <ac:spMk id="4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58E42-8774-45D5-BE88-09537DFDE8C1}" type="datetimeFigureOut">
              <a:rPr lang="ko-KR" altLang="en-US" smtClean="0"/>
              <a:t>2020-04-30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C4FB1-790A-4285-9633-FFE731BD4E1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70618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58E42-8774-45D5-BE88-09537DFDE8C1}" type="datetimeFigureOut">
              <a:rPr lang="ko-KR" altLang="en-US" smtClean="0"/>
              <a:t>2020-04-30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C4FB1-790A-4285-9633-FFE731BD4E1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85107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58E42-8774-45D5-BE88-09537DFDE8C1}" type="datetimeFigureOut">
              <a:rPr lang="ko-KR" altLang="en-US" smtClean="0"/>
              <a:t>2020-04-30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C4FB1-790A-4285-9633-FFE731BD4E1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1850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58E42-8774-45D5-BE88-09537DFDE8C1}" type="datetimeFigureOut">
              <a:rPr lang="ko-KR" altLang="en-US" smtClean="0"/>
              <a:t>2020-04-30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C4FB1-790A-4285-9633-FFE731BD4E1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30944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58E42-8774-45D5-BE88-09537DFDE8C1}" type="datetimeFigureOut">
              <a:rPr lang="ko-KR" altLang="en-US" smtClean="0"/>
              <a:t>2020-04-30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C4FB1-790A-4285-9633-FFE731BD4E1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389769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58E42-8774-45D5-BE88-09537DFDE8C1}" type="datetimeFigureOut">
              <a:rPr lang="ko-KR" altLang="en-US" smtClean="0"/>
              <a:t>2020-04-30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C4FB1-790A-4285-9633-FFE731BD4E1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35387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58E42-8774-45D5-BE88-09537DFDE8C1}" type="datetimeFigureOut">
              <a:rPr lang="ko-KR" altLang="en-US" smtClean="0"/>
              <a:t>2020-04-30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C4FB1-790A-4285-9633-FFE731BD4E1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2002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58E42-8774-45D5-BE88-09537DFDE8C1}" type="datetimeFigureOut">
              <a:rPr lang="ko-KR" altLang="en-US" smtClean="0"/>
              <a:t>2020-04-30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C4FB1-790A-4285-9633-FFE731BD4E1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13943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58E42-8774-45D5-BE88-09537DFDE8C1}" type="datetimeFigureOut">
              <a:rPr lang="ko-KR" altLang="en-US" smtClean="0"/>
              <a:t>2020-04-30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C4FB1-790A-4285-9633-FFE731BD4E1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490283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58E42-8774-45D5-BE88-09537DFDE8C1}" type="datetimeFigureOut">
              <a:rPr lang="ko-KR" altLang="en-US" smtClean="0"/>
              <a:t>2020-04-30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C4FB1-790A-4285-9633-FFE731BD4E1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6461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58E42-8774-45D5-BE88-09537DFDE8C1}" type="datetimeFigureOut">
              <a:rPr lang="ko-KR" altLang="en-US" smtClean="0"/>
              <a:t>2020-04-30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C4FB1-790A-4285-9633-FFE731BD4E1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4185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58E42-8774-45D5-BE88-09537DFDE8C1}" type="datetimeFigureOut">
              <a:rPr lang="ko-KR" altLang="en-US" smtClean="0"/>
              <a:t>2020-04-30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AC4FB1-790A-4285-9633-FFE731BD4E1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49248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/>
              <a:t>WF on merged A-MPR proposals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ko-KR" dirty="0"/>
          </a:p>
          <a:p>
            <a:r>
              <a:rPr lang="en-US" altLang="ko-KR" dirty="0"/>
              <a:t>LG Electronics,</a:t>
            </a:r>
            <a:endParaRPr lang="ko-KR" altLang="en-US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42900" y="490992"/>
            <a:ext cx="11506200" cy="72631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2000" b="1" dirty="0"/>
              <a:t>3GPP TSG-RAN WG4 Meeting #94-bis-e				R4-2005189</a:t>
            </a:r>
            <a:r>
              <a:rPr lang="en-US" sz="2000" b="1" dirty="0"/>
              <a:t/>
            </a:r>
            <a:br>
              <a:rPr lang="en-US" sz="2000" b="1" dirty="0"/>
            </a:br>
            <a:r>
              <a:rPr lang="en-GB" sz="2000" b="1" dirty="0"/>
              <a:t>Electronic Meeting, 20</a:t>
            </a:r>
            <a:r>
              <a:rPr lang="en-GB" sz="2000" b="1" baseline="30000" dirty="0"/>
              <a:t>th</a:t>
            </a:r>
            <a:r>
              <a:rPr lang="en-GB" sz="2000" b="1" dirty="0"/>
              <a:t> – 30</a:t>
            </a:r>
            <a:r>
              <a:rPr lang="en-GB" sz="2000" b="1" baseline="30000" dirty="0"/>
              <a:t>th</a:t>
            </a:r>
            <a:r>
              <a:rPr lang="en-GB" sz="2000" b="1" dirty="0"/>
              <a:t> Apr., 2020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3185516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ko-KR" b="1" dirty="0"/>
              <a:t>Background(1)</a:t>
            </a:r>
            <a:endParaRPr lang="ko-KR" altLang="en-US" b="1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en-US" altLang="ko-KR" dirty="0"/>
              <a:t>[1] was approved in RAN4#94-e meeting to have a common understanding of the baseline architecture option and PC2 A-MPR in Rel-15.</a:t>
            </a:r>
          </a:p>
          <a:p>
            <a:pPr>
              <a:lnSpc>
                <a:spcPct val="120000"/>
              </a:lnSpc>
            </a:pPr>
            <a:r>
              <a:rPr lang="en-US" altLang="ko-KR" dirty="0"/>
              <a:t>Based on comments from interested companies during 1</a:t>
            </a:r>
            <a:r>
              <a:rPr lang="en-US" altLang="ko-KR" baseline="30000" dirty="0"/>
              <a:t>st</a:t>
            </a:r>
            <a:r>
              <a:rPr lang="en-US" altLang="ko-KR" dirty="0"/>
              <a:t> round of email discussion [2] in RAN4#94-bis-e meeting, both architecture options of 2x23dBm and 2x26dBm can be supported in Rel-15 and RAN4 has chosen to focus on discussing Rel-16 requirements of B41/n41 29dBm HPUE.</a:t>
            </a:r>
          </a:p>
          <a:p>
            <a:pPr>
              <a:lnSpc>
                <a:spcPct val="120000"/>
              </a:lnSpc>
            </a:pPr>
            <a:r>
              <a:rPr lang="en-US" altLang="ko-KR" dirty="0"/>
              <a:t>There are a few things to be finalized in 2</a:t>
            </a:r>
            <a:r>
              <a:rPr lang="en-US" altLang="ko-KR" baseline="30000" dirty="0"/>
              <a:t>nd</a:t>
            </a:r>
            <a:r>
              <a:rPr lang="en-US" altLang="ko-KR" dirty="0"/>
              <a:t> round and they can be listed as follows:</a:t>
            </a:r>
          </a:p>
          <a:p>
            <a:pPr lvl="1">
              <a:lnSpc>
                <a:spcPct val="120000"/>
              </a:lnSpc>
            </a:pPr>
            <a:r>
              <a:rPr lang="en-US" altLang="ko-KR" dirty="0"/>
              <a:t>Rel-16 A-MPR for PC2 and PC1.5 intra-band EN-DC based on 2x26dBm</a:t>
            </a:r>
          </a:p>
          <a:p>
            <a:pPr lvl="1">
              <a:lnSpc>
                <a:spcPct val="120000"/>
              </a:lnSpc>
            </a:pPr>
            <a:r>
              <a:rPr lang="en-US" altLang="ko-KR" dirty="0"/>
              <a:t>ModifiedMPRbehavior bit for PC2 intra-band EN-DC in Rel-16</a:t>
            </a:r>
          </a:p>
          <a:p>
            <a:pPr lvl="1">
              <a:lnSpc>
                <a:spcPct val="120000"/>
              </a:lnSpc>
            </a:pPr>
            <a:r>
              <a:rPr lang="en-US" altLang="ko-KR" dirty="0"/>
              <a:t>General MPR for PC3 and PC2 intra-band EN-DC in Rel-16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748269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96572" y="364095"/>
            <a:ext cx="10515600" cy="1325563"/>
          </a:xfrm>
        </p:spPr>
        <p:txBody>
          <a:bodyPr/>
          <a:lstStyle/>
          <a:p>
            <a:pPr algn="ctr"/>
            <a:r>
              <a:rPr lang="en-US" altLang="ko-KR" b="1" dirty="0"/>
              <a:t>Background(2)</a:t>
            </a:r>
            <a:endParaRPr lang="ko-KR" altLang="en-US" b="1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38200" y="1458691"/>
            <a:ext cx="10515600" cy="122625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ko-KR" b="1" dirty="0"/>
              <a:t>Rel-16 B41/n41 A-MPR</a:t>
            </a:r>
          </a:p>
          <a:p>
            <a:pPr lvl="1">
              <a:lnSpc>
                <a:spcPct val="100000"/>
              </a:lnSpc>
            </a:pPr>
            <a:r>
              <a:rPr lang="en-US" altLang="ko-KR" dirty="0"/>
              <a:t>Merged A-MPR from [3] and [4], and [5]</a:t>
            </a: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121" y="2596619"/>
            <a:ext cx="4055625" cy="3045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1254" y="2596619"/>
            <a:ext cx="4055625" cy="3045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77333" y="5848236"/>
            <a:ext cx="37334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/>
              <a:t>&lt;-13dBm/MHz&gt;</a:t>
            </a:r>
            <a:endParaRPr lang="ko-KR" altLang="en-US" b="1"/>
          </a:p>
        </p:txBody>
      </p:sp>
      <p:sp>
        <p:nvSpPr>
          <p:cNvPr id="8" name="TextBox 7"/>
          <p:cNvSpPr txBox="1"/>
          <p:nvPr/>
        </p:nvSpPr>
        <p:spPr>
          <a:xfrm>
            <a:off x="4187666" y="5848236"/>
            <a:ext cx="37334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/>
              <a:t>&lt;-25dBm/MHz&gt;</a:t>
            </a:r>
            <a:endParaRPr lang="ko-KR" altLang="en-US" b="1"/>
          </a:p>
        </p:txBody>
      </p:sp>
      <p:sp>
        <p:nvSpPr>
          <p:cNvPr id="9" name="TextBox 8"/>
          <p:cNvSpPr txBox="1"/>
          <p:nvPr/>
        </p:nvSpPr>
        <p:spPr>
          <a:xfrm>
            <a:off x="7942359" y="5848236"/>
            <a:ext cx="37334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/>
              <a:t>&lt;-30dBm/MHz&gt;</a:t>
            </a:r>
            <a:endParaRPr lang="ko-KR" altLang="en-US" b="1"/>
          </a:p>
        </p:txBody>
      </p:sp>
      <p:sp>
        <p:nvSpPr>
          <p:cNvPr id="10" name="직사각형 9"/>
          <p:cNvSpPr/>
          <p:nvPr/>
        </p:nvSpPr>
        <p:spPr>
          <a:xfrm>
            <a:off x="0" y="6360283"/>
            <a:ext cx="761721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en-US" altLang="ko-KR" sz="1600" dirty="0"/>
              <a:t>Note: 10dB antenna isolation A-MPR values are used to be merged for [5]</a:t>
            </a:r>
            <a:endParaRPr lang="ko-KR" altLang="en-US" sz="1600"/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26559" y="2596619"/>
            <a:ext cx="4055625" cy="3045000"/>
          </a:xfrm>
          <a:prstGeom prst="rect">
            <a:avLst/>
          </a:prstGeom>
          <a:ln w="38100">
            <a:noFill/>
          </a:ln>
        </p:spPr>
      </p:pic>
    </p:spTree>
    <p:extLst>
      <p:ext uri="{BB962C8B-B14F-4D97-AF65-F5344CB8AC3E}">
        <p14:creationId xmlns:p14="http://schemas.microsoft.com/office/powerpoint/2010/main" val="17821158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ko-KR" b="1" dirty="0"/>
              <a:t>Background(3)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400" b="1" dirty="0"/>
              <a:t>General MPR for PC3 and PC2 intra-band EN-DC  in TS38.101-3</a:t>
            </a:r>
          </a:p>
          <a:p>
            <a:pPr lvl="1"/>
            <a:endParaRPr lang="en-US" altLang="ko-KR" dirty="0"/>
          </a:p>
          <a:p>
            <a:pPr lvl="1">
              <a:lnSpc>
                <a:spcPct val="100000"/>
              </a:lnSpc>
            </a:pPr>
            <a:r>
              <a:rPr lang="en-US" altLang="ko-KR" dirty="0"/>
              <a:t>In [2], the moderator has suggested candidate options as follows:</a:t>
            </a:r>
          </a:p>
          <a:p>
            <a:pPr lvl="2">
              <a:lnSpc>
                <a:spcPct val="100000"/>
              </a:lnSpc>
            </a:pPr>
            <a:r>
              <a:rPr lang="en-US" altLang="ko-KR" dirty="0"/>
              <a:t>Keep the same arrangement for MPR and A-MPR sections of intra-band non-contiguous. New Rel-16 A-MPR to be applied relative to 26 dBm for a PC2 cell group and relative to 23 dBm for a PC3 cell group for PC3, PC2 and PC1.5 intra-band EN-DC.</a:t>
            </a:r>
          </a:p>
        </p:txBody>
      </p:sp>
    </p:spTree>
    <p:extLst>
      <p:ext uri="{BB962C8B-B14F-4D97-AF65-F5344CB8AC3E}">
        <p14:creationId xmlns:p14="http://schemas.microsoft.com/office/powerpoint/2010/main" val="41707061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ko-KR" b="1" dirty="0"/>
              <a:t>Way Forward(1)</a:t>
            </a:r>
            <a:endParaRPr lang="ko-KR" altLang="en-US"/>
          </a:p>
        </p:txBody>
      </p:sp>
      <p:sp>
        <p:nvSpPr>
          <p:cNvPr id="4" name="TextBox 3"/>
          <p:cNvSpPr txBox="1"/>
          <p:nvPr/>
        </p:nvSpPr>
        <p:spPr>
          <a:xfrm>
            <a:off x="354708" y="5025077"/>
            <a:ext cx="4055624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2"/>
            <a:r>
              <a:rPr lang="en-US" altLang="ko-KR" sz="1600" dirty="0"/>
              <a:t>&lt;-13dBm/MHz&gt;</a:t>
            </a:r>
          </a:p>
          <a:p>
            <a:pPr lvl="2"/>
            <a:r>
              <a:rPr lang="en-US" altLang="ko-KR" sz="1600" dirty="0"/>
              <a:t>12  ; 0 </a:t>
            </a:r>
            <a:r>
              <a:rPr lang="ko-KR" altLang="ko-KR" sz="1600"/>
              <a:t>≤</a:t>
            </a:r>
            <a:r>
              <a:rPr lang="en-US" altLang="ko-KR" sz="1600" dirty="0"/>
              <a:t>B&lt;0.54</a:t>
            </a:r>
          </a:p>
          <a:p>
            <a:pPr lvl="2"/>
            <a:r>
              <a:rPr lang="en-US" altLang="ko-KR" sz="1600" dirty="0"/>
              <a:t>10  ; 0.54 </a:t>
            </a:r>
            <a:r>
              <a:rPr lang="ko-KR" altLang="ko-KR" sz="1600"/>
              <a:t>≤</a:t>
            </a:r>
            <a:r>
              <a:rPr lang="en-US" altLang="ko-KR" sz="1600" dirty="0"/>
              <a:t>B&lt;1.08</a:t>
            </a:r>
          </a:p>
          <a:p>
            <a:pPr lvl="2"/>
            <a:r>
              <a:rPr lang="en-US" altLang="ko-KR" sz="1600" dirty="0"/>
              <a:t>9   ; 1.08 </a:t>
            </a:r>
            <a:r>
              <a:rPr lang="ko-KR" altLang="ko-KR" sz="1600"/>
              <a:t>≤</a:t>
            </a:r>
            <a:r>
              <a:rPr lang="en-US" altLang="ko-KR" sz="1600" dirty="0"/>
              <a:t>B&lt;2.16</a:t>
            </a:r>
          </a:p>
          <a:p>
            <a:pPr lvl="2"/>
            <a:r>
              <a:rPr lang="en-US" altLang="ko-KR" sz="1600" dirty="0"/>
              <a:t>8.5 ; 2.16 </a:t>
            </a:r>
            <a:r>
              <a:rPr lang="ko-KR" altLang="ko-KR" sz="1600"/>
              <a:t>≤</a:t>
            </a:r>
            <a:r>
              <a:rPr lang="en-US" altLang="ko-KR" sz="1600" dirty="0"/>
              <a:t>B&lt;3.24</a:t>
            </a:r>
          </a:p>
          <a:p>
            <a:pPr lvl="2"/>
            <a:r>
              <a:rPr lang="en-US" altLang="ko-KR" sz="1600" dirty="0"/>
              <a:t>8   ; 3.24 </a:t>
            </a:r>
            <a:r>
              <a:rPr lang="ko-KR" altLang="ko-KR" sz="1600"/>
              <a:t>≤</a:t>
            </a:r>
            <a:r>
              <a:rPr lang="en-US" altLang="ko-KR" sz="1600" dirty="0"/>
              <a:t>B&lt;5.4</a:t>
            </a:r>
          </a:p>
          <a:p>
            <a:pPr lvl="2"/>
            <a:r>
              <a:rPr lang="en-US" altLang="ko-KR" sz="1600" dirty="0"/>
              <a:t>6   ; 5.4 </a:t>
            </a:r>
            <a:r>
              <a:rPr lang="ko-KR" altLang="ko-KR" sz="1600"/>
              <a:t>≤</a:t>
            </a:r>
            <a:r>
              <a:rPr lang="en-US" altLang="ko-KR" sz="1600" dirty="0"/>
              <a:t>B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69365" y="5094097"/>
            <a:ext cx="28532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altLang="ko-KR" sz="1600" dirty="0"/>
              <a:t>&lt;-25dBm/MHz&gt;</a:t>
            </a:r>
          </a:p>
          <a:p>
            <a:pPr lvl="1"/>
            <a:r>
              <a:rPr lang="en-US" altLang="ko-KR" sz="1600" dirty="0"/>
              <a:t>15; 0 </a:t>
            </a:r>
            <a:r>
              <a:rPr lang="ko-KR" altLang="ko-KR" sz="1600"/>
              <a:t>≤</a:t>
            </a:r>
            <a:r>
              <a:rPr lang="en-US" altLang="ko-KR" sz="1600" dirty="0"/>
              <a:t>B&lt;1.08</a:t>
            </a:r>
          </a:p>
          <a:p>
            <a:pPr lvl="1"/>
            <a:r>
              <a:rPr lang="en-US" altLang="ko-KR" sz="1600" dirty="0"/>
              <a:t>14; 1.08 </a:t>
            </a:r>
            <a:r>
              <a:rPr lang="ko-KR" altLang="ko-KR" sz="1600"/>
              <a:t>≤</a:t>
            </a:r>
            <a:r>
              <a:rPr lang="en-US" altLang="ko-KR" sz="1600" dirty="0"/>
              <a:t>B&lt;5.4</a:t>
            </a:r>
          </a:p>
          <a:p>
            <a:pPr lvl="1"/>
            <a:r>
              <a:rPr lang="en-US" altLang="ko-KR" sz="1600" dirty="0"/>
              <a:t>13; 5.4 </a:t>
            </a:r>
            <a:r>
              <a:rPr lang="ko-KR" altLang="ko-KR" sz="1600"/>
              <a:t>≤</a:t>
            </a:r>
            <a:r>
              <a:rPr lang="en-US" altLang="ko-KR" sz="1600" dirty="0"/>
              <a:t>B&lt;8.1</a:t>
            </a:r>
          </a:p>
          <a:p>
            <a:pPr lvl="1"/>
            <a:r>
              <a:rPr lang="en-US" altLang="ko-KR" sz="1600" dirty="0"/>
              <a:t>12; 8.1</a:t>
            </a:r>
            <a:r>
              <a:rPr lang="ko-KR" altLang="ko-KR" sz="1600"/>
              <a:t>≤</a:t>
            </a:r>
            <a:r>
              <a:rPr lang="en-US" altLang="ko-KR" sz="1600" dirty="0"/>
              <a:t>B &lt;25.2</a:t>
            </a:r>
          </a:p>
          <a:p>
            <a:pPr lvl="1"/>
            <a:r>
              <a:rPr lang="en-US" altLang="ko-KR" sz="1600" dirty="0"/>
              <a:t>10; 25.2 </a:t>
            </a:r>
            <a:r>
              <a:rPr lang="ko-KR" altLang="ko-KR" sz="1600"/>
              <a:t>≤</a:t>
            </a:r>
            <a:r>
              <a:rPr lang="en-US" altLang="ko-KR" sz="1600" dirty="0"/>
              <a:t>B</a:t>
            </a:r>
            <a:endParaRPr lang="ko-KR" altLang="en-US" sz="1600"/>
          </a:p>
        </p:txBody>
      </p:sp>
      <p:sp>
        <p:nvSpPr>
          <p:cNvPr id="6" name="TextBox 5"/>
          <p:cNvSpPr txBox="1"/>
          <p:nvPr/>
        </p:nvSpPr>
        <p:spPr>
          <a:xfrm>
            <a:off x="8235144" y="4999201"/>
            <a:ext cx="314867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2"/>
            <a:r>
              <a:rPr lang="en-US" altLang="ko-KR" sz="1600" dirty="0"/>
              <a:t>&lt;-30dBm/MHz&gt;</a:t>
            </a:r>
          </a:p>
          <a:p>
            <a:pPr lvl="2"/>
            <a:r>
              <a:rPr lang="en-US" altLang="ko-KR" sz="1600" dirty="0"/>
              <a:t>18; 0 </a:t>
            </a:r>
            <a:r>
              <a:rPr lang="ko-KR" altLang="ko-KR" sz="1600"/>
              <a:t>≤</a:t>
            </a:r>
            <a:r>
              <a:rPr lang="en-US" altLang="ko-KR" sz="1600" dirty="0"/>
              <a:t>B&lt;1.08</a:t>
            </a:r>
          </a:p>
          <a:p>
            <a:pPr lvl="2"/>
            <a:r>
              <a:rPr lang="en-US" altLang="ko-KR" sz="1600" dirty="0"/>
              <a:t>17.5; 1.08 </a:t>
            </a:r>
            <a:r>
              <a:rPr lang="ko-KR" altLang="ko-KR" sz="1600"/>
              <a:t>≤</a:t>
            </a:r>
            <a:r>
              <a:rPr lang="en-US" altLang="ko-KR" sz="1600" dirty="0"/>
              <a:t>B&lt;2.16</a:t>
            </a:r>
          </a:p>
          <a:p>
            <a:pPr lvl="2"/>
            <a:r>
              <a:rPr lang="en-US" altLang="ko-KR" sz="1600" dirty="0"/>
              <a:t>17; 2.16 </a:t>
            </a:r>
            <a:r>
              <a:rPr lang="ko-KR" altLang="ko-KR" sz="1600"/>
              <a:t>≤</a:t>
            </a:r>
            <a:r>
              <a:rPr lang="en-US" altLang="ko-KR" sz="1600" dirty="0"/>
              <a:t>B&lt;3.24</a:t>
            </a:r>
          </a:p>
          <a:p>
            <a:pPr lvl="2"/>
            <a:r>
              <a:rPr lang="en-US" altLang="ko-KR" sz="1600" dirty="0"/>
              <a:t>15; 3.24 </a:t>
            </a:r>
            <a:r>
              <a:rPr lang="ko-KR" altLang="ko-KR" sz="1600"/>
              <a:t>≤</a:t>
            </a:r>
            <a:r>
              <a:rPr lang="en-US" altLang="ko-KR" sz="1600" dirty="0"/>
              <a:t>B&lt;5.4</a:t>
            </a:r>
          </a:p>
          <a:p>
            <a:pPr lvl="2"/>
            <a:r>
              <a:rPr lang="en-US" altLang="ko-KR" sz="1600" dirty="0"/>
              <a:t>14; 5.4 </a:t>
            </a:r>
            <a:r>
              <a:rPr lang="ko-KR" altLang="ko-KR" sz="1600"/>
              <a:t>≤</a:t>
            </a:r>
            <a:r>
              <a:rPr lang="en-US" altLang="ko-KR" sz="1600" dirty="0"/>
              <a:t>B&lt;10.8</a:t>
            </a:r>
          </a:p>
          <a:p>
            <a:pPr lvl="2"/>
            <a:r>
              <a:rPr lang="en-US" altLang="ko-KR" sz="1600" dirty="0"/>
              <a:t>13; 10.8 </a:t>
            </a:r>
            <a:r>
              <a:rPr lang="ko-KR" altLang="ko-KR" sz="1600"/>
              <a:t>≤</a:t>
            </a:r>
            <a:r>
              <a:rPr lang="en-US" altLang="ko-KR" sz="1600" dirty="0"/>
              <a:t>B</a:t>
            </a:r>
            <a:endParaRPr lang="ko-KR" altLang="en-US" sz="1600" dirty="0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707" y="2044358"/>
            <a:ext cx="4055625" cy="30450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1667" y="2048310"/>
            <a:ext cx="4055625" cy="3045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51261" y="1259255"/>
            <a:ext cx="1068947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FF0000"/>
                </a:solidFill>
              </a:rPr>
              <a:t>Proposal 1-2</a:t>
            </a:r>
            <a:r>
              <a:rPr lang="en-US" altLang="ko-KR" b="1" dirty="0" smtClean="0">
                <a:solidFill>
                  <a:srgbClr val="FF0000"/>
                </a:solidFill>
              </a:rPr>
              <a:t>’(</a:t>
            </a:r>
            <a:r>
              <a:rPr lang="en-US" altLang="ko-KR" b="1" dirty="0" smtClean="0">
                <a:solidFill>
                  <a:srgbClr val="FF0000"/>
                </a:solidFill>
              </a:rPr>
              <a:t>a)</a:t>
            </a:r>
            <a:r>
              <a:rPr lang="en-US" altLang="ko-KR" b="1" dirty="0" smtClean="0">
                <a:solidFill>
                  <a:srgbClr val="FF0000"/>
                </a:solidFill>
              </a:rPr>
              <a:t>: </a:t>
            </a:r>
            <a:r>
              <a:rPr lang="en-US" altLang="ko-KR" dirty="0"/>
              <a:t>Based on the moderator’s comment [2], maximum A-MPR values from [3], [4], and [5] in the slide 3</a:t>
            </a:r>
            <a:r>
              <a:rPr lang="en-US" altLang="ko-KR" dirty="0" smtClean="0"/>
              <a:t>.</a:t>
            </a:r>
          </a:p>
          <a:p>
            <a:r>
              <a:rPr lang="en-US" altLang="ko-KR" sz="1600" dirty="0" smtClean="0">
                <a:solidFill>
                  <a:srgbClr val="FF0000"/>
                </a:solidFill>
              </a:rPr>
              <a:t>Note: (Other </a:t>
            </a:r>
            <a:r>
              <a:rPr lang="en-US" altLang="ko-KR" sz="1600" dirty="0">
                <a:solidFill>
                  <a:srgbClr val="FF0000"/>
                </a:solidFill>
              </a:rPr>
              <a:t>companies are okay for the proposal values and Qualcomm needs to check them in RAN4#95)</a:t>
            </a:r>
            <a:endParaRPr lang="ko-KR" altLang="en-US" sz="1600"/>
          </a:p>
          <a:p>
            <a:endParaRPr lang="en-US" altLang="ko-KR" dirty="0" smtClean="0"/>
          </a:p>
          <a:p>
            <a:endParaRPr lang="ko-KR" altLang="en-US" sz="1400" dirty="0"/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0001" y="2044358"/>
            <a:ext cx="4055625" cy="3045000"/>
          </a:xfrm>
          <a:prstGeom prst="rect">
            <a:avLst/>
          </a:prstGeom>
          <a:ln w="38100">
            <a:noFill/>
          </a:ln>
        </p:spPr>
      </p:pic>
    </p:spTree>
    <p:extLst>
      <p:ext uri="{BB962C8B-B14F-4D97-AF65-F5344CB8AC3E}">
        <p14:creationId xmlns:p14="http://schemas.microsoft.com/office/powerpoint/2010/main" val="33725282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B76798B-C1CB-46B6-8899-5F2D5AF77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/>
              <a:t>Way Forward(2)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idx="1"/>
          </p:nvPr>
        </p:nvSpPr>
        <p:spPr>
          <a:xfrm>
            <a:off x="838200" y="1464734"/>
            <a:ext cx="10515600" cy="5190066"/>
          </a:xfrm>
        </p:spPr>
        <p:txBody>
          <a:bodyPr>
            <a:noAutofit/>
          </a:bodyPr>
          <a:lstStyle/>
          <a:p>
            <a:pPr latinLnBrk="0"/>
            <a:r>
              <a:rPr lang="en-US" altLang="ko-KR" sz="2400" b="1" strike="sngStrike" dirty="0">
                <a:solidFill>
                  <a:srgbClr val="7030A0"/>
                </a:solidFill>
                <a:latin typeface="+mn-ea"/>
              </a:rPr>
              <a:t>Proposal 1-3’: </a:t>
            </a:r>
          </a:p>
          <a:p>
            <a:pPr lvl="1" latinLnBrk="0"/>
            <a:r>
              <a:rPr lang="en-US" altLang="ko-KR" sz="2000" strike="sngStrike" dirty="0">
                <a:solidFill>
                  <a:srgbClr val="7030A0"/>
                </a:solidFill>
                <a:latin typeface="+mn-ea"/>
              </a:rPr>
              <a:t>The new A-MPR for 26 dBm cell groups relative to 26 dBm also applies to 23 dBm cell groups relative to 23 dBm in Rel-16 so that we only have one set of A-MPR tables.</a:t>
            </a:r>
            <a:endParaRPr lang="en-US" altLang="ko-KR" sz="2000" b="1" strike="sngStrike" dirty="0">
              <a:solidFill>
                <a:srgbClr val="7030A0"/>
              </a:solidFill>
              <a:latin typeface="+mn-ea"/>
            </a:endParaRPr>
          </a:p>
          <a:p>
            <a:pPr lvl="1" latinLnBrk="0">
              <a:buFont typeface="Wingdings" panose="05000000000000000000" pitchFamily="2" charset="2"/>
              <a:buChar char="§"/>
            </a:pPr>
            <a:r>
              <a:rPr lang="en-US" altLang="ko-KR" sz="2000" strike="sngStrike" dirty="0">
                <a:solidFill>
                  <a:srgbClr val="7030A0"/>
                </a:solidFill>
              </a:rPr>
              <a:t>The conclusion of Rel-16 A-MPR will have no impact on Rel-15.</a:t>
            </a:r>
          </a:p>
          <a:p>
            <a:pPr latinLnBrk="0"/>
            <a:endParaRPr lang="en-US" altLang="ko-KR" sz="1800" dirty="0">
              <a:solidFill>
                <a:srgbClr val="7030A0"/>
              </a:solidFill>
            </a:endParaRPr>
          </a:p>
          <a:p>
            <a:pPr latinLnBrk="0"/>
            <a:r>
              <a:rPr lang="en-US" altLang="ko-KR" sz="2400" b="1" dirty="0">
                <a:solidFill>
                  <a:srgbClr val="7030A0"/>
                </a:solidFill>
                <a:latin typeface="+mn-ea"/>
              </a:rPr>
              <a:t>One of proposals in Proposal 1-4’: </a:t>
            </a:r>
          </a:p>
          <a:p>
            <a:pPr lvl="1" latinLnBrk="0"/>
            <a:r>
              <a:rPr lang="en-US" altLang="ko-KR" sz="2000" dirty="0">
                <a:solidFill>
                  <a:srgbClr val="7030A0"/>
                </a:solidFill>
                <a:latin typeface="+mn-ea"/>
              </a:rPr>
              <a:t>Keep the same arrangement for MPR and A-MPR sections.</a:t>
            </a:r>
          </a:p>
          <a:p>
            <a:pPr lvl="2" latinLnBrk="0">
              <a:buFont typeface="Wingdings" panose="05000000000000000000" pitchFamily="2" charset="2"/>
              <a:buChar char="§"/>
            </a:pPr>
            <a:r>
              <a:rPr lang="en-US" altLang="ko-KR" sz="1600" dirty="0">
                <a:solidFill>
                  <a:srgbClr val="7030A0"/>
                </a:solidFill>
              </a:rPr>
              <a:t>If there is a need for a single PA architecture for a new intra-band EN-DC band in the future, then RAN4 can discuss about new MPR/A-MPR requirements. </a:t>
            </a:r>
          </a:p>
          <a:p>
            <a:pPr marL="0" lvl="0" indent="0" latinLnBrk="0">
              <a:buNone/>
            </a:pPr>
            <a:endParaRPr lang="en-US" altLang="ko-KR" sz="1800" dirty="0">
              <a:solidFill>
                <a:srgbClr val="FF0000"/>
              </a:solidFill>
              <a:latin typeface="+mn-ea"/>
            </a:endParaRPr>
          </a:p>
          <a:p>
            <a:r>
              <a:rPr lang="en-US" altLang="ko-KR" sz="2400" b="1" dirty="0">
                <a:solidFill>
                  <a:srgbClr val="FF0000"/>
                </a:solidFill>
              </a:rPr>
              <a:t>Proposal 1-6</a:t>
            </a:r>
            <a:r>
              <a:rPr lang="ko-KR" altLang="ko-KR" sz="2400" b="1" dirty="0">
                <a:solidFill>
                  <a:srgbClr val="FF0000"/>
                </a:solidFill>
              </a:rPr>
              <a:t>’</a:t>
            </a:r>
            <a:r>
              <a:rPr lang="en-US" altLang="ko-KR" sz="2400" b="1" dirty="0">
                <a:solidFill>
                  <a:srgbClr val="FF0000"/>
                </a:solidFill>
              </a:rPr>
              <a:t>: </a:t>
            </a:r>
          </a:p>
          <a:p>
            <a:pPr lvl="1"/>
            <a:r>
              <a:rPr lang="en-US" altLang="ko-KR" sz="2000" dirty="0"/>
              <a:t>Discuss options for resolving Apple</a:t>
            </a:r>
            <a:r>
              <a:rPr lang="ko-KR" altLang="ko-KR" sz="2000" dirty="0"/>
              <a:t>’</a:t>
            </a:r>
            <a:r>
              <a:rPr lang="en-US" altLang="ko-KR" sz="2000" dirty="0"/>
              <a:t>s </a:t>
            </a:r>
            <a:r>
              <a:rPr lang="en-US" altLang="ko-KR" sz="2000" dirty="0">
                <a:solidFill>
                  <a:srgbClr val="FF0000"/>
                </a:solidFill>
              </a:rPr>
              <a:t>ACLR</a:t>
            </a:r>
            <a:r>
              <a:rPr lang="en-US" altLang="ko-KR" sz="2000" dirty="0"/>
              <a:t> comment first and then RAN4 will decide whether the final option can be included in the revision of R4-2003015 </a:t>
            </a:r>
            <a:r>
              <a:rPr lang="en-US" altLang="ko-KR" sz="2000" dirty="0">
                <a:solidFill>
                  <a:srgbClr val="FF0000"/>
                </a:solidFill>
              </a:rPr>
              <a:t>and the definition of NS_04 A-MPR </a:t>
            </a:r>
            <a:r>
              <a:rPr lang="en-US" altLang="ko-KR" sz="2000" dirty="0"/>
              <a:t>or not.</a:t>
            </a:r>
            <a:endParaRPr lang="ko-KR" altLang="ko-KR" sz="2000" dirty="0"/>
          </a:p>
          <a:p>
            <a:pPr lvl="0" latinLnBrk="0"/>
            <a:endParaRPr lang="en-US" altLang="ko-KR" sz="18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8803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B76798B-C1CB-46B6-8899-5F2D5AF77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/>
              <a:t>Remaining issues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idx="1"/>
          </p:nvPr>
        </p:nvSpPr>
        <p:spPr>
          <a:xfrm>
            <a:off x="838200" y="1464734"/>
            <a:ext cx="10515600" cy="5190066"/>
          </a:xfrm>
        </p:spPr>
        <p:txBody>
          <a:bodyPr>
            <a:noAutofit/>
          </a:bodyPr>
          <a:lstStyle/>
          <a:p>
            <a:pPr lvl="0" latinLnBrk="0">
              <a:lnSpc>
                <a:spcPct val="100000"/>
              </a:lnSpc>
            </a:pPr>
            <a:r>
              <a:rPr lang="en-US" altLang="ko-KR" sz="2400" dirty="0"/>
              <a:t>RAN4 can further discuss about the proposal 1-4’ in the next meeting.</a:t>
            </a:r>
          </a:p>
          <a:p>
            <a:pPr latinLnBrk="0"/>
            <a:r>
              <a:rPr lang="en-US" altLang="ko-KR" sz="2400" b="1" dirty="0">
                <a:solidFill>
                  <a:srgbClr val="7030A0"/>
                </a:solidFill>
                <a:latin typeface="+mn-ea"/>
              </a:rPr>
              <a:t>Proposal 1-3’: </a:t>
            </a:r>
          </a:p>
          <a:p>
            <a:pPr lvl="1" latinLnBrk="0"/>
            <a:r>
              <a:rPr lang="en-US" altLang="ko-KR" sz="2000" dirty="0">
                <a:solidFill>
                  <a:srgbClr val="7030A0"/>
                </a:solidFill>
                <a:latin typeface="+mn-ea"/>
              </a:rPr>
              <a:t>The new A-MPR for 26 </a:t>
            </a:r>
            <a:r>
              <a:rPr lang="en-US" altLang="ko-KR" sz="2000" dirty="0" err="1">
                <a:solidFill>
                  <a:srgbClr val="7030A0"/>
                </a:solidFill>
                <a:latin typeface="+mn-ea"/>
              </a:rPr>
              <a:t>dBm</a:t>
            </a:r>
            <a:r>
              <a:rPr lang="en-US" altLang="ko-KR" sz="2000" dirty="0">
                <a:solidFill>
                  <a:srgbClr val="7030A0"/>
                </a:solidFill>
                <a:latin typeface="+mn-ea"/>
              </a:rPr>
              <a:t> cell groups relative to 26 </a:t>
            </a:r>
            <a:r>
              <a:rPr lang="en-US" altLang="ko-KR" sz="2000" dirty="0" err="1">
                <a:solidFill>
                  <a:srgbClr val="7030A0"/>
                </a:solidFill>
                <a:latin typeface="+mn-ea"/>
              </a:rPr>
              <a:t>dBm</a:t>
            </a:r>
            <a:r>
              <a:rPr lang="en-US" altLang="ko-KR" sz="2000" dirty="0">
                <a:solidFill>
                  <a:srgbClr val="7030A0"/>
                </a:solidFill>
                <a:latin typeface="+mn-ea"/>
              </a:rPr>
              <a:t> also applies to 23 </a:t>
            </a:r>
            <a:r>
              <a:rPr lang="en-US" altLang="ko-KR" sz="2000" dirty="0" err="1">
                <a:solidFill>
                  <a:srgbClr val="7030A0"/>
                </a:solidFill>
                <a:latin typeface="+mn-ea"/>
              </a:rPr>
              <a:t>dBm</a:t>
            </a:r>
            <a:r>
              <a:rPr lang="en-US" altLang="ko-KR" sz="2000" dirty="0">
                <a:solidFill>
                  <a:srgbClr val="7030A0"/>
                </a:solidFill>
                <a:latin typeface="+mn-ea"/>
              </a:rPr>
              <a:t> cell groups relative to 23 </a:t>
            </a:r>
            <a:r>
              <a:rPr lang="en-US" altLang="ko-KR" sz="2000" dirty="0" err="1">
                <a:solidFill>
                  <a:srgbClr val="7030A0"/>
                </a:solidFill>
                <a:latin typeface="+mn-ea"/>
              </a:rPr>
              <a:t>dBm</a:t>
            </a:r>
            <a:r>
              <a:rPr lang="en-US" altLang="ko-KR" sz="2000" dirty="0">
                <a:solidFill>
                  <a:srgbClr val="7030A0"/>
                </a:solidFill>
                <a:latin typeface="+mn-ea"/>
              </a:rPr>
              <a:t> in Rel-16 so that we only have one set of A-MPR tables.</a:t>
            </a:r>
            <a:endParaRPr lang="en-US" altLang="ko-KR" sz="2400" dirty="0">
              <a:solidFill>
                <a:srgbClr val="7030A0"/>
              </a:solidFill>
            </a:endParaRPr>
          </a:p>
          <a:p>
            <a:pPr lvl="0" latinLnBrk="0">
              <a:lnSpc>
                <a:spcPct val="100000"/>
              </a:lnSpc>
            </a:pPr>
            <a:r>
              <a:rPr lang="en-US" altLang="ko-KR" sz="2400" dirty="0"/>
              <a:t>Proposal 1-4’: </a:t>
            </a:r>
          </a:p>
          <a:p>
            <a:pPr lvl="1" latinLnBrk="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altLang="ko-KR" sz="2000" strike="sngStrike" dirty="0">
                <a:solidFill>
                  <a:srgbClr val="7030A0"/>
                </a:solidFill>
                <a:latin typeface="+mn-ea"/>
              </a:rPr>
              <a:t>Keep the same arrangement for MPR and A-MPR sections.</a:t>
            </a:r>
            <a:endParaRPr lang="en-US" altLang="ko-KR" sz="2000" strike="sngStrike" dirty="0"/>
          </a:p>
          <a:p>
            <a:pPr lvl="1" latinLnBrk="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altLang="ko-KR" sz="2000" dirty="0"/>
              <a:t>New Rel-16 A-MPR table to be applied relative to 26 dBm for a PC2 cell group and relative to 23 dBm for a PC3 cell group for PC3, PC2 and PC1.5 intra-band EN-DC. </a:t>
            </a:r>
          </a:p>
          <a:p>
            <a:pPr lvl="1" latinLnBrk="0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US" altLang="ko-KR" sz="2000" dirty="0"/>
              <a:t>Modified MPR bit allows a PC3, PC2 or PC1.5 UE to use Rel-15 or Rel-16 A-MPR.</a:t>
            </a:r>
          </a:p>
          <a:p>
            <a:pPr marL="0" lvl="0" indent="0" latinLnBrk="0">
              <a:buNone/>
            </a:pPr>
            <a:endParaRPr lang="en-US" altLang="ko-KR" sz="1800" dirty="0">
              <a:solidFill>
                <a:srgbClr val="FF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617972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ko-KR" b="1" dirty="0"/>
              <a:t>References</a:t>
            </a:r>
            <a:endParaRPr lang="ko-KR" altLang="en-US" b="1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ko-KR" sz="2400" dirty="0"/>
              <a:t>[1]</a:t>
            </a:r>
            <a:r>
              <a:rPr lang="en-GB" altLang="ko-KR" sz="2400" dirty="0"/>
              <a:t> </a:t>
            </a:r>
            <a:r>
              <a:rPr lang="en-US" altLang="ko-KR" sz="2400" dirty="0"/>
              <a:t>R4-2002913, “Way Forward on A-MPR for PC1.5 intra-band EN-DC,” Sprint, Qorvo, Intel</a:t>
            </a:r>
          </a:p>
          <a:p>
            <a:pPr marL="0" indent="0">
              <a:buNone/>
            </a:pPr>
            <a:r>
              <a:rPr lang="en-US" altLang="ko-KR" sz="2400" dirty="0"/>
              <a:t>[2] R4-2005111, “Email discussion summary for </a:t>
            </a:r>
            <a:r>
              <a:rPr lang="en-GB" altLang="ko-KR" sz="2400" dirty="0"/>
              <a:t>[94e </a:t>
            </a:r>
            <a:r>
              <a:rPr lang="en-GB" altLang="ko-KR" sz="2400" dirty="0" err="1"/>
              <a:t>Bis</a:t>
            </a:r>
            <a:r>
              <a:rPr lang="en-GB" altLang="ko-KR" sz="2400" dirty="0"/>
              <a:t>][25] LTE_NR_B41_Bn41_PC29dBm,” T-Mobile USA</a:t>
            </a:r>
            <a:endParaRPr lang="ko-KR" altLang="ko-KR" sz="2400"/>
          </a:p>
          <a:p>
            <a:pPr marL="0" indent="0">
              <a:buNone/>
            </a:pPr>
            <a:r>
              <a:rPr lang="en-US" altLang="ko-KR" sz="2400" dirty="0"/>
              <a:t>[3] R4-2003247, “A-MPR for PC1.5 intra-band EN-DC,” LG Electronics</a:t>
            </a:r>
          </a:p>
          <a:p>
            <a:pPr marL="0" indent="0">
              <a:buNone/>
            </a:pPr>
            <a:r>
              <a:rPr lang="en-US" altLang="ko-KR" sz="2400" dirty="0"/>
              <a:t>[4] R4-2004689,”A-MPR Proposal for B41/n41 EN-DC,” Apple</a:t>
            </a:r>
          </a:p>
          <a:p>
            <a:pPr marL="0" indent="0">
              <a:buNone/>
            </a:pPr>
            <a:r>
              <a:rPr lang="en-US" altLang="ko-KR" sz="2400" dirty="0"/>
              <a:t>[5] R4-1911029,”A-MPR MPR improvement for B41/n41 EN-DC,” Intel</a:t>
            </a:r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1871085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21FAAE6814C364684C4BC789BD59661" ma:contentTypeVersion="13" ma:contentTypeDescription="Create a new document." ma:contentTypeScope="" ma:versionID="7f2c1b65590ef6578cf14c997615eaf2">
  <xsd:schema xmlns:xsd="http://www.w3.org/2001/XMLSchema" xmlns:xs="http://www.w3.org/2001/XMLSchema" xmlns:p="http://schemas.microsoft.com/office/2006/metadata/properties" xmlns:ns3="c4fa469f-ce49-4478-b78d-20ea4b41f7ac" xmlns:ns4="39f302ae-3cba-490f-b808-bc39829e1aca" targetNamespace="http://schemas.microsoft.com/office/2006/metadata/properties" ma:root="true" ma:fieldsID="1dd66610b82d171a0e137dbdb7c84f83" ns3:_="" ns4:_="">
    <xsd:import namespace="c4fa469f-ce49-4478-b78d-20ea4b41f7ac"/>
    <xsd:import namespace="39f302ae-3cba-490f-b808-bc39829e1ac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EventHashCode" minOccurs="0"/>
                <xsd:element ref="ns3:MediaServiceGenerationTim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fa469f-ce49-4478-b78d-20ea4b41f7a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9f302ae-3cba-490f-b808-bc39829e1aca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00AC78D-42AE-4A89-9018-38B3C75350C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D89B899-DA3B-422B-8906-98433AF71DE7}">
  <ds:schemaRefs>
    <ds:schemaRef ds:uri="http://schemas.microsoft.com/office/2006/documentManagement/types"/>
    <ds:schemaRef ds:uri="http://www.w3.org/XML/1998/namespace"/>
    <ds:schemaRef ds:uri="http://purl.org/dc/terms/"/>
    <ds:schemaRef ds:uri="c4fa469f-ce49-4478-b78d-20ea4b41f7ac"/>
    <ds:schemaRef ds:uri="http://schemas.microsoft.com/office/infopath/2007/PartnerControls"/>
    <ds:schemaRef ds:uri="http://purl.org/dc/dcmitype/"/>
    <ds:schemaRef ds:uri="http://purl.org/dc/elements/1.1/"/>
    <ds:schemaRef ds:uri="http://schemas.openxmlformats.org/package/2006/metadata/core-properties"/>
    <ds:schemaRef ds:uri="39f302ae-3cba-490f-b808-bc39829e1aca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5EF99B5D-8A77-4165-A957-9A42045265E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4fa469f-ce49-4478-b78d-20ea4b41f7ac"/>
    <ds:schemaRef ds:uri="39f302ae-3cba-490f-b808-bc39829e1ac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1293</TotalTime>
  <Words>742</Words>
  <Application>Microsoft Office PowerPoint</Application>
  <PresentationFormat>와이드스크린</PresentationFormat>
  <Paragraphs>71</Paragraphs>
  <Slides>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2" baseType="lpstr">
      <vt:lpstr>맑은 고딕</vt:lpstr>
      <vt:lpstr>Arial</vt:lpstr>
      <vt:lpstr>Wingdings</vt:lpstr>
      <vt:lpstr>Office 테마</vt:lpstr>
      <vt:lpstr>WF on merged A-MPR proposals</vt:lpstr>
      <vt:lpstr>Background(1)</vt:lpstr>
      <vt:lpstr>Background(2)</vt:lpstr>
      <vt:lpstr>Background(3)</vt:lpstr>
      <vt:lpstr>Way Forward(1)</vt:lpstr>
      <vt:lpstr>Way Forward(2)</vt:lpstr>
      <vt:lpstr>Remaining issues</vt:lpstr>
      <vt:lpstr>References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merged A-MPR proposals</dc:title>
  <dc:creator>박종근/선임연구원/미래기술센터 C&amp;M표준(연)5G무선통신표준Task(jong1.park@lge.com)</dc:creator>
  <cp:lastModifiedBy>박종근/선임연구원/미래기술센터 C&amp;M표준(연)5G무선통신표준Task(jong1.park@lge.com)</cp:lastModifiedBy>
  <cp:revision>110</cp:revision>
  <dcterms:created xsi:type="dcterms:W3CDTF">2020-04-27T00:41:45Z</dcterms:created>
  <dcterms:modified xsi:type="dcterms:W3CDTF">2020-04-29T17:23:34Z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0x010100121FAAE6814C364684C4BC789BD59661</vt:lpwstr>
  </property>
</Properties>
</file>