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1"/>
  </p:sldMasterIdLst>
  <p:notesMasterIdLst>
    <p:notesMasterId r:id="rId17"/>
  </p:notesMasterIdLst>
  <p:handoutMasterIdLst>
    <p:handoutMasterId r:id="rId18"/>
  </p:handoutMasterIdLst>
  <p:sldIdLst>
    <p:sldId id="934" r:id="rId2"/>
    <p:sldId id="928" r:id="rId3"/>
    <p:sldId id="935" r:id="rId4"/>
    <p:sldId id="929" r:id="rId5"/>
    <p:sldId id="938" r:id="rId6"/>
    <p:sldId id="956" r:id="rId7"/>
    <p:sldId id="940" r:id="rId8"/>
    <p:sldId id="951" r:id="rId9"/>
    <p:sldId id="941" r:id="rId10"/>
    <p:sldId id="952" r:id="rId11"/>
    <p:sldId id="957" r:id="rId12"/>
    <p:sldId id="958" r:id="rId13"/>
    <p:sldId id="955" r:id="rId14"/>
    <p:sldId id="931" r:id="rId15"/>
    <p:sldId id="939" r:id="rId16"/>
  </p:sldIdLst>
  <p:sldSz cx="9144000" cy="6858000" type="screen4x3"/>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0000FF"/>
    <a:srgbClr val="72AF2F"/>
    <a:srgbClr val="B1D254"/>
    <a:srgbClr val="FFCC00"/>
    <a:srgbClr val="72732F"/>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500" autoAdjust="0"/>
    <p:restoredTop sz="99180" autoAdjust="0"/>
  </p:normalViewPr>
  <p:slideViewPr>
    <p:cSldViewPr snapToGrid="0">
      <p:cViewPr varScale="1">
        <p:scale>
          <a:sx n="67" d="100"/>
          <a:sy n="67" d="100"/>
        </p:scale>
        <p:origin x="1224"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1181100" y="695325"/>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fi-FI"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4648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4648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a16="http://schemas.microsoft.com/office/drawing/2014/main" id="{FE6C394A-9E02-4841-ACC8-9EFF4DA63394}"/>
              </a:ext>
            </a:extLst>
          </p:cNvPr>
          <p:cNvSpPr>
            <a:spLocks noGrp="1"/>
          </p:cNvSpPr>
          <p:nvPr>
            <p:ph type="sldNum" sz="quarter" idx="10"/>
          </p:nvPr>
        </p:nvSpPr>
        <p:spPr/>
        <p:txBody>
          <a:bodyPr/>
          <a:lstStyle/>
          <a:p>
            <a:fld id="{F5492D28-9CB3-4957-BFD2-683A3D6260A5}" type="slidenum">
              <a:rPr lang="en-GB" altLang="en-US" smtClean="0"/>
              <a:pPr/>
              <a:t>‹#›</a:t>
            </a:fld>
            <a:endParaRPr lang="en-GB" altLang="en-US" dirty="0"/>
          </a:p>
        </p:txBody>
      </p:sp>
      <p:sp>
        <p:nvSpPr>
          <p:cNvPr id="5" name="Title 4">
            <a:extLst>
              <a:ext uri="{FF2B5EF4-FFF2-40B4-BE49-F238E27FC236}">
                <a16:creationId xmlns:a16="http://schemas.microsoft.com/office/drawing/2014/main" id="{DFCFD951-EB5F-444C-A429-749DF9E84C41}"/>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a:t>Click to edit Master title style</a:t>
            </a:r>
            <a:endParaRPr lang="fi-FI"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fi-FI"/>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1030" name="Picture 6" descr="3GPP_TM_RD.jp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5"/>
          <p:cNvSpPr>
            <a:spLocks noGrp="1"/>
          </p:cNvSpPr>
          <p:nvPr>
            <p:ph type="sldNum" sz="quarter" idx="4"/>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169988" y="5009389"/>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dirty="0">
                <a:solidFill>
                  <a:schemeClr val="bg1"/>
                </a:solidFill>
                <a:latin typeface="Arial" panose="020B0604020202020204" pitchFamily="34" charset="0"/>
              </a:rPr>
              <a:t>© 3GPP 2009     Mobile World Congress, Barcelona, 19</a:t>
            </a:r>
            <a:r>
              <a:rPr lang="en-GB" altLang="en-US" sz="1000" baseline="30000" dirty="0">
                <a:solidFill>
                  <a:schemeClr val="bg1"/>
                </a:solidFill>
                <a:latin typeface="Arial" panose="020B0604020202020204" pitchFamily="34" charset="0"/>
              </a:rPr>
              <a:t>th</a:t>
            </a:r>
            <a:r>
              <a:rPr lang="en-GB" altLang="en-US" sz="1000"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6" descr="3GPP_TM_RD.jp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445326" y="6455537"/>
            <a:ext cx="7178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8574088" y="6464300"/>
            <a:ext cx="395287"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www.extendoffice.com/documents/outlook/4495-outlook-reply-subject-prefix.html"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s://support.goto.com/webinar/help/how-do-i-contact-gotowebinar-customer-support-g2w090151"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nam03.safelinks.protection.outlook.com/?url=https://www.3gpp.org/ftp/3guInternal/3GPP_ultimate_templates/Template_3GPP_CR.docx&amp;data=02|01|steven.chen@futurewei.com|559a5d54d0504c703cc708d79e7a642a|0fee8ff2a3b240189c753a1d5591fedc|1|1|637152120831269926&amp;sdata=9Am40cGifCiUUl%2Bdx1GIld0NjLWVqZrbBy8cbcF/TTA%3D&amp;reserved=0" TargetMode="External"/><Relationship Id="rId2" Type="http://schemas.openxmlformats.org/officeDocument/2006/relationships/hyperlink" Target="https://www.3gpp.org/specifications/84-change-requests"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mailto:3GPP_TSG_RAN_WG4@LIST.ETSI.ORG"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30B7C3F-3D32-4F2D-8FDD-60718C51D42B}"/>
              </a:ext>
            </a:extLst>
          </p:cNvPr>
          <p:cNvSpPr>
            <a:spLocks noGrp="1"/>
          </p:cNvSpPr>
          <p:nvPr>
            <p:ph type="ctrTitle"/>
          </p:nvPr>
        </p:nvSpPr>
        <p:spPr/>
        <p:txBody>
          <a:bodyPr/>
          <a:lstStyle/>
          <a:p>
            <a:r>
              <a:rPr lang="en-US" dirty="0"/>
              <a:t>RAN4#94-e-Bis E-meeting Arrangements and Guidelines</a:t>
            </a:r>
          </a:p>
        </p:txBody>
      </p:sp>
      <p:sp>
        <p:nvSpPr>
          <p:cNvPr id="5" name="Subtitle 4">
            <a:extLst>
              <a:ext uri="{FF2B5EF4-FFF2-40B4-BE49-F238E27FC236}">
                <a16:creationId xmlns:a16="http://schemas.microsoft.com/office/drawing/2014/main" id="{EBB0B9E5-9838-4AA8-B169-89A3469C2EB4}"/>
              </a:ext>
            </a:extLst>
          </p:cNvPr>
          <p:cNvSpPr>
            <a:spLocks noGrp="1"/>
          </p:cNvSpPr>
          <p:nvPr>
            <p:ph type="subTitle" idx="1"/>
          </p:nvPr>
        </p:nvSpPr>
        <p:spPr/>
        <p:txBody>
          <a:bodyPr/>
          <a:lstStyle/>
          <a:p>
            <a:r>
              <a:rPr lang="en-US" dirty="0"/>
              <a:t>RAN4 Chair: Steven Chen</a:t>
            </a:r>
          </a:p>
          <a:p>
            <a:r>
              <a:rPr lang="en-US" dirty="0"/>
              <a:t>Vice Chairs: Haijie Qiu, Andrey Chervyakov </a:t>
            </a:r>
          </a:p>
        </p:txBody>
      </p:sp>
      <p:sp>
        <p:nvSpPr>
          <p:cNvPr id="2" name="TextBox 1">
            <a:extLst>
              <a:ext uri="{FF2B5EF4-FFF2-40B4-BE49-F238E27FC236}">
                <a16:creationId xmlns:a16="http://schemas.microsoft.com/office/drawing/2014/main" id="{E4CE5DCD-72B3-468A-A585-E6721DD18679}"/>
              </a:ext>
            </a:extLst>
          </p:cNvPr>
          <p:cNvSpPr txBox="1"/>
          <p:nvPr/>
        </p:nvSpPr>
        <p:spPr>
          <a:xfrm>
            <a:off x="738187" y="628650"/>
            <a:ext cx="7958138" cy="1200329"/>
          </a:xfrm>
          <a:prstGeom prst="rect">
            <a:avLst/>
          </a:prstGeom>
          <a:noFill/>
        </p:spPr>
        <p:txBody>
          <a:bodyPr wrap="square" rtlCol="0">
            <a:spAutoFit/>
          </a:bodyPr>
          <a:lstStyle/>
          <a:p>
            <a:r>
              <a:rPr lang="en-US" sz="1600" b="1" dirty="0"/>
              <a:t>3GPP TSG-RAN WG4 Meeting #94-e-Bis		R4-2005032</a:t>
            </a:r>
            <a:endParaRPr lang="en-US" sz="1600" dirty="0"/>
          </a:p>
          <a:p>
            <a:r>
              <a:rPr lang="en-US" sz="1600" b="1" dirty="0"/>
              <a:t>Electronic Meeting, 20 – 30 Apr., 2020</a:t>
            </a:r>
            <a:endParaRPr lang="en-US" sz="1600" dirty="0"/>
          </a:p>
          <a:p>
            <a:r>
              <a:rPr lang="en-US" sz="1600" b="1" dirty="0"/>
              <a:t>Agenda Item:	3</a:t>
            </a:r>
            <a:endParaRPr lang="en-US" sz="1600" dirty="0"/>
          </a:p>
          <a:p>
            <a:endParaRPr lang="en-US" dirty="0"/>
          </a:p>
        </p:txBody>
      </p:sp>
    </p:spTree>
    <p:extLst>
      <p:ext uri="{BB962C8B-B14F-4D97-AF65-F5344CB8AC3E}">
        <p14:creationId xmlns:p14="http://schemas.microsoft.com/office/powerpoint/2010/main" val="775197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D69B278-7853-43C4-8E53-14EC1849A740}"/>
              </a:ext>
            </a:extLst>
          </p:cNvPr>
          <p:cNvSpPr>
            <a:spLocks noGrp="1"/>
          </p:cNvSpPr>
          <p:nvPr>
            <p:ph idx="1"/>
          </p:nvPr>
        </p:nvSpPr>
        <p:spPr>
          <a:xfrm>
            <a:off x="457200" y="1304925"/>
            <a:ext cx="8229600" cy="4525963"/>
          </a:xfrm>
        </p:spPr>
        <p:txBody>
          <a:bodyPr/>
          <a:lstStyle/>
          <a:p>
            <a:r>
              <a:rPr lang="en-US" dirty="0"/>
              <a:t>Each email thread needs to use a clear and consistent thread title for easy tracking (the title for each thread is to be announced)</a:t>
            </a:r>
          </a:p>
          <a:p>
            <a:pPr lvl="3"/>
            <a:r>
              <a:rPr lang="en-US" dirty="0"/>
              <a:t>E.g., if not done appropriately, after a while an email thread may become something like:</a:t>
            </a:r>
          </a:p>
          <a:p>
            <a:pPr lvl="4"/>
            <a:r>
              <a:rPr lang="en-US" dirty="0"/>
              <a:t>RE: xxxx</a:t>
            </a:r>
          </a:p>
          <a:p>
            <a:pPr lvl="4"/>
            <a:r>
              <a:rPr lang="en-US" dirty="0"/>
              <a:t>RE: RE: xxxx</a:t>
            </a:r>
          </a:p>
          <a:p>
            <a:pPr lvl="4"/>
            <a:r>
              <a:rPr lang="zh-CN" altLang="en-US" dirty="0"/>
              <a:t>回复</a:t>
            </a:r>
            <a:r>
              <a:rPr lang="en-US" dirty="0"/>
              <a:t>:RE: xxxx</a:t>
            </a:r>
          </a:p>
          <a:p>
            <a:pPr lvl="4"/>
            <a:r>
              <a:rPr lang="en-US" dirty="0"/>
              <a:t>[External] RE: xxxx</a:t>
            </a:r>
          </a:p>
          <a:p>
            <a:pPr lvl="4"/>
            <a:r>
              <a:rPr lang="en-US" dirty="0"/>
              <a:t>Etc.</a:t>
            </a:r>
          </a:p>
          <a:p>
            <a:pPr marL="1828800" lvl="4" indent="0">
              <a:buNone/>
            </a:pPr>
            <a:r>
              <a:rPr lang="en-US" dirty="0"/>
              <a:t>which makes it very hard to track. </a:t>
            </a:r>
            <a:r>
              <a:rPr lang="en-US" dirty="0">
                <a:solidFill>
                  <a:srgbClr val="FF0000"/>
                </a:solidFill>
              </a:rPr>
              <a:t>PLEASE fix it to RE: xxxx! </a:t>
            </a:r>
          </a:p>
          <a:p>
            <a:r>
              <a:rPr lang="en-US" dirty="0"/>
              <a:t>Some instruction how to get “RE:” in Word:</a:t>
            </a:r>
          </a:p>
          <a:p>
            <a:pPr marL="0" indent="0">
              <a:buNone/>
            </a:pPr>
            <a:r>
              <a:rPr lang="en-US" sz="2000" u="sng" dirty="0">
                <a:hlinkClick r:id="rId2"/>
              </a:rPr>
              <a:t>https://www.extendoffice.com/documents/outlook/4495-outlook-reply-subject-prefix.html</a:t>
            </a:r>
            <a:r>
              <a:rPr lang="en-US" sz="2000" dirty="0"/>
              <a:t>  </a:t>
            </a:r>
          </a:p>
          <a:p>
            <a:endParaRPr lang="en-US" dirty="0"/>
          </a:p>
        </p:txBody>
      </p:sp>
      <p:sp>
        <p:nvSpPr>
          <p:cNvPr id="3" name="Slide Number Placeholder 2">
            <a:extLst>
              <a:ext uri="{FF2B5EF4-FFF2-40B4-BE49-F238E27FC236}">
                <a16:creationId xmlns:a16="http://schemas.microsoft.com/office/drawing/2014/main" id="{7C8E6CC3-5722-44AA-AD46-33C54EE1E978}"/>
              </a:ext>
            </a:extLst>
          </p:cNvPr>
          <p:cNvSpPr>
            <a:spLocks noGrp="1"/>
          </p:cNvSpPr>
          <p:nvPr>
            <p:ph type="sldNum" sz="quarter" idx="10"/>
          </p:nvPr>
        </p:nvSpPr>
        <p:spPr/>
        <p:txBody>
          <a:bodyPr/>
          <a:lstStyle/>
          <a:p>
            <a:fld id="{F5492D28-9CB3-4957-BFD2-683A3D6260A5}" type="slidenum">
              <a:rPr lang="en-GB" altLang="en-US" smtClean="0"/>
              <a:pPr/>
              <a:t>10</a:t>
            </a:fld>
            <a:endParaRPr lang="en-GB" altLang="en-US" dirty="0"/>
          </a:p>
        </p:txBody>
      </p:sp>
      <p:sp>
        <p:nvSpPr>
          <p:cNvPr id="4" name="Title 3">
            <a:extLst>
              <a:ext uri="{FF2B5EF4-FFF2-40B4-BE49-F238E27FC236}">
                <a16:creationId xmlns:a16="http://schemas.microsoft.com/office/drawing/2014/main" id="{CD9A5191-4CF0-444A-8D21-46747A2FA706}"/>
              </a:ext>
            </a:extLst>
          </p:cNvPr>
          <p:cNvSpPr>
            <a:spLocks noGrp="1"/>
          </p:cNvSpPr>
          <p:nvPr>
            <p:ph type="title"/>
          </p:nvPr>
        </p:nvSpPr>
        <p:spPr/>
        <p:txBody>
          <a:bodyPr/>
          <a:lstStyle/>
          <a:p>
            <a:r>
              <a:rPr lang="en-US" dirty="0"/>
              <a:t>Notes on email discussions (cont.)</a:t>
            </a:r>
          </a:p>
        </p:txBody>
      </p:sp>
    </p:spTree>
    <p:extLst>
      <p:ext uri="{BB962C8B-B14F-4D97-AF65-F5344CB8AC3E}">
        <p14:creationId xmlns:p14="http://schemas.microsoft.com/office/powerpoint/2010/main" val="11875535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D69B278-7853-43C4-8E53-14EC1849A740}"/>
              </a:ext>
            </a:extLst>
          </p:cNvPr>
          <p:cNvSpPr>
            <a:spLocks noGrp="1"/>
          </p:cNvSpPr>
          <p:nvPr>
            <p:ph idx="1"/>
          </p:nvPr>
        </p:nvSpPr>
        <p:spPr>
          <a:xfrm>
            <a:off x="457200" y="1304925"/>
            <a:ext cx="8229600" cy="4525963"/>
          </a:xfrm>
        </p:spPr>
        <p:txBody>
          <a:bodyPr/>
          <a:lstStyle/>
          <a:p>
            <a:r>
              <a:rPr lang="en-US" sz="2400" dirty="0"/>
              <a:t>GTW session invites will be sent to delegates registered to the RAN4 #94e-bis meeting only. No invitations for the GTW sessions will be sent to RAN4 reflector.</a:t>
            </a:r>
          </a:p>
          <a:p>
            <a:r>
              <a:rPr lang="en-US" sz="2400" dirty="0"/>
              <a:t>Meeting registration deadline is encouraged to be able to generate the invitee list early. It is set to 22h UTC Friday Apr. 17 for this meeting.</a:t>
            </a:r>
          </a:p>
          <a:p>
            <a:r>
              <a:rPr lang="en-US" sz="2400" dirty="0"/>
              <a:t>Please make sure your name in </a:t>
            </a:r>
            <a:r>
              <a:rPr lang="en-US" sz="2400" dirty="0" err="1"/>
              <a:t>GoToWebinar</a:t>
            </a:r>
            <a:r>
              <a:rPr lang="en-US" sz="2400" dirty="0"/>
              <a:t> is shown as “company name – first name last name” </a:t>
            </a:r>
          </a:p>
          <a:p>
            <a:r>
              <a:rPr lang="en-US" sz="2400" dirty="0"/>
              <a:t>GTW phone dial-in numbers will be provided in the invitation</a:t>
            </a:r>
          </a:p>
          <a:p>
            <a:r>
              <a:rPr lang="en-US" sz="2400" dirty="0"/>
              <a:t>GTW phone customer support number at URL </a:t>
            </a:r>
            <a:r>
              <a:rPr lang="en-US" sz="2400" dirty="0">
                <a:solidFill>
                  <a:srgbClr val="FF0000"/>
                </a:solidFill>
                <a:hlinkClick r:id="rId2"/>
              </a:rPr>
              <a:t>https://support.goto.com/webinar/help/how-do-i-contact-gotowebinar-customer-support-g2w090151</a:t>
            </a:r>
            <a:endParaRPr lang="en-US" sz="2400" dirty="0">
              <a:solidFill>
                <a:srgbClr val="FF0000"/>
              </a:solidFill>
            </a:endParaRPr>
          </a:p>
          <a:p>
            <a:pPr marL="0" indent="0">
              <a:buNone/>
            </a:pPr>
            <a:endParaRPr lang="en-US" sz="2400" dirty="0">
              <a:solidFill>
                <a:srgbClr val="FF0000"/>
              </a:solidFill>
            </a:endParaRPr>
          </a:p>
        </p:txBody>
      </p:sp>
      <p:sp>
        <p:nvSpPr>
          <p:cNvPr id="3" name="Slide Number Placeholder 2">
            <a:extLst>
              <a:ext uri="{FF2B5EF4-FFF2-40B4-BE49-F238E27FC236}">
                <a16:creationId xmlns:a16="http://schemas.microsoft.com/office/drawing/2014/main" id="{7C8E6CC3-5722-44AA-AD46-33C54EE1E978}"/>
              </a:ext>
            </a:extLst>
          </p:cNvPr>
          <p:cNvSpPr>
            <a:spLocks noGrp="1"/>
          </p:cNvSpPr>
          <p:nvPr>
            <p:ph type="sldNum" sz="quarter" idx="10"/>
          </p:nvPr>
        </p:nvSpPr>
        <p:spPr/>
        <p:txBody>
          <a:bodyPr/>
          <a:lstStyle/>
          <a:p>
            <a:fld id="{F5492D28-9CB3-4957-BFD2-683A3D6260A5}" type="slidenum">
              <a:rPr lang="en-GB" altLang="en-US" smtClean="0"/>
              <a:pPr/>
              <a:t>11</a:t>
            </a:fld>
            <a:endParaRPr lang="en-GB" altLang="en-US" dirty="0"/>
          </a:p>
        </p:txBody>
      </p:sp>
      <p:sp>
        <p:nvSpPr>
          <p:cNvPr id="4" name="Title 3">
            <a:extLst>
              <a:ext uri="{FF2B5EF4-FFF2-40B4-BE49-F238E27FC236}">
                <a16:creationId xmlns:a16="http://schemas.microsoft.com/office/drawing/2014/main" id="{CD9A5191-4CF0-444A-8D21-46747A2FA706}"/>
              </a:ext>
            </a:extLst>
          </p:cNvPr>
          <p:cNvSpPr>
            <a:spLocks noGrp="1"/>
          </p:cNvSpPr>
          <p:nvPr>
            <p:ph type="title"/>
          </p:nvPr>
        </p:nvSpPr>
        <p:spPr/>
        <p:txBody>
          <a:bodyPr/>
          <a:lstStyle/>
          <a:p>
            <a:r>
              <a:rPr lang="en-US" dirty="0"/>
              <a:t>Notes on </a:t>
            </a:r>
            <a:r>
              <a:rPr lang="en-US" dirty="0" err="1"/>
              <a:t>GoToWebinar</a:t>
            </a:r>
            <a:r>
              <a:rPr lang="en-US" dirty="0"/>
              <a:t> conference calls</a:t>
            </a:r>
          </a:p>
        </p:txBody>
      </p:sp>
    </p:spTree>
    <p:extLst>
      <p:ext uri="{BB962C8B-B14F-4D97-AF65-F5344CB8AC3E}">
        <p14:creationId xmlns:p14="http://schemas.microsoft.com/office/powerpoint/2010/main" val="11313039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D69B278-7853-43C4-8E53-14EC1849A740}"/>
              </a:ext>
            </a:extLst>
          </p:cNvPr>
          <p:cNvSpPr>
            <a:spLocks noGrp="1"/>
          </p:cNvSpPr>
          <p:nvPr>
            <p:ph idx="1"/>
          </p:nvPr>
        </p:nvSpPr>
        <p:spPr>
          <a:xfrm>
            <a:off x="457200" y="1304925"/>
            <a:ext cx="8229600" cy="4525963"/>
          </a:xfrm>
        </p:spPr>
        <p:txBody>
          <a:bodyPr/>
          <a:lstStyle/>
          <a:p>
            <a:r>
              <a:rPr lang="en-US" dirty="0"/>
              <a:t>Quiet period: 3am UTC Saturday Apr. 25 – 11pm UTC Sunday Apr. 26 (44 hours)</a:t>
            </a:r>
          </a:p>
          <a:p>
            <a:pPr lvl="1"/>
            <a:r>
              <a:rPr lang="en-US" dirty="0"/>
              <a:t>Delegates are not expected to read or send emails during this period.</a:t>
            </a:r>
          </a:p>
          <a:p>
            <a:pPr lvl="1"/>
            <a:r>
              <a:rPr lang="en-US" dirty="0"/>
              <a:t>Session chair can communicate decisions during this period, but these are expected to be read only after the quiet period ends.</a:t>
            </a:r>
          </a:p>
        </p:txBody>
      </p:sp>
      <p:sp>
        <p:nvSpPr>
          <p:cNvPr id="3" name="Slide Number Placeholder 2">
            <a:extLst>
              <a:ext uri="{FF2B5EF4-FFF2-40B4-BE49-F238E27FC236}">
                <a16:creationId xmlns:a16="http://schemas.microsoft.com/office/drawing/2014/main" id="{7C8E6CC3-5722-44AA-AD46-33C54EE1E978}"/>
              </a:ext>
            </a:extLst>
          </p:cNvPr>
          <p:cNvSpPr>
            <a:spLocks noGrp="1"/>
          </p:cNvSpPr>
          <p:nvPr>
            <p:ph type="sldNum" sz="quarter" idx="10"/>
          </p:nvPr>
        </p:nvSpPr>
        <p:spPr/>
        <p:txBody>
          <a:bodyPr/>
          <a:lstStyle/>
          <a:p>
            <a:fld id="{F5492D28-9CB3-4957-BFD2-683A3D6260A5}" type="slidenum">
              <a:rPr lang="en-GB" altLang="en-US" smtClean="0"/>
              <a:pPr/>
              <a:t>12</a:t>
            </a:fld>
            <a:endParaRPr lang="en-GB" altLang="en-US" dirty="0"/>
          </a:p>
        </p:txBody>
      </p:sp>
      <p:sp>
        <p:nvSpPr>
          <p:cNvPr id="4" name="Title 3">
            <a:extLst>
              <a:ext uri="{FF2B5EF4-FFF2-40B4-BE49-F238E27FC236}">
                <a16:creationId xmlns:a16="http://schemas.microsoft.com/office/drawing/2014/main" id="{CD9A5191-4CF0-444A-8D21-46747A2FA706}"/>
              </a:ext>
            </a:extLst>
          </p:cNvPr>
          <p:cNvSpPr>
            <a:spLocks noGrp="1"/>
          </p:cNvSpPr>
          <p:nvPr>
            <p:ph type="title"/>
          </p:nvPr>
        </p:nvSpPr>
        <p:spPr/>
        <p:txBody>
          <a:bodyPr/>
          <a:lstStyle/>
          <a:p>
            <a:r>
              <a:rPr lang="en-US" dirty="0"/>
              <a:t>Quiet period for the e-meeting</a:t>
            </a:r>
          </a:p>
        </p:txBody>
      </p:sp>
    </p:spTree>
    <p:extLst>
      <p:ext uri="{BB962C8B-B14F-4D97-AF65-F5344CB8AC3E}">
        <p14:creationId xmlns:p14="http://schemas.microsoft.com/office/powerpoint/2010/main" val="24499884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63546D5-382A-446E-B2B6-90FDEA49F108}"/>
              </a:ext>
            </a:extLst>
          </p:cNvPr>
          <p:cNvSpPr>
            <a:spLocks noGrp="1"/>
          </p:cNvSpPr>
          <p:nvPr>
            <p:ph idx="1"/>
          </p:nvPr>
        </p:nvSpPr>
        <p:spPr/>
        <p:txBody>
          <a:bodyPr/>
          <a:lstStyle/>
          <a:p>
            <a:r>
              <a:rPr lang="en-US" dirty="0"/>
              <a:t>Moderator is a neutral technical competent facilitator of the discussion, provides timely summaries</a:t>
            </a:r>
          </a:p>
          <a:p>
            <a:r>
              <a:rPr lang="en-US" dirty="0"/>
              <a:t>Feedback on moderator performance is expected to be given privately to the Chair</a:t>
            </a:r>
          </a:p>
          <a:p>
            <a:r>
              <a:rPr lang="en-US" dirty="0" err="1"/>
              <a:t>Tdoc</a:t>
            </a:r>
            <a:r>
              <a:rPr lang="en-US" dirty="0"/>
              <a:t> of a moderator summary is sourced “Moderator(company name)”</a:t>
            </a:r>
          </a:p>
          <a:p>
            <a:pPr marL="0" indent="0">
              <a:buNone/>
            </a:pPr>
            <a:endParaRPr lang="en-US" dirty="0"/>
          </a:p>
          <a:p>
            <a:endParaRPr lang="en-US" dirty="0"/>
          </a:p>
        </p:txBody>
      </p:sp>
      <p:sp>
        <p:nvSpPr>
          <p:cNvPr id="3" name="Slide Number Placeholder 2">
            <a:extLst>
              <a:ext uri="{FF2B5EF4-FFF2-40B4-BE49-F238E27FC236}">
                <a16:creationId xmlns:a16="http://schemas.microsoft.com/office/drawing/2014/main" id="{5B9C64A7-D2DA-4524-B8A3-84A239FF7F6F}"/>
              </a:ext>
            </a:extLst>
          </p:cNvPr>
          <p:cNvSpPr>
            <a:spLocks noGrp="1"/>
          </p:cNvSpPr>
          <p:nvPr>
            <p:ph type="sldNum" sz="quarter" idx="10"/>
          </p:nvPr>
        </p:nvSpPr>
        <p:spPr/>
        <p:txBody>
          <a:bodyPr/>
          <a:lstStyle/>
          <a:p>
            <a:fld id="{F5492D28-9CB3-4957-BFD2-683A3D6260A5}" type="slidenum">
              <a:rPr lang="en-GB" altLang="en-US" smtClean="0"/>
              <a:pPr/>
              <a:t>13</a:t>
            </a:fld>
            <a:endParaRPr lang="en-GB" altLang="en-US" dirty="0"/>
          </a:p>
        </p:txBody>
      </p:sp>
      <p:sp>
        <p:nvSpPr>
          <p:cNvPr id="4" name="Title 3">
            <a:extLst>
              <a:ext uri="{FF2B5EF4-FFF2-40B4-BE49-F238E27FC236}">
                <a16:creationId xmlns:a16="http://schemas.microsoft.com/office/drawing/2014/main" id="{A1616A31-6A8E-4027-98F9-CFB26E0BF154}"/>
              </a:ext>
            </a:extLst>
          </p:cNvPr>
          <p:cNvSpPr>
            <a:spLocks noGrp="1"/>
          </p:cNvSpPr>
          <p:nvPr>
            <p:ph type="title"/>
          </p:nvPr>
        </p:nvSpPr>
        <p:spPr/>
        <p:txBody>
          <a:bodyPr/>
          <a:lstStyle/>
          <a:p>
            <a:r>
              <a:rPr lang="en-US" dirty="0"/>
              <a:t>Role of Moderators</a:t>
            </a:r>
          </a:p>
        </p:txBody>
      </p:sp>
    </p:spTree>
    <p:extLst>
      <p:ext uri="{BB962C8B-B14F-4D97-AF65-F5344CB8AC3E}">
        <p14:creationId xmlns:p14="http://schemas.microsoft.com/office/powerpoint/2010/main" val="12417434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4638"/>
            <a:ext cx="6834188" cy="1143000"/>
          </a:xfrm>
        </p:spPr>
        <p:txBody>
          <a:bodyPr/>
          <a:lstStyle/>
          <a:p>
            <a:r>
              <a:rPr lang="en-US" b="1" dirty="0"/>
              <a:t>Others</a:t>
            </a:r>
            <a:endParaRPr lang="ru-RU" b="1"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57199" y="1085850"/>
            <a:ext cx="8477251" cy="4525963"/>
          </a:xfrm>
        </p:spPr>
        <p:txBody>
          <a:bodyPr/>
          <a:lstStyle/>
          <a:p>
            <a:r>
              <a:rPr lang="en-US" sz="2000" dirty="0"/>
              <a:t>Please upload your drafts or formal tdocs to the online server. Avoid using email attachment (especially large attachments) for sharing drafts, which may cause email problems. In the Drafts folder, each email discussion thread will have its own sub-folder</a:t>
            </a:r>
          </a:p>
          <a:p>
            <a:pPr lvl="1"/>
            <a:r>
              <a:rPr lang="en-US" sz="1800" dirty="0"/>
              <a:t>Note if delegates experience persistent problems or issues when uploading the drafts, they can email it to Kai-Erik.</a:t>
            </a:r>
          </a:p>
          <a:p>
            <a:r>
              <a:rPr lang="en-US" sz="2000" dirty="0"/>
              <a:t>No tdoc revisions, except that: </a:t>
            </a:r>
          </a:p>
          <a:p>
            <a:pPr lvl="1"/>
            <a:r>
              <a:rPr lang="en-US" sz="2000" dirty="0"/>
              <a:t>To correct technical errors</a:t>
            </a:r>
          </a:p>
          <a:p>
            <a:pPr lvl="1"/>
            <a:r>
              <a:rPr lang="en-US" sz="2000" dirty="0"/>
              <a:t>CRs or TPs</a:t>
            </a:r>
          </a:p>
          <a:p>
            <a:pPr lvl="1"/>
            <a:endParaRPr lang="en-US" sz="1400" dirty="0"/>
          </a:p>
          <a:p>
            <a:pPr marL="514350" lvl="1" indent="0">
              <a:buNone/>
            </a:pPr>
            <a:endParaRPr lang="en-US" sz="1800" b="1" dirty="0"/>
          </a:p>
          <a:p>
            <a:pPr lvl="1"/>
            <a:endParaRPr lang="en-US" sz="1400" dirty="0"/>
          </a:p>
          <a:p>
            <a:pPr lvl="1"/>
            <a:endParaRPr lang="en-US" sz="1800" dirty="0"/>
          </a:p>
        </p:txBody>
      </p:sp>
    </p:spTree>
    <p:extLst>
      <p:ext uri="{BB962C8B-B14F-4D97-AF65-F5344CB8AC3E}">
        <p14:creationId xmlns:p14="http://schemas.microsoft.com/office/powerpoint/2010/main" val="12184081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4638"/>
            <a:ext cx="6834188" cy="1143000"/>
          </a:xfrm>
        </p:spPr>
        <p:txBody>
          <a:bodyPr/>
          <a:lstStyle/>
          <a:p>
            <a:r>
              <a:rPr lang="en-US" b="1" dirty="0"/>
              <a:t>CR guidelines </a:t>
            </a:r>
            <a:br>
              <a:rPr lang="en-US" b="1" dirty="0"/>
            </a:br>
            <a:r>
              <a:rPr lang="en-US" b="1" dirty="0"/>
              <a:t>(applicable to all meetings)</a:t>
            </a:r>
            <a:endParaRPr lang="ru-RU" b="1"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p:txBody>
          <a:bodyPr/>
          <a:lstStyle/>
          <a:p>
            <a:pPr lvl="0"/>
            <a:r>
              <a:rPr lang="en-US" sz="1800" dirty="0"/>
              <a:t>Encourage to r</a:t>
            </a:r>
            <a:r>
              <a:rPr lang="ru-RU" sz="1800" dirty="0"/>
              <a:t>ead MCC CR guidelines in </a:t>
            </a:r>
            <a:r>
              <a:rPr lang="ru-RU" sz="1800" u="sng" dirty="0">
                <a:hlinkClick r:id="rId2"/>
              </a:rPr>
              <a:t>https://www.3gpp.org/specifications/84-change-requests</a:t>
            </a:r>
            <a:endParaRPr lang="ru-RU" sz="1800" dirty="0"/>
          </a:p>
          <a:p>
            <a:pPr lvl="0"/>
            <a:r>
              <a:rPr lang="ru-RU" sz="1800" dirty="0"/>
              <a:t>CR formatting</a:t>
            </a:r>
          </a:p>
          <a:p>
            <a:pPr lvl="1"/>
            <a:r>
              <a:rPr lang="ru-RU" sz="1600" b="1" dirty="0"/>
              <a:t>Make sure that all fields in the CR coversheet are filled in and filled in correctly</a:t>
            </a:r>
          </a:p>
          <a:p>
            <a:pPr lvl="1"/>
            <a:r>
              <a:rPr lang="ru-RU" sz="1600" dirty="0"/>
              <a:t>Use the latest MCC </a:t>
            </a:r>
            <a:r>
              <a:rPr lang="ru-RU" sz="1600" u="sng" dirty="0">
                <a:hlinkClick r:id="rId3"/>
              </a:rPr>
              <a:t>CR template</a:t>
            </a:r>
            <a:r>
              <a:rPr lang="ru-RU" sz="1600" dirty="0"/>
              <a:t> </a:t>
            </a:r>
          </a:p>
          <a:p>
            <a:pPr lvl="1"/>
            <a:r>
              <a:rPr lang="ru-RU" sz="1600" dirty="0"/>
              <a:t>Encourage to use 3GU pre-filled coversheets which </a:t>
            </a:r>
            <a:r>
              <a:rPr lang="en-US" sz="1600" dirty="0"/>
              <a:t>are </a:t>
            </a:r>
            <a:r>
              <a:rPr lang="ru-RU" sz="1600" dirty="0"/>
              <a:t>available after tdoc reservation </a:t>
            </a:r>
          </a:p>
          <a:p>
            <a:pPr lvl="0"/>
            <a:r>
              <a:rPr lang="ru-RU" sz="1800" dirty="0"/>
              <a:t>CR coversheet errors handling</a:t>
            </a:r>
          </a:p>
          <a:p>
            <a:pPr lvl="1"/>
            <a:r>
              <a:rPr lang="ru-RU" sz="1600" dirty="0"/>
              <a:t>No CR allocation / revision to fix CR coversheet errors will be </a:t>
            </a:r>
            <a:r>
              <a:rPr lang="en-US" sz="1600" dirty="0"/>
              <a:t>allowed </a:t>
            </a:r>
            <a:r>
              <a:rPr lang="ru-RU" sz="1600" dirty="0"/>
              <a:t>after tdoc submission deadline and before the meeting. </a:t>
            </a:r>
          </a:p>
          <a:p>
            <a:pPr lvl="1"/>
            <a:r>
              <a:rPr lang="ru-RU" sz="1600" dirty="0"/>
              <a:t>CRs with coversheet errors need to be corrected during the meeting</a:t>
            </a:r>
            <a:r>
              <a:rPr lang="en-US" sz="1600" dirty="0"/>
              <a:t> (before the CR is agreed / endorsed)</a:t>
            </a:r>
            <a:endParaRPr lang="ru-RU" sz="1600" dirty="0">
              <a:solidFill>
                <a:srgbClr val="00B050"/>
              </a:solidFill>
            </a:endParaRPr>
          </a:p>
          <a:p>
            <a:pPr lvl="1"/>
            <a:r>
              <a:rPr lang="ru-RU" sz="1600" dirty="0"/>
              <a:t>CR revisions allocated during the meeting only</a:t>
            </a:r>
            <a:r>
              <a:rPr lang="en-US" sz="1600" dirty="0"/>
              <a:t> (subject to session chair decision)</a:t>
            </a:r>
          </a:p>
          <a:p>
            <a:pPr marL="0" indent="0">
              <a:buNone/>
            </a:pPr>
            <a:endParaRPr lang="en-US" sz="2400" dirty="0"/>
          </a:p>
          <a:p>
            <a:pPr marL="514350" lvl="1" indent="0">
              <a:buNone/>
            </a:pPr>
            <a:endParaRPr lang="en-US" sz="1200" b="1" dirty="0"/>
          </a:p>
          <a:p>
            <a:pPr lvl="1"/>
            <a:endParaRPr lang="en-US" sz="1050" dirty="0"/>
          </a:p>
          <a:p>
            <a:pPr lvl="1"/>
            <a:endParaRPr lang="en-US" sz="1200" dirty="0"/>
          </a:p>
        </p:txBody>
      </p:sp>
    </p:spTree>
    <p:extLst>
      <p:ext uri="{BB962C8B-B14F-4D97-AF65-F5344CB8AC3E}">
        <p14:creationId xmlns:p14="http://schemas.microsoft.com/office/powerpoint/2010/main" val="38938389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4638"/>
            <a:ext cx="6834188" cy="1143000"/>
          </a:xfrm>
        </p:spPr>
        <p:txBody>
          <a:bodyPr/>
          <a:lstStyle/>
          <a:p>
            <a:r>
              <a:rPr lang="en-US" b="1" dirty="0"/>
              <a:t>General Aspects</a:t>
            </a:r>
            <a:r>
              <a:rPr lang="en-US" dirty="0"/>
              <a:t> </a:t>
            </a:r>
            <a:endParaRPr lang="ru-RU"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57200" y="1447800"/>
            <a:ext cx="8229600" cy="4819650"/>
          </a:xfrm>
        </p:spPr>
        <p:txBody>
          <a:bodyPr/>
          <a:lstStyle/>
          <a:p>
            <a:pPr>
              <a:spcBef>
                <a:spcPts val="0"/>
              </a:spcBef>
              <a:spcAft>
                <a:spcPts val="300"/>
              </a:spcAft>
            </a:pPr>
            <a:r>
              <a:rPr lang="en-US" sz="2000" b="1" dirty="0"/>
              <a:t>The tdoc submission deadline is </a:t>
            </a:r>
            <a:r>
              <a:rPr lang="en-US" sz="2000" b="1" dirty="0">
                <a:solidFill>
                  <a:srgbClr val="FF0000"/>
                </a:solidFill>
              </a:rPr>
              <a:t>11:59pm UTC on Fri Apr. 10th 2020</a:t>
            </a:r>
          </a:p>
          <a:p>
            <a:pPr>
              <a:spcBef>
                <a:spcPts val="0"/>
              </a:spcBef>
              <a:spcAft>
                <a:spcPts val="300"/>
              </a:spcAft>
            </a:pPr>
            <a:r>
              <a:rPr lang="en-US" sz="2000" b="1" dirty="0"/>
              <a:t>The E-meeting will take place during Apr. 20 – 30.</a:t>
            </a:r>
          </a:p>
          <a:p>
            <a:pPr lvl="1">
              <a:spcBef>
                <a:spcPts val="0"/>
              </a:spcBef>
              <a:spcAft>
                <a:spcPts val="300"/>
              </a:spcAft>
            </a:pPr>
            <a:r>
              <a:rPr lang="en-US" sz="1600" b="1" dirty="0"/>
              <a:t>Email discussions consisting of a number of email threads moderated by designated moderators will be the main means</a:t>
            </a:r>
          </a:p>
          <a:p>
            <a:pPr lvl="1">
              <a:spcBef>
                <a:spcPts val="0"/>
              </a:spcBef>
              <a:spcAft>
                <a:spcPts val="300"/>
              </a:spcAft>
            </a:pPr>
            <a:r>
              <a:rPr lang="en-US" sz="1600" b="1" dirty="0"/>
              <a:t>GoToWebinar conference calls will tentatively be used on Apr. 27, 28, 29, 30 (1-3pm UTC) if needed to drive progress. Those calls are considered online sessions </a:t>
            </a:r>
          </a:p>
          <a:p>
            <a:pPr>
              <a:spcBef>
                <a:spcPts val="0"/>
              </a:spcBef>
              <a:spcAft>
                <a:spcPts val="300"/>
              </a:spcAft>
            </a:pPr>
            <a:r>
              <a:rPr lang="en-US" sz="2000" b="1" dirty="0"/>
              <a:t>Email discussions will be carried out on RAN4 email reflector </a:t>
            </a:r>
            <a:r>
              <a:rPr lang="en-US" sz="2000" b="1" dirty="0">
                <a:hlinkClick r:id="rId2"/>
              </a:rPr>
              <a:t>3GPP_TSG_RAN_WG4@LIST.ETSI.ORG</a:t>
            </a:r>
            <a:endParaRPr lang="en-US" sz="2000" b="1" dirty="0"/>
          </a:p>
          <a:p>
            <a:pPr>
              <a:spcBef>
                <a:spcPts val="0"/>
              </a:spcBef>
              <a:spcAft>
                <a:spcPts val="300"/>
              </a:spcAft>
            </a:pPr>
            <a:r>
              <a:rPr lang="en-US" sz="2000" b="1" dirty="0"/>
              <a:t>Please register for RAN4#94-e-Bis. Being registered to the meeting is a prerequisite to join the conference calls</a:t>
            </a:r>
          </a:p>
          <a:p>
            <a:pPr>
              <a:spcBef>
                <a:spcPts val="0"/>
              </a:spcBef>
              <a:spcAft>
                <a:spcPts val="300"/>
              </a:spcAft>
            </a:pPr>
            <a:r>
              <a:rPr lang="en-US" sz="2000" b="1" dirty="0"/>
              <a:t>Feedback on RAN4#94 E-meeting has been considered in improving the structure of this e-meeting</a:t>
            </a:r>
          </a:p>
          <a:p>
            <a:pPr>
              <a:spcBef>
                <a:spcPts val="0"/>
              </a:spcBef>
              <a:spcAft>
                <a:spcPts val="300"/>
              </a:spcAft>
            </a:pPr>
            <a:r>
              <a:rPr lang="en-US" sz="2000" b="1" dirty="0"/>
              <a:t>Focus is on R16 core part completion and critical R15 maintenance</a:t>
            </a:r>
          </a:p>
          <a:p>
            <a:pPr lvl="1">
              <a:spcBef>
                <a:spcPts val="0"/>
              </a:spcBef>
              <a:spcAft>
                <a:spcPts val="300"/>
              </a:spcAft>
            </a:pPr>
            <a:r>
              <a:rPr lang="en-US" sz="1600" b="1" dirty="0"/>
              <a:t>The work related to RAN1/RAN2 signaling and R16 feature list should be prioritized</a:t>
            </a:r>
          </a:p>
          <a:p>
            <a:pPr>
              <a:spcBef>
                <a:spcPts val="0"/>
              </a:spcBef>
              <a:spcAft>
                <a:spcPts val="300"/>
              </a:spcAft>
            </a:pPr>
            <a:r>
              <a:rPr lang="en-US" sz="2000" b="1" dirty="0"/>
              <a:t>This E-meeting shall have full decision power</a:t>
            </a:r>
          </a:p>
          <a:p>
            <a:pPr lvl="1">
              <a:spcBef>
                <a:spcPts val="0"/>
              </a:spcBef>
              <a:spcAft>
                <a:spcPts val="300"/>
              </a:spcAft>
            </a:pPr>
            <a:endParaRPr lang="en-US" sz="1600" b="1" dirty="0"/>
          </a:p>
        </p:txBody>
      </p:sp>
    </p:spTree>
    <p:extLst>
      <p:ext uri="{BB962C8B-B14F-4D97-AF65-F5344CB8AC3E}">
        <p14:creationId xmlns:p14="http://schemas.microsoft.com/office/powerpoint/2010/main" val="2261567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84138"/>
            <a:ext cx="6834188" cy="1143000"/>
          </a:xfrm>
        </p:spPr>
        <p:txBody>
          <a:bodyPr/>
          <a:lstStyle/>
          <a:p>
            <a:r>
              <a:rPr lang="en-US" b="1" dirty="0"/>
              <a:t>Scope and CR/LS/WF handling</a:t>
            </a:r>
            <a:endParaRPr lang="ru-RU" b="1"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57200" y="990600"/>
            <a:ext cx="8229600" cy="4525963"/>
          </a:xfrm>
        </p:spPr>
        <p:txBody>
          <a:bodyPr/>
          <a:lstStyle/>
          <a:p>
            <a:r>
              <a:rPr lang="en-US" sz="2000" dirty="0"/>
              <a:t>CR handling </a:t>
            </a:r>
          </a:p>
          <a:p>
            <a:pPr lvl="1"/>
            <a:r>
              <a:rPr lang="en-US" sz="1800" dirty="0"/>
              <a:t>Only draft CRs shall be used (no formal CRs shall be submitted)</a:t>
            </a:r>
          </a:p>
          <a:p>
            <a:pPr lvl="2"/>
            <a:r>
              <a:rPr lang="en-US" sz="1600" dirty="0"/>
              <a:t>Applies to basket WIs too</a:t>
            </a:r>
          </a:p>
          <a:p>
            <a:pPr lvl="2"/>
            <a:r>
              <a:rPr lang="en-US" sz="1600" dirty="0"/>
              <a:t>R15 NR Maintenance Draft CRs will be allowed with focus on open issues, or essential/critical corrections only</a:t>
            </a:r>
          </a:p>
          <a:p>
            <a:pPr lvl="2"/>
            <a:r>
              <a:rPr lang="en-US" sz="1600" dirty="0"/>
              <a:t>For R16 WIs, please use your good judgement to submit necessary CRs. CRs to WIs far from completion shall be deferred to future RAN4 meetings</a:t>
            </a:r>
          </a:p>
          <a:p>
            <a:pPr lvl="1"/>
            <a:r>
              <a:rPr lang="en-US" sz="1800" dirty="0"/>
              <a:t>No editorial CRs allowed at this meeting (deferred to next meeting) </a:t>
            </a:r>
          </a:p>
          <a:p>
            <a:pPr lvl="1"/>
            <a:r>
              <a:rPr lang="en-US" sz="1800" dirty="0"/>
              <a:t>ITU submission requires no TBD or [] in core specification in the June version</a:t>
            </a:r>
          </a:p>
          <a:p>
            <a:pPr lvl="1"/>
            <a:r>
              <a:rPr lang="en-US" sz="1800" dirty="0"/>
              <a:t>More instructions on CR (see slide 10 for CR guidelines)</a:t>
            </a:r>
          </a:p>
          <a:p>
            <a:r>
              <a:rPr lang="en-US" sz="2000" dirty="0"/>
              <a:t>LS handling</a:t>
            </a:r>
          </a:p>
          <a:p>
            <a:pPr lvl="1"/>
            <a:r>
              <a:rPr lang="en-US" sz="1800" dirty="0"/>
              <a:t>As usual, all the incoming LSs will be noted. But critical/urgent issues raised in the incoming LSs, if not excluded from the agenda, will be treated, including reply LSs</a:t>
            </a:r>
            <a:endParaRPr lang="en-US" sz="2000" strike="sngStrike" dirty="0">
              <a:solidFill>
                <a:srgbClr val="00B050"/>
              </a:solidFill>
            </a:endParaRPr>
          </a:p>
          <a:p>
            <a:r>
              <a:rPr lang="en-US" sz="2000" dirty="0"/>
              <a:t>WF handling</a:t>
            </a:r>
          </a:p>
          <a:p>
            <a:pPr lvl="1"/>
            <a:r>
              <a:rPr lang="en-US" sz="1800" dirty="0"/>
              <a:t>No WF submission before the start of the e-meeting. </a:t>
            </a:r>
          </a:p>
          <a:p>
            <a:pPr lvl="1"/>
            <a:r>
              <a:rPr lang="en-US" sz="1800" dirty="0"/>
              <a:t>During the meeting session chair will assign WF if needed</a:t>
            </a:r>
          </a:p>
        </p:txBody>
      </p:sp>
    </p:spTree>
    <p:extLst>
      <p:ext uri="{BB962C8B-B14F-4D97-AF65-F5344CB8AC3E}">
        <p14:creationId xmlns:p14="http://schemas.microsoft.com/office/powerpoint/2010/main" val="37761963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4638"/>
            <a:ext cx="6834188" cy="1143000"/>
          </a:xfrm>
        </p:spPr>
        <p:txBody>
          <a:bodyPr/>
          <a:lstStyle/>
          <a:p>
            <a:r>
              <a:rPr lang="en-US" b="1" dirty="0"/>
              <a:t>Email discussion procedures/timelines</a:t>
            </a:r>
            <a:endParaRPr lang="ru-RU"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57200" y="1343025"/>
            <a:ext cx="8229600" cy="4792663"/>
          </a:xfrm>
        </p:spPr>
        <p:txBody>
          <a:bodyPr/>
          <a:lstStyle/>
          <a:p>
            <a:r>
              <a:rPr lang="en-US" sz="2000" b="1" dirty="0"/>
              <a:t>Week before the E-meeting (Apr. 13 -17)</a:t>
            </a:r>
          </a:p>
          <a:p>
            <a:pPr lvl="1"/>
            <a:r>
              <a:rPr lang="en-US" sz="1800" dirty="0"/>
              <a:t>Monday (Apr. 13): email discussion moderators will be announced by session chairs (aligned template will be provided and used)</a:t>
            </a:r>
          </a:p>
          <a:p>
            <a:pPr lvl="1"/>
            <a:r>
              <a:rPr lang="en-US" sz="1800" dirty="0"/>
              <a:t>Monday – Friday (Apr. 13-17): moderators prepare summary materials for email discussion </a:t>
            </a:r>
          </a:p>
          <a:p>
            <a:pPr lvl="2"/>
            <a:r>
              <a:rPr lang="en-US" sz="1800" dirty="0"/>
              <a:t>Moderators should identify key open issues, summarize proposals and recommend topics/questions to be handled via email discussions. Moderators are encouraged to provide recommendation on prioritization of discussion and whether any issues should be postponed.</a:t>
            </a:r>
          </a:p>
          <a:p>
            <a:pPr lvl="2"/>
            <a:r>
              <a:rPr lang="en-US" sz="1800" dirty="0"/>
              <a:t>Moderators should provide the summary on the RAN4 reflector by UTC 23:59 PM Thursday Apr. 16</a:t>
            </a:r>
          </a:p>
          <a:p>
            <a:pPr lvl="2"/>
            <a:r>
              <a:rPr lang="en-US" sz="1800" dirty="0"/>
              <a:t>Friday Apr. 17: Companies provide comments on initial summaries  </a:t>
            </a:r>
          </a:p>
          <a:p>
            <a:pPr marL="914400" lvl="2" indent="0">
              <a:buNone/>
            </a:pPr>
            <a:endParaRPr lang="en-US" sz="1050" dirty="0"/>
          </a:p>
        </p:txBody>
      </p:sp>
    </p:spTree>
    <p:extLst>
      <p:ext uri="{BB962C8B-B14F-4D97-AF65-F5344CB8AC3E}">
        <p14:creationId xmlns:p14="http://schemas.microsoft.com/office/powerpoint/2010/main" val="23737418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4638"/>
            <a:ext cx="6834188" cy="1143000"/>
          </a:xfrm>
        </p:spPr>
        <p:txBody>
          <a:bodyPr/>
          <a:lstStyle/>
          <a:p>
            <a:r>
              <a:rPr lang="en-US" b="1" dirty="0"/>
              <a:t>Email discussion procedures/timelines</a:t>
            </a:r>
            <a:endParaRPr lang="ru-RU"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161925" y="1190625"/>
            <a:ext cx="8696325" cy="4912743"/>
          </a:xfrm>
        </p:spPr>
        <p:txBody>
          <a:bodyPr/>
          <a:lstStyle/>
          <a:p>
            <a:pPr marL="342900" lvl="1" indent="-342900">
              <a:buBlip>
                <a:blip r:embed="rId2"/>
              </a:buBlip>
            </a:pPr>
            <a:r>
              <a:rPr lang="en-US" sz="2000" b="1" dirty="0">
                <a:ea typeface="+mn-ea"/>
                <a:cs typeface="+mn-cs"/>
              </a:rPr>
              <a:t>E-meeting (Apr. 20 – 30) </a:t>
            </a:r>
          </a:p>
          <a:p>
            <a:pPr lvl="1"/>
            <a:r>
              <a:rPr lang="en-US" sz="1800" dirty="0"/>
              <a:t>Stage 0: Session chairs announce the set of email threads (no later than Monday 8am UTC, Apr. 20) </a:t>
            </a:r>
            <a:endParaRPr lang="en-US" sz="1600" strike="sngStrike" dirty="0"/>
          </a:p>
          <a:p>
            <a:pPr lvl="1"/>
            <a:r>
              <a:rPr lang="en-US" sz="1800" dirty="0"/>
              <a:t>Stage 1: Moderators trigger email discussion (Monday  Apr. 20)</a:t>
            </a:r>
          </a:p>
          <a:p>
            <a:pPr lvl="1"/>
            <a:r>
              <a:rPr lang="en-US" sz="1800" dirty="0"/>
              <a:t>Stage 2: Companies provide comments for the 1</a:t>
            </a:r>
            <a:r>
              <a:rPr lang="en-US" sz="1800" baseline="30000" dirty="0"/>
              <a:t>st</a:t>
            </a:r>
            <a:r>
              <a:rPr lang="en-US" sz="1800" dirty="0"/>
              <a:t> round (Apr. 20 – Wednesday 5pm UTC Apr. 22)</a:t>
            </a:r>
          </a:p>
          <a:p>
            <a:pPr lvl="1"/>
            <a:r>
              <a:rPr lang="en-US" sz="1800" dirty="0"/>
              <a:t>Stage 3: Moderators summarize the status and possible proposals, recommending what decisions can be made for 1</a:t>
            </a:r>
            <a:r>
              <a:rPr lang="en-US" sz="1800" baseline="30000" dirty="0"/>
              <a:t>st</a:t>
            </a:r>
            <a:r>
              <a:rPr lang="en-US" sz="1800" dirty="0"/>
              <a:t> round. A formal t</a:t>
            </a:r>
            <a:r>
              <a:rPr lang="en-US" altLang="zh-CN" sz="1800" dirty="0"/>
              <a:t>-</a:t>
            </a:r>
            <a:r>
              <a:rPr lang="en-US" sz="1800" dirty="0"/>
              <a:t>doc will be used (Thursday 5pm UTC, Apr. 23)</a:t>
            </a:r>
          </a:p>
          <a:p>
            <a:pPr lvl="1"/>
            <a:r>
              <a:rPr lang="en-US" sz="1800" dirty="0"/>
              <a:t>Stage 4: After receiving the summary from moderators, session chair may approve documents, make agreements or assign new CRs, WFs, LSs, etc. Session chairs may decide to first allocate tdoc numbers for new CRs/WFs/LSs first so sourcing companies can start the discussion immediately (no decisions will be made on the weekend on those new tdocs). Afterwards, session chair may announce decisions on other tdocs (no later than Monday 8am UTC, Apr. 27)</a:t>
            </a:r>
          </a:p>
        </p:txBody>
      </p:sp>
    </p:spTree>
    <p:extLst>
      <p:ext uri="{BB962C8B-B14F-4D97-AF65-F5344CB8AC3E}">
        <p14:creationId xmlns:p14="http://schemas.microsoft.com/office/powerpoint/2010/main" val="26976391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4638"/>
            <a:ext cx="6834188" cy="1143000"/>
          </a:xfrm>
        </p:spPr>
        <p:txBody>
          <a:bodyPr/>
          <a:lstStyle/>
          <a:p>
            <a:r>
              <a:rPr lang="en-US" b="1" dirty="0"/>
              <a:t>Email discussion procedures/timelines</a:t>
            </a:r>
            <a:endParaRPr lang="ru-RU"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161925" y="1190625"/>
            <a:ext cx="8696325" cy="4912743"/>
          </a:xfrm>
        </p:spPr>
        <p:txBody>
          <a:bodyPr/>
          <a:lstStyle/>
          <a:p>
            <a:pPr marL="342900" lvl="1" indent="-342900">
              <a:buBlip>
                <a:blip r:embed="rId2"/>
              </a:buBlip>
            </a:pPr>
            <a:r>
              <a:rPr lang="en-US" sz="2000" b="1" dirty="0">
                <a:ea typeface="+mn-ea"/>
                <a:cs typeface="+mn-cs"/>
              </a:rPr>
              <a:t>E-meeting (Apr. 20  – 30) </a:t>
            </a:r>
          </a:p>
          <a:p>
            <a:pPr lvl="1"/>
            <a:r>
              <a:rPr lang="en-US" sz="1800" dirty="0"/>
              <a:t>Stage 5: Companies provide comments for 2</a:t>
            </a:r>
            <a:r>
              <a:rPr lang="en-US" sz="1800" baseline="30000" dirty="0"/>
              <a:t>nd</a:t>
            </a:r>
            <a:r>
              <a:rPr lang="en-US" sz="1800" dirty="0"/>
              <a:t> round and moderators provide second round summary (Monday Apr. 27 – Wednesday 5pm UTC  Apr. 29)</a:t>
            </a:r>
          </a:p>
          <a:p>
            <a:pPr lvl="2"/>
            <a:r>
              <a:rPr lang="en-US" sz="1800" dirty="0"/>
              <a:t>Note: Formal version of stable tdocs shall be uploaded to the Inbox (except Cat A CRs) before Stage 6</a:t>
            </a:r>
          </a:p>
          <a:p>
            <a:pPr lvl="1"/>
            <a:r>
              <a:rPr lang="en-US" sz="1800" dirty="0"/>
              <a:t>Stage 6: Session Chair announces close of sessions (no later than 5pm UTC, Apr. 30). Final decisions will be captured in Chairman meeting report ( to be shared after the meeting is closed)</a:t>
            </a:r>
          </a:p>
          <a:p>
            <a:r>
              <a:rPr lang="en-US" sz="2000" b="1" dirty="0"/>
              <a:t>Use of GoToWebinar as part of 2nd round discussion and decision-making</a:t>
            </a:r>
          </a:p>
          <a:p>
            <a:pPr lvl="1"/>
            <a:r>
              <a:rPr lang="en-US" sz="1800" dirty="0"/>
              <a:t>Tentatively scheduled on Apr. 27, 28, 29, 30 (1-3pm UTC) if needed. To be formally announced about 16 hours before the conference call </a:t>
            </a:r>
            <a:r>
              <a:rPr lang="en-US" altLang="zh-CN" sz="1800" dirty="0"/>
              <a:t>pending session chairs’ arrangement.</a:t>
            </a:r>
            <a:endParaRPr lang="en-US" sz="1800" dirty="0"/>
          </a:p>
          <a:p>
            <a:pPr lvl="1"/>
            <a:r>
              <a:rPr lang="en-US" sz="1800" dirty="0"/>
              <a:t>In GoToWebinar sessions, session chairs will mainly treat WF, LS, or other critical issues. So please share such tdocs before the call</a:t>
            </a:r>
          </a:p>
          <a:p>
            <a:pPr lvl="2"/>
            <a:r>
              <a:rPr lang="en-US" sz="1800" dirty="0"/>
              <a:t>Moderators can recommend to sessions chairs which topics to treat</a:t>
            </a:r>
          </a:p>
          <a:p>
            <a:pPr lvl="2"/>
            <a:r>
              <a:rPr lang="en-US" altLang="zh-CN" sz="1800" dirty="0"/>
              <a:t>Agenda will be shared in advance by session chair</a:t>
            </a:r>
          </a:p>
          <a:p>
            <a:pPr lvl="1"/>
            <a:endParaRPr lang="en-US" sz="1800" dirty="0"/>
          </a:p>
          <a:p>
            <a:endParaRPr lang="en-US" sz="2200" dirty="0"/>
          </a:p>
        </p:txBody>
      </p:sp>
    </p:spTree>
    <p:extLst>
      <p:ext uri="{BB962C8B-B14F-4D97-AF65-F5344CB8AC3E}">
        <p14:creationId xmlns:p14="http://schemas.microsoft.com/office/powerpoint/2010/main" val="16530190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4638"/>
            <a:ext cx="6834188" cy="1143000"/>
          </a:xfrm>
        </p:spPr>
        <p:txBody>
          <a:bodyPr/>
          <a:lstStyle/>
          <a:p>
            <a:r>
              <a:rPr lang="en-US" b="1" dirty="0"/>
              <a:t>Basket WIs Email discussion procedures/timelines </a:t>
            </a:r>
            <a:endParaRPr lang="ru-RU" b="1"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57200" y="1590675"/>
            <a:ext cx="8229600" cy="4525963"/>
          </a:xfrm>
        </p:spPr>
        <p:txBody>
          <a:bodyPr/>
          <a:lstStyle/>
          <a:p>
            <a:r>
              <a:rPr lang="en-US" sz="2000" dirty="0"/>
              <a:t>Handling of basket WIs (LTE baskets, i.e. AI 5.1 – 5.7, and NR baskets, i.e. AI 8.1 – 8.13) related draft CRs/TPs will follow the following process and timelines. Note: there is only one round of email discussion for basket WIs.</a:t>
            </a:r>
          </a:p>
          <a:p>
            <a:pPr lvl="0"/>
            <a:r>
              <a:rPr lang="en-US" sz="2000" dirty="0"/>
              <a:t>Tuesday Apr. 14: basket WI moderator will provide a list of contributions for flagging. The flag deadline is </a:t>
            </a:r>
            <a:r>
              <a:rPr lang="en-US" sz="2000" dirty="0">
                <a:solidFill>
                  <a:srgbClr val="FF0000"/>
                </a:solidFill>
              </a:rPr>
              <a:t>Friday 5pm UTC Apr. 17</a:t>
            </a:r>
          </a:p>
          <a:p>
            <a:pPr lvl="0"/>
            <a:r>
              <a:rPr lang="en-US" sz="2000" dirty="0"/>
              <a:t>Companies can flag contributions using the basket email thread title and the specific reason(s) of flag in the email, e.g., </a:t>
            </a:r>
          </a:p>
          <a:p>
            <a:pPr marL="0" lvl="0" indent="0">
              <a:buNone/>
            </a:pPr>
            <a:r>
              <a:rPr lang="en-US" sz="2000" dirty="0"/>
              <a:t>	Tdoc           Title         Reason for discussion</a:t>
            </a:r>
          </a:p>
          <a:p>
            <a:pPr marL="0" lvl="0" indent="0">
              <a:buNone/>
            </a:pPr>
            <a:r>
              <a:rPr lang="en-US" sz="2000" dirty="0"/>
              <a:t>	R4-20xxxxx    xxxx          </a:t>
            </a:r>
            <a:r>
              <a:rPr lang="en-US" sz="2000" dirty="0" err="1"/>
              <a:t>xxxx</a:t>
            </a:r>
            <a:endParaRPr lang="en-US" sz="2000" dirty="0"/>
          </a:p>
          <a:p>
            <a:pPr marL="514350" lvl="1" indent="0">
              <a:buNone/>
            </a:pPr>
            <a:endParaRPr lang="en-US" sz="1200" b="1" dirty="0"/>
          </a:p>
          <a:p>
            <a:pPr lvl="1"/>
            <a:endParaRPr lang="en-US" sz="1050" dirty="0"/>
          </a:p>
          <a:p>
            <a:pPr lvl="1"/>
            <a:endParaRPr lang="en-US" sz="1200" dirty="0"/>
          </a:p>
        </p:txBody>
      </p:sp>
    </p:spTree>
    <p:extLst>
      <p:ext uri="{BB962C8B-B14F-4D97-AF65-F5344CB8AC3E}">
        <p14:creationId xmlns:p14="http://schemas.microsoft.com/office/powerpoint/2010/main" val="25351174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4638"/>
            <a:ext cx="6834188" cy="1143000"/>
          </a:xfrm>
        </p:spPr>
        <p:txBody>
          <a:bodyPr/>
          <a:lstStyle/>
          <a:p>
            <a:r>
              <a:rPr lang="en-US" b="1" dirty="0"/>
              <a:t>Basket WIs Email discussion procedures/timelines (cont.) </a:t>
            </a:r>
            <a:endParaRPr lang="ru-RU" b="1"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57200" y="1485900"/>
            <a:ext cx="8229600" cy="4525963"/>
          </a:xfrm>
        </p:spPr>
        <p:txBody>
          <a:bodyPr/>
          <a:lstStyle/>
          <a:p>
            <a:pPr lvl="0"/>
            <a:r>
              <a:rPr lang="en-US" sz="1800" dirty="0"/>
              <a:t>Monday Apr. 20: basket WI moderator will provide the updated list of contributions, in which:</a:t>
            </a:r>
          </a:p>
          <a:p>
            <a:pPr lvl="1"/>
            <a:r>
              <a:rPr lang="en-US" sz="1400" dirty="0"/>
              <a:t>those that were not flagged will be considered “agreeable”</a:t>
            </a:r>
          </a:p>
          <a:p>
            <a:pPr lvl="1"/>
            <a:r>
              <a:rPr lang="en-US" sz="1400" dirty="0"/>
              <a:t>those that were flagged will be revised. The authors are encouraged to share the revisions as soon as possible for further comments.</a:t>
            </a:r>
          </a:p>
          <a:p>
            <a:pPr lvl="0"/>
            <a:r>
              <a:rPr lang="en-US" sz="1800" dirty="0"/>
              <a:t>By Thursday 5pm UTC, Apr. 23, all revised tdocs need to be available and final comments be received</a:t>
            </a:r>
          </a:p>
          <a:p>
            <a:pPr lvl="0"/>
            <a:r>
              <a:rPr lang="en-US" sz="1800" dirty="0"/>
              <a:t>By Friday 5pm UTC, Apr. 24, basket WI moderators will provide a summary of the status of those flagged and revised tdocs. This summary should capture the following info:</a:t>
            </a:r>
          </a:p>
          <a:p>
            <a:pPr lvl="1"/>
            <a:r>
              <a:rPr lang="en-US" sz="1400" dirty="0"/>
              <a:t>the reason for flagging</a:t>
            </a:r>
          </a:p>
          <a:p>
            <a:pPr lvl="1"/>
            <a:r>
              <a:rPr lang="en-US" sz="1400" dirty="0"/>
              <a:t>if the revision is available</a:t>
            </a:r>
          </a:p>
          <a:p>
            <a:pPr lvl="1"/>
            <a:r>
              <a:rPr lang="en-US" sz="1400" dirty="0"/>
              <a:t>if the revision is agreeable by addressing received comments).</a:t>
            </a:r>
          </a:p>
          <a:p>
            <a:pPr lvl="0"/>
            <a:r>
              <a:rPr lang="en-US" sz="1800" dirty="0"/>
              <a:t>Based on the summary, session chair will announce decisions by Tuesday 5pm UTC, Apr. 28</a:t>
            </a:r>
          </a:p>
          <a:p>
            <a:pPr lvl="0"/>
            <a:r>
              <a:rPr lang="en-US" sz="1800" dirty="0"/>
              <a:t>Revised WIDs and big draft CRs need to be available by 5pm UTC, May 4 for email approval.</a:t>
            </a:r>
          </a:p>
          <a:p>
            <a:pPr lvl="0"/>
            <a:endParaRPr lang="en-US" sz="2000" dirty="0"/>
          </a:p>
          <a:p>
            <a:pPr marL="514350" lvl="1" indent="0">
              <a:buNone/>
            </a:pPr>
            <a:endParaRPr lang="en-US" sz="1200" b="1" dirty="0"/>
          </a:p>
          <a:p>
            <a:pPr lvl="1"/>
            <a:endParaRPr lang="en-US" sz="1050" dirty="0"/>
          </a:p>
          <a:p>
            <a:pPr lvl="1"/>
            <a:endParaRPr lang="en-US" sz="1200" dirty="0"/>
          </a:p>
        </p:txBody>
      </p:sp>
    </p:spTree>
    <p:extLst>
      <p:ext uri="{BB962C8B-B14F-4D97-AF65-F5344CB8AC3E}">
        <p14:creationId xmlns:p14="http://schemas.microsoft.com/office/powerpoint/2010/main" val="15972786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D69B278-7853-43C4-8E53-14EC1849A740}"/>
              </a:ext>
            </a:extLst>
          </p:cNvPr>
          <p:cNvSpPr>
            <a:spLocks noGrp="1"/>
          </p:cNvSpPr>
          <p:nvPr>
            <p:ph idx="1"/>
          </p:nvPr>
        </p:nvSpPr>
        <p:spPr>
          <a:xfrm>
            <a:off x="457200" y="1304925"/>
            <a:ext cx="8229600" cy="4525963"/>
          </a:xfrm>
        </p:spPr>
        <p:txBody>
          <a:bodyPr/>
          <a:lstStyle/>
          <a:p>
            <a:r>
              <a:rPr lang="en-US" dirty="0"/>
              <a:t>Delegates are strongly encouraged to provide comments/concerns asap</a:t>
            </a:r>
          </a:p>
          <a:p>
            <a:pPr lvl="1"/>
            <a:r>
              <a:rPr lang="en-US" dirty="0"/>
              <a:t>Silence within a reasonable timeframe means no objection</a:t>
            </a:r>
          </a:p>
          <a:p>
            <a:r>
              <a:rPr lang="en-US" dirty="0"/>
              <a:t>It is strongly encouraged that each company/delegate consolidate their comments/views and send them out in one email for each email thread</a:t>
            </a:r>
          </a:p>
        </p:txBody>
      </p:sp>
      <p:sp>
        <p:nvSpPr>
          <p:cNvPr id="3" name="Slide Number Placeholder 2">
            <a:extLst>
              <a:ext uri="{FF2B5EF4-FFF2-40B4-BE49-F238E27FC236}">
                <a16:creationId xmlns:a16="http://schemas.microsoft.com/office/drawing/2014/main" id="{7C8E6CC3-5722-44AA-AD46-33C54EE1E978}"/>
              </a:ext>
            </a:extLst>
          </p:cNvPr>
          <p:cNvSpPr>
            <a:spLocks noGrp="1"/>
          </p:cNvSpPr>
          <p:nvPr>
            <p:ph type="sldNum" sz="quarter" idx="10"/>
          </p:nvPr>
        </p:nvSpPr>
        <p:spPr/>
        <p:txBody>
          <a:bodyPr/>
          <a:lstStyle/>
          <a:p>
            <a:fld id="{F5492D28-9CB3-4957-BFD2-683A3D6260A5}" type="slidenum">
              <a:rPr lang="en-GB" altLang="en-US" smtClean="0"/>
              <a:pPr/>
              <a:t>9</a:t>
            </a:fld>
            <a:endParaRPr lang="en-GB" altLang="en-US" dirty="0"/>
          </a:p>
        </p:txBody>
      </p:sp>
      <p:sp>
        <p:nvSpPr>
          <p:cNvPr id="4" name="Title 3">
            <a:extLst>
              <a:ext uri="{FF2B5EF4-FFF2-40B4-BE49-F238E27FC236}">
                <a16:creationId xmlns:a16="http://schemas.microsoft.com/office/drawing/2014/main" id="{CD9A5191-4CF0-444A-8D21-46747A2FA706}"/>
              </a:ext>
            </a:extLst>
          </p:cNvPr>
          <p:cNvSpPr>
            <a:spLocks noGrp="1"/>
          </p:cNvSpPr>
          <p:nvPr>
            <p:ph type="title"/>
          </p:nvPr>
        </p:nvSpPr>
        <p:spPr/>
        <p:txBody>
          <a:bodyPr/>
          <a:lstStyle/>
          <a:p>
            <a:r>
              <a:rPr lang="en-US" dirty="0"/>
              <a:t>Notes on email discussions</a:t>
            </a:r>
          </a:p>
        </p:txBody>
      </p:sp>
    </p:spTree>
    <p:extLst>
      <p:ext uri="{BB962C8B-B14F-4D97-AF65-F5344CB8AC3E}">
        <p14:creationId xmlns:p14="http://schemas.microsoft.com/office/powerpoint/2010/main" val="378791786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306282</TotalTime>
  <Words>1755</Words>
  <Application>Microsoft Office PowerPoint</Application>
  <PresentationFormat>On-screen Show (4:3)</PresentationFormat>
  <Paragraphs>129</Paragraphs>
  <Slides>15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Calibri</vt:lpstr>
      <vt:lpstr>Times New Roman</vt:lpstr>
      <vt:lpstr>3gpp</vt:lpstr>
      <vt:lpstr>RAN4#94-e-Bis E-meeting Arrangements and Guidelines</vt:lpstr>
      <vt:lpstr>General Aspects </vt:lpstr>
      <vt:lpstr>Scope and CR/LS/WF handling</vt:lpstr>
      <vt:lpstr>Email discussion procedures/timelines</vt:lpstr>
      <vt:lpstr>Email discussion procedures/timelines</vt:lpstr>
      <vt:lpstr>Email discussion procedures/timelines</vt:lpstr>
      <vt:lpstr>Basket WIs Email discussion procedures/timelines </vt:lpstr>
      <vt:lpstr>Basket WIs Email discussion procedures/timelines (cont.) </vt:lpstr>
      <vt:lpstr>Notes on email discussions</vt:lpstr>
      <vt:lpstr>Notes on email discussions (cont.)</vt:lpstr>
      <vt:lpstr>Notes on GoToWebinar conference calls</vt:lpstr>
      <vt:lpstr>Quiet period for the e-meeting</vt:lpstr>
      <vt:lpstr>Role of Moderators</vt:lpstr>
      <vt:lpstr>Others</vt:lpstr>
      <vt:lpstr>CR guidelines  (applicable to all meetings)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lastModifiedBy>Steven Chen</cp:lastModifiedBy>
  <cp:revision>105</cp:revision>
  <cp:lastPrinted>2016-09-15T08:31:35Z</cp:lastPrinted>
  <dcterms:created xsi:type="dcterms:W3CDTF">2009-11-27T05:15:11Z</dcterms:created>
  <dcterms:modified xsi:type="dcterms:W3CDTF">2020-04-17T23:37:52Z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NSCPROP_SA">
    <vt:lpwstr>D:\RAN\RAN78\RP-172127.pptx</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1552620126</vt:lpwstr>
  </property>
  <property fmtid="{D5CDD505-2E9C-101B-9397-08002B2CF9AE}" pid="8" name="TitusGUID">
    <vt:lpwstr>6f9c0495-a83c-462b-8664-67016d5bf2d5</vt:lpwstr>
  </property>
  <property fmtid="{D5CDD505-2E9C-101B-9397-08002B2CF9AE}" pid="9" name="CTP_TimeStamp">
    <vt:lpwstr>2020-02-04 15:40:02Z</vt:lpwstr>
  </property>
  <property fmtid="{D5CDD505-2E9C-101B-9397-08002B2CF9AE}" pid="10" name="CTP_BU">
    <vt:lpwstr>NA</vt:lpwstr>
  </property>
  <property fmtid="{D5CDD505-2E9C-101B-9397-08002B2CF9AE}" pid="11" name="CTP_IDSID">
    <vt:lpwstr>NA</vt:lpwstr>
  </property>
  <property fmtid="{D5CDD505-2E9C-101B-9397-08002B2CF9AE}" pid="12" name="CTP_WWID">
    <vt:lpwstr>NA</vt:lpwstr>
  </property>
  <property fmtid="{D5CDD505-2E9C-101B-9397-08002B2CF9AE}" pid="13" name="CTPClassification">
    <vt:lpwstr>CTP_NT</vt:lpwstr>
  </property>
</Properties>
</file>