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9" r:id="rId2"/>
    <p:sldId id="280" r:id="rId3"/>
    <p:sldId id="293" r:id="rId4"/>
    <p:sldId id="294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92" d="100"/>
          <a:sy n="92" d="100"/>
        </p:scale>
        <p:origin x="966" y="84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989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5057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72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GB" altLang="zh-CN" sz="4000" dirty="0" smtClean="0"/>
              <a:t>WF </a:t>
            </a:r>
            <a:r>
              <a:rPr lang="en-GB" altLang="zh-CN" sz="4000" dirty="0"/>
              <a:t>on 2-step RACH RRM </a:t>
            </a:r>
            <a:r>
              <a:rPr lang="en-GB" altLang="zh-CN" sz="4000" dirty="0" smtClean="0"/>
              <a:t>requirements</a:t>
            </a: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</a:t>
            </a:r>
            <a:r>
              <a:rPr lang="en-GB" altLang="zh-CN" sz="2400" b="1" dirty="0" smtClean="0"/>
              <a:t>94-e-Bis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</a:t>
            </a:r>
            <a:r>
              <a:rPr lang="en-GB" altLang="zh-CN" sz="2400" b="1" dirty="0" smtClean="0"/>
              <a:t>Apr. 20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Apr. 30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R4-2005844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Create new clause 6.2.2.3 in TS38.133 to capture the 2-step RACH RRM requirements.</a:t>
            </a:r>
            <a:endParaRPr lang="zh-CN" altLang="zh-CN" sz="2000" dirty="0" smtClean="0"/>
          </a:p>
          <a:p>
            <a:r>
              <a:rPr lang="en-US" altLang="zh-CN" sz="2000" dirty="0" smtClean="0"/>
              <a:t>RRM requirements are specified for both contention-based and contention-free 2-step RACH.</a:t>
            </a:r>
            <a:endParaRPr lang="zh-CN" altLang="zh-CN" sz="2000" dirty="0" smtClean="0"/>
          </a:p>
          <a:p>
            <a:r>
              <a:rPr lang="en-US" altLang="zh-CN" sz="2000" dirty="0" smtClean="0"/>
              <a:t>Scenarios </a:t>
            </a:r>
            <a:r>
              <a:rPr lang="en-US" altLang="zh-CN" sz="2000" dirty="0"/>
              <a:t>for specifying UE </a:t>
            </a:r>
            <a:r>
              <a:rPr lang="en-US" altLang="zh-CN" sz="2000" dirty="0" err="1"/>
              <a:t>behaviour</a:t>
            </a:r>
            <a:r>
              <a:rPr lang="en-US" altLang="zh-CN" sz="2000" dirty="0"/>
              <a:t> for contention-based 2-step </a:t>
            </a:r>
            <a:r>
              <a:rPr lang="en-US" altLang="zh-CN" sz="2000" dirty="0" smtClean="0"/>
              <a:t>RACH and contention-free 2-step RACH</a:t>
            </a:r>
            <a:endParaRPr lang="zh-CN" altLang="zh-CN" sz="2000" dirty="0"/>
          </a:p>
          <a:p>
            <a:pPr lvl="1"/>
            <a:r>
              <a:rPr lang="en-US" altLang="zh-CN" sz="1800" dirty="0"/>
              <a:t>Correct behavior when transmitting </a:t>
            </a:r>
            <a:r>
              <a:rPr lang="en-US" altLang="zh-CN" sz="1800" dirty="0" err="1"/>
              <a:t>MsgA</a:t>
            </a:r>
            <a:endParaRPr lang="zh-CN" altLang="zh-CN" sz="1800" dirty="0"/>
          </a:p>
          <a:p>
            <a:pPr lvl="1"/>
            <a:r>
              <a:rPr lang="en-US" altLang="zh-CN" sz="1800" dirty="0"/>
              <a:t>Correct behavior when receiving </a:t>
            </a:r>
            <a:r>
              <a:rPr lang="en-US" altLang="zh-CN" sz="1800" dirty="0" err="1"/>
              <a:t>MsgB</a:t>
            </a:r>
            <a:endParaRPr lang="zh-CN" altLang="zh-CN" sz="1800" dirty="0"/>
          </a:p>
          <a:p>
            <a:pPr lvl="1"/>
            <a:r>
              <a:rPr lang="en-US" altLang="zh-CN" sz="1800" dirty="0"/>
              <a:t>Correct behavior when not receiving </a:t>
            </a:r>
            <a:r>
              <a:rPr lang="en-US" altLang="zh-CN" sz="1800" dirty="0" err="1"/>
              <a:t>MsgB</a:t>
            </a:r>
            <a:endParaRPr lang="zh-CN" altLang="zh-CN" sz="1800" dirty="0"/>
          </a:p>
          <a:p>
            <a:r>
              <a:rPr lang="en-US" altLang="zh-CN" sz="2000" dirty="0"/>
              <a:t> </a:t>
            </a:r>
            <a:r>
              <a:rPr lang="en-US" altLang="zh-CN" sz="2000" dirty="0" smtClean="0"/>
              <a:t>UE </a:t>
            </a:r>
            <a:r>
              <a:rPr lang="en-US" altLang="zh-CN" sz="2000" dirty="0" err="1"/>
              <a:t>behaviour</a:t>
            </a:r>
            <a:r>
              <a:rPr lang="en-US" altLang="zh-CN" sz="2000" dirty="0"/>
              <a:t> to be specified when receiving </a:t>
            </a:r>
            <a:r>
              <a:rPr lang="en-US" altLang="zh-CN" sz="2000" dirty="0" err="1"/>
              <a:t>MsgB</a:t>
            </a:r>
            <a:r>
              <a:rPr lang="en-US" altLang="zh-CN" sz="2000" dirty="0"/>
              <a:t> for contention-based 2-step RACH</a:t>
            </a:r>
            <a:endParaRPr lang="zh-CN" altLang="zh-CN" sz="2000" dirty="0"/>
          </a:p>
          <a:p>
            <a:pPr lvl="1"/>
            <a:r>
              <a:rPr lang="en-US" altLang="zh-CN" sz="1800" dirty="0"/>
              <a:t>UE behavior after receiving Fallback RAR</a:t>
            </a:r>
            <a:endParaRPr lang="zh-CN" altLang="zh-CN" sz="1800" dirty="0"/>
          </a:p>
          <a:p>
            <a:pPr lvl="1"/>
            <a:r>
              <a:rPr lang="en-US" altLang="zh-CN" sz="1800" dirty="0"/>
              <a:t>UE behavior after receiving Success RAR</a:t>
            </a:r>
            <a:endParaRPr lang="zh-CN" altLang="zh-CN" sz="1800" dirty="0"/>
          </a:p>
          <a:p>
            <a:pPr lvl="1"/>
            <a:r>
              <a:rPr lang="en-US" altLang="zh-CN" sz="1800" dirty="0" smtClean="0"/>
              <a:t>UE </a:t>
            </a:r>
            <a:r>
              <a:rPr lang="en-US" altLang="zh-CN" sz="1800" dirty="0"/>
              <a:t>behavior regarding </a:t>
            </a:r>
            <a:r>
              <a:rPr lang="en-US" altLang="zh-CN" sz="1800" dirty="0" err="1"/>
              <a:t>Backoff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indicator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The existing requirements for following procedures </a:t>
            </a:r>
            <a:r>
              <a:rPr lang="en-US" altLang="zh-CN" sz="2000" dirty="0"/>
              <a:t>in TS 38.133 and TS 36.133 are applicable for both 4-step RACH and 2-step </a:t>
            </a:r>
            <a:r>
              <a:rPr lang="en-US" altLang="zh-CN" sz="2000" dirty="0" smtClean="0"/>
              <a:t>RACH</a:t>
            </a:r>
          </a:p>
          <a:p>
            <a:pPr lvl="1"/>
            <a:r>
              <a:rPr lang="en-US" altLang="zh-CN" sz="1600" dirty="0" smtClean="0"/>
              <a:t>Handover</a:t>
            </a:r>
          </a:p>
          <a:p>
            <a:pPr lvl="1"/>
            <a:r>
              <a:rPr lang="en-US" altLang="zh-CN" sz="1600" dirty="0" smtClean="0"/>
              <a:t>UL transmit timing</a:t>
            </a:r>
          </a:p>
          <a:p>
            <a:pPr lvl="1"/>
            <a:r>
              <a:rPr lang="en-US" altLang="zh-CN" sz="1600" dirty="0" smtClean="0"/>
              <a:t>RRC </a:t>
            </a:r>
            <a:r>
              <a:rPr lang="en-US" altLang="zh-CN" sz="1600" dirty="0"/>
              <a:t>Re-establishment to NR</a:t>
            </a:r>
            <a:endParaRPr lang="zh-CN" altLang="zh-CN" sz="1600" dirty="0"/>
          </a:p>
          <a:p>
            <a:pPr lvl="1"/>
            <a:r>
              <a:rPr lang="en-US" altLang="zh-CN" sz="1600" dirty="0"/>
              <a:t>RRC connection release with redirection to NR</a:t>
            </a:r>
            <a:endParaRPr lang="zh-CN" altLang="zh-CN" sz="1600" dirty="0"/>
          </a:p>
          <a:p>
            <a:pPr lvl="1"/>
            <a:r>
              <a:rPr lang="en-US" altLang="zh-CN" sz="1600" dirty="0" err="1"/>
              <a:t>PSCell</a:t>
            </a:r>
            <a:r>
              <a:rPr lang="en-US" altLang="zh-CN" sz="1600" dirty="0"/>
              <a:t> addition in NR-DC</a:t>
            </a:r>
            <a:endParaRPr lang="zh-CN" altLang="zh-CN" sz="1600" dirty="0"/>
          </a:p>
          <a:p>
            <a:pPr lvl="1"/>
            <a:r>
              <a:rPr lang="en-US" altLang="zh-CN" sz="1600" dirty="0" err="1"/>
              <a:t>PSCell</a:t>
            </a:r>
            <a:r>
              <a:rPr lang="en-US" altLang="zh-CN" sz="1600" dirty="0"/>
              <a:t> addition in EN-DC</a:t>
            </a:r>
            <a:endParaRPr lang="zh-CN" altLang="zh-CN" sz="1600" dirty="0"/>
          </a:p>
          <a:p>
            <a:r>
              <a:rPr lang="en-GB" altLang="zh-CN" sz="2000" dirty="0" smtClean="0"/>
              <a:t>Terminology </a:t>
            </a:r>
            <a:r>
              <a:rPr lang="en-GB" altLang="zh-CN" sz="2000" dirty="0"/>
              <a:t>for differentiating 4-step RACH and 2-step RACH in TS 38.133 </a:t>
            </a:r>
            <a:endParaRPr lang="zh-CN" altLang="zh-CN" sz="2000" dirty="0"/>
          </a:p>
          <a:p>
            <a:pPr lvl="1"/>
            <a:r>
              <a:rPr lang="en-US" altLang="zh-CN" sz="1800" dirty="0" smtClean="0"/>
              <a:t>“</a:t>
            </a:r>
            <a:r>
              <a:rPr lang="en-US" altLang="zh-CN" sz="1800" dirty="0"/>
              <a:t>4-step RA type” and “2-step RA type”</a:t>
            </a:r>
            <a:endParaRPr lang="zh-CN" altLang="zh-CN" sz="1800" dirty="0"/>
          </a:p>
          <a:p>
            <a:endParaRPr lang="en-US" altLang="zh-CN" sz="2000" dirty="0" smtClean="0"/>
          </a:p>
          <a:p>
            <a:r>
              <a:rPr lang="en-US" altLang="zh-CN" sz="2000" dirty="0"/>
              <a:t>FFS if clarification in the spec is needed </a:t>
            </a:r>
            <a:r>
              <a:rPr lang="en-US" altLang="zh-CN" sz="2000" dirty="0" smtClean="0"/>
              <a:t>for existing </a:t>
            </a:r>
            <a:r>
              <a:rPr lang="en-US" altLang="zh-CN" sz="2000" dirty="0"/>
              <a:t>RRM requirements </a:t>
            </a:r>
            <a:r>
              <a:rPr lang="en-US" altLang="zh-CN" sz="2000" dirty="0" smtClean="0"/>
              <a:t>that are </a:t>
            </a:r>
            <a:r>
              <a:rPr lang="en-US" altLang="zh-CN" sz="2000" dirty="0"/>
              <a:t>applicable to both 4-step RACH and 2-step RACH</a:t>
            </a:r>
            <a:endParaRPr lang="zh-CN" altLang="zh-CN" sz="2000" dirty="0"/>
          </a:p>
          <a:p>
            <a:endParaRPr lang="zh-CN" altLang="zh-CN" sz="2000" dirty="0"/>
          </a:p>
          <a:p>
            <a:pPr lvl="1"/>
            <a:endParaRPr lang="zh-CN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7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WF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FFS </a:t>
            </a:r>
            <a:r>
              <a:rPr lang="en-US" altLang="zh-CN" sz="2000" dirty="0"/>
              <a:t>if clarification in the spec is needed </a:t>
            </a:r>
            <a:r>
              <a:rPr lang="en-US" altLang="zh-CN" sz="2000" dirty="0" smtClean="0"/>
              <a:t>for existing </a:t>
            </a:r>
            <a:r>
              <a:rPr lang="en-US" altLang="zh-CN" sz="2000" dirty="0"/>
              <a:t>RRM requirements </a:t>
            </a:r>
            <a:r>
              <a:rPr lang="en-US" altLang="zh-CN" sz="2000" dirty="0" smtClean="0"/>
              <a:t>that are </a:t>
            </a:r>
            <a:r>
              <a:rPr lang="en-US" altLang="zh-CN" sz="2000" dirty="0"/>
              <a:t>applicable to both 4-step RACH and 2-step </a:t>
            </a:r>
            <a:r>
              <a:rPr lang="en-US" altLang="zh-CN" sz="2000" dirty="0" smtClean="0"/>
              <a:t>RACH</a:t>
            </a:r>
          </a:p>
          <a:p>
            <a:endParaRPr lang="zh-CN" altLang="zh-CN" sz="2000" dirty="0"/>
          </a:p>
          <a:p>
            <a:pPr lvl="1"/>
            <a:endParaRPr lang="zh-CN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82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195</Words>
  <Application>Microsoft Office PowerPoint</Application>
  <PresentationFormat>全屏显示(4:3)</PresentationFormat>
  <Paragraphs>39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主题​​</vt:lpstr>
      <vt:lpstr> WF on 2-step RACH RRM requirements</vt:lpstr>
      <vt:lpstr>Agreements</vt:lpstr>
      <vt:lpstr>Agreements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231</cp:revision>
  <dcterms:created xsi:type="dcterms:W3CDTF">2016-10-20T10:53:00Z</dcterms:created>
  <dcterms:modified xsi:type="dcterms:W3CDTF">2020-04-30T10:54:41Z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