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sldIdLst>
    <p:sldId id="256" r:id="rId2"/>
    <p:sldId id="258" r:id="rId3"/>
    <p:sldId id="270" r:id="rId4"/>
    <p:sldId id="262" r:id="rId5"/>
    <p:sldId id="263" r:id="rId6"/>
    <p:sldId id="264" r:id="rId7"/>
    <p:sldId id="265" r:id="rId8"/>
    <p:sldId id="266" r:id="rId9"/>
    <p:sldId id="269" r:id="rId10"/>
    <p:sldId id="268" r:id="rId11"/>
    <p:sldId id="260"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1" autoAdjust="0"/>
    <p:restoredTop sz="94660"/>
  </p:normalViewPr>
  <p:slideViewPr>
    <p:cSldViewPr snapToGrid="0">
      <p:cViewPr varScale="1">
        <p:scale>
          <a:sx n="73" d="100"/>
          <a:sy n="73" d="100"/>
        </p:scale>
        <p:origin x="60" y="4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169DE0-EEF3-4F1D-A9BA-BB99D1F5EF5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E9B3E60-95F6-4A5A-88A5-25943FCF40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838E414-AE3A-426C-B071-3128B92D16C6}"/>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id="{006F1C6F-9859-495D-A903-D4DE3E3FD3F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031DC80-A256-4474-A2C4-1063BD3CA133}"/>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751329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9D462-8A39-4B0A-8A06-C0FBBBE0F71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C03E8AB-B035-4A3F-9A8E-7352D71F294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7D69BE4-1459-48F9-9696-339035C47DFF}"/>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id="{FDD24FF5-7FED-4E5C-8DA6-0C2A609C6BC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D747542-0890-4C97-80B8-73D0229411BE}"/>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733853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DDCDB03-0935-43A3-AC24-3AE98F4EA19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D2E0FDE-C10D-4F04-8A07-F1A39D7F76B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949AC06-68ED-41F3-916D-85BA70C3ED0E}"/>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id="{387CFB85-9D52-457A-BDCD-0089C1F58E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6247F2-C601-4653-B32A-64892144F4CE}"/>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2382155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709E6B-F7ED-4608-97AA-688600C775B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C1BB27D-302E-4E61-8038-AB521AD879E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5BD9E58-ABAF-4663-B387-069EF73A6010}"/>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id="{88D4C95D-7FF8-4235-8362-E5A3F04F8B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AA07319-A801-4F55-B8A9-71EE60B8D68A}"/>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184203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7DDCC1-78C9-4873-8A9A-8EDDEFFB2D2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9D53AD1-69CD-46AA-BDB5-64AAD86085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F360303-EA38-4A49-B332-3F1D0095A9AD}"/>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id="{20DDFFAB-BC4A-450A-B4AF-A53A3AFC6D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69A8669-F08F-4643-8C64-A9F476E0606F}"/>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741003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1E1A55-8C93-46D9-A137-897E85D2EA1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F5185E9-9815-4F4F-BFEF-E0221822D01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4B49085-CF11-48F4-840E-5F03BFC73D9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482D9C1-B9F5-4ED6-9485-4362C3667DCB}"/>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6" name="页脚占位符 5">
            <a:extLst>
              <a:ext uri="{FF2B5EF4-FFF2-40B4-BE49-F238E27FC236}">
                <a16:creationId xmlns:a16="http://schemas.microsoft.com/office/drawing/2014/main" id="{E8EACFBF-AB0C-41A1-8448-237F3C1812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D6EEC92-AC70-4825-8CF5-F8AA3ED2BDC5}"/>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20587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40330D-1886-4DB5-AAF5-3F899CDA536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B145CC8-5510-485A-8C5C-3207B27729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602FF32-4399-4489-9EFA-13E737D1FA7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11519A1F-50C4-4925-BF21-974E8F8B83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FD46FFE-3C94-4922-8196-145026910C1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FA14C6E-4ADD-4F16-B192-AA692A39F2D5}"/>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8" name="页脚占位符 7">
            <a:extLst>
              <a:ext uri="{FF2B5EF4-FFF2-40B4-BE49-F238E27FC236}">
                <a16:creationId xmlns:a16="http://schemas.microsoft.com/office/drawing/2014/main" id="{2708883C-3E91-411D-9E46-280530D7CD0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03F68CA-A0F3-45C4-BC57-8B3B286E8185}"/>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589023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945016-79FC-4632-BFC3-58D5C776373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0E8E048-56BA-46DC-89CF-F239FF074D91}"/>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4" name="页脚占位符 3">
            <a:extLst>
              <a:ext uri="{FF2B5EF4-FFF2-40B4-BE49-F238E27FC236}">
                <a16:creationId xmlns:a16="http://schemas.microsoft.com/office/drawing/2014/main" id="{C5E2A731-C273-42D4-8B00-88CEA442852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AD0AB47-C179-4C27-8140-BA9C4DB3E740}"/>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377723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3DF67E6-FBF4-4F22-BE47-B60AB0A7C72A}"/>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3" name="页脚占位符 2">
            <a:extLst>
              <a:ext uri="{FF2B5EF4-FFF2-40B4-BE49-F238E27FC236}">
                <a16:creationId xmlns:a16="http://schemas.microsoft.com/office/drawing/2014/main" id="{9771D596-7B7C-4885-9FE7-D5D0358B947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3617291-FC3D-4043-9926-931CD3C3CB62}"/>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2481199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543EAC-7F83-40A9-8248-1D62EE67BB6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19F8A04-8E37-434C-96AB-68E5343E42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8D99166-F284-41EF-86F4-EE36FABFAF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E47441C-D718-4909-B841-AD358B3D8D2B}"/>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6" name="页脚占位符 5">
            <a:extLst>
              <a:ext uri="{FF2B5EF4-FFF2-40B4-BE49-F238E27FC236}">
                <a16:creationId xmlns:a16="http://schemas.microsoft.com/office/drawing/2014/main" id="{70805174-EDD0-42CB-9EFD-36104965CE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521835E-9CB2-4487-B40A-2B670F66D283}"/>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235673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BC7ED1-8FE4-446D-987E-3B5A222202A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3DF4D8D-7771-41E0-8BA0-65A3E2207F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947B59C-C469-4A14-B9AC-69B1F29D21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D31BD86-2006-4A45-ADDA-92B2385B5151}"/>
              </a:ext>
            </a:extLst>
          </p:cNvPr>
          <p:cNvSpPr>
            <a:spLocks noGrp="1"/>
          </p:cNvSpPr>
          <p:nvPr>
            <p:ph type="dt" sz="half" idx="10"/>
          </p:nvPr>
        </p:nvSpPr>
        <p:spPr/>
        <p:txBody>
          <a:bodyPr/>
          <a:lstStyle/>
          <a:p>
            <a:fld id="{BFF39C50-7B2B-4854-B702-C1FC72CC8B2C}" type="datetimeFigureOut">
              <a:rPr lang="zh-CN" altLang="en-US" smtClean="0"/>
              <a:t>2020/4/29</a:t>
            </a:fld>
            <a:endParaRPr lang="zh-CN" altLang="en-US"/>
          </a:p>
        </p:txBody>
      </p:sp>
      <p:sp>
        <p:nvSpPr>
          <p:cNvPr id="6" name="页脚占位符 5">
            <a:extLst>
              <a:ext uri="{FF2B5EF4-FFF2-40B4-BE49-F238E27FC236}">
                <a16:creationId xmlns:a16="http://schemas.microsoft.com/office/drawing/2014/main" id="{0C557880-4D3D-4230-8696-6609C92EF0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8367E1F-2EB8-4941-9D4E-10ED119AD206}"/>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322269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45D6895-C7B6-4A8C-A66F-0A0DC326DE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56FF378-E031-4E36-A398-E62B6B12E4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41FB970-02C9-4612-B1AA-E0E58690A2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F39C50-7B2B-4854-B702-C1FC72CC8B2C}" type="datetimeFigureOut">
              <a:rPr lang="zh-CN" altLang="en-US" smtClean="0"/>
              <a:t>2020/4/29</a:t>
            </a:fld>
            <a:endParaRPr lang="zh-CN" altLang="en-US"/>
          </a:p>
        </p:txBody>
      </p:sp>
      <p:sp>
        <p:nvSpPr>
          <p:cNvPr id="5" name="页脚占位符 4">
            <a:extLst>
              <a:ext uri="{FF2B5EF4-FFF2-40B4-BE49-F238E27FC236}">
                <a16:creationId xmlns:a16="http://schemas.microsoft.com/office/drawing/2014/main" id="{CB734809-DF6B-41D0-A6F4-87A1C3A308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F7BD30F-04D5-4158-8DA1-7D5F16933A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28197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B2E0ED-F5C1-432B-AFF8-F2712D0CDE4C}"/>
              </a:ext>
            </a:extLst>
          </p:cNvPr>
          <p:cNvSpPr>
            <a:spLocks noGrp="1"/>
          </p:cNvSpPr>
          <p:nvPr>
            <p:ph type="ctrTitle"/>
          </p:nvPr>
        </p:nvSpPr>
        <p:spPr>
          <a:xfrm>
            <a:off x="1524000" y="1122363"/>
            <a:ext cx="9753600" cy="2387600"/>
          </a:xfrm>
        </p:spPr>
        <p:txBody>
          <a:bodyPr>
            <a:normAutofit fontScale="90000"/>
          </a:bodyPr>
          <a:lstStyle/>
          <a:p>
            <a:pPr algn="l"/>
            <a:r>
              <a:rPr lang="en-US" altLang="zh-CN" dirty="0"/>
              <a:t>WF on intra-band UL non-contiguous CA general requirements</a:t>
            </a:r>
            <a:endParaRPr lang="zh-CN" altLang="en-US" dirty="0"/>
          </a:p>
        </p:txBody>
      </p:sp>
      <p:sp>
        <p:nvSpPr>
          <p:cNvPr id="3" name="副标题 2">
            <a:extLst>
              <a:ext uri="{FF2B5EF4-FFF2-40B4-BE49-F238E27FC236}">
                <a16:creationId xmlns:a16="http://schemas.microsoft.com/office/drawing/2014/main" id="{08596B54-A4FA-417C-BAA9-9B213FEE6AA1}"/>
              </a:ext>
            </a:extLst>
          </p:cNvPr>
          <p:cNvSpPr>
            <a:spLocks noGrp="1"/>
          </p:cNvSpPr>
          <p:nvPr>
            <p:ph type="subTitle" idx="1"/>
          </p:nvPr>
        </p:nvSpPr>
        <p:spPr/>
        <p:txBody>
          <a:bodyPr/>
          <a:lstStyle/>
          <a:p>
            <a:r>
              <a:rPr lang="en-US" altLang="zh-CN" dirty="0"/>
              <a:t>KDDI, Skyworks, Qualcomm, Huawei</a:t>
            </a:r>
            <a:endParaRPr lang="zh-CN" altLang="en-US" dirty="0"/>
          </a:p>
        </p:txBody>
      </p:sp>
      <p:sp>
        <p:nvSpPr>
          <p:cNvPr id="4" name="副标题 2">
            <a:extLst>
              <a:ext uri="{FF2B5EF4-FFF2-40B4-BE49-F238E27FC236}">
                <a16:creationId xmlns:a16="http://schemas.microsoft.com/office/drawing/2014/main" id="{E90F7165-48C4-4B29-B290-2278E9D3EB52}"/>
              </a:ext>
            </a:extLst>
          </p:cNvPr>
          <p:cNvSpPr txBox="1">
            <a:spLocks/>
          </p:cNvSpPr>
          <p:nvPr/>
        </p:nvSpPr>
        <p:spPr>
          <a:xfrm>
            <a:off x="235132" y="14038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altLang="zh-CN" dirty="0"/>
              <a:t>3GPP TSG-RAN WG4 Meeting #94-bis-e					   R4-2005660</a:t>
            </a:r>
            <a:endParaRPr lang="zh-CN" altLang="zh-CN" dirty="0"/>
          </a:p>
          <a:p>
            <a:pPr algn="l"/>
            <a:r>
              <a:rPr lang="en-GB" altLang="zh-CN" dirty="0"/>
              <a:t>Electronic Meeting, Apr.20</a:t>
            </a:r>
            <a:r>
              <a:rPr lang="en-GB" altLang="zh-CN" baseline="30000" dirty="0"/>
              <a:t>th</a:t>
            </a:r>
            <a:r>
              <a:rPr lang="en-GB" altLang="zh-CN" dirty="0"/>
              <a:t> – Apr.30</a:t>
            </a:r>
            <a:r>
              <a:rPr lang="en-GB" altLang="zh-CN" baseline="30000" dirty="0"/>
              <a:t>th</a:t>
            </a:r>
            <a:r>
              <a:rPr lang="en-GB" altLang="zh-CN" dirty="0"/>
              <a:t> 2020</a:t>
            </a:r>
            <a:endParaRPr lang="zh-CN" altLang="zh-CN" dirty="0"/>
          </a:p>
        </p:txBody>
      </p:sp>
    </p:spTree>
    <p:extLst>
      <p:ext uri="{BB962C8B-B14F-4D97-AF65-F5344CB8AC3E}">
        <p14:creationId xmlns:p14="http://schemas.microsoft.com/office/powerpoint/2010/main" val="689149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74E539-9D99-40F1-A171-EA03C3E940EA}"/>
              </a:ext>
            </a:extLst>
          </p:cNvPr>
          <p:cNvSpPr>
            <a:spLocks noGrp="1"/>
          </p:cNvSpPr>
          <p:nvPr>
            <p:ph type="title"/>
          </p:nvPr>
        </p:nvSpPr>
        <p:spPr/>
        <p:txBody>
          <a:bodyPr/>
          <a:lstStyle/>
          <a:p>
            <a:r>
              <a:rPr lang="en-US" altLang="zh-CN" dirty="0"/>
              <a:t>WF of MIMO supporting for UL NC CA</a:t>
            </a:r>
            <a:endParaRPr lang="zh-CN" altLang="en-US" dirty="0"/>
          </a:p>
        </p:txBody>
      </p:sp>
      <p:sp>
        <p:nvSpPr>
          <p:cNvPr id="3" name="内容占位符 2">
            <a:extLst>
              <a:ext uri="{FF2B5EF4-FFF2-40B4-BE49-F238E27FC236}">
                <a16:creationId xmlns:a16="http://schemas.microsoft.com/office/drawing/2014/main" id="{11F756EB-DFC7-4A25-9208-F82D7A8BDCBF}"/>
              </a:ext>
            </a:extLst>
          </p:cNvPr>
          <p:cNvSpPr>
            <a:spLocks noGrp="1"/>
          </p:cNvSpPr>
          <p:nvPr>
            <p:ph idx="1"/>
          </p:nvPr>
        </p:nvSpPr>
        <p:spPr/>
        <p:txBody>
          <a:bodyPr/>
          <a:lstStyle/>
          <a:p>
            <a:r>
              <a:rPr lang="en-GB" altLang="zh-CN" dirty="0"/>
              <a:t> Requirements for MIMO related signalling</a:t>
            </a:r>
          </a:p>
          <a:p>
            <a:pPr lvl="1"/>
            <a:r>
              <a:rPr lang="en-GB" altLang="zh-CN" dirty="0"/>
              <a:t>If UL MIMO support is signalled for </a:t>
            </a:r>
            <a:r>
              <a:rPr lang="en-GB" altLang="zh-CN" dirty="0" err="1"/>
              <a:t>nXXA</a:t>
            </a:r>
            <a:r>
              <a:rPr lang="en-GB" altLang="zh-CN" dirty="0"/>
              <a:t> it cannot be supported for </a:t>
            </a:r>
            <a:r>
              <a:rPr lang="en-GB" altLang="zh-CN" dirty="0" err="1"/>
              <a:t>nXX</a:t>
            </a:r>
            <a:r>
              <a:rPr lang="en-GB" altLang="zh-CN" dirty="0"/>
              <a:t>(2A) if dual-PA is signalled under current signalling</a:t>
            </a:r>
          </a:p>
          <a:p>
            <a:pPr lvl="1"/>
            <a:r>
              <a:rPr lang="en-US" altLang="zh-CN" dirty="0"/>
              <a:t>MIMO supporting with 4TX for 2PA UL NC CA should not be excluded, </a:t>
            </a:r>
            <a:r>
              <a:rPr lang="en-US" altLang="zh-CN" dirty="0">
                <a:solidFill>
                  <a:srgbClr val="C00000"/>
                </a:solidFill>
              </a:rPr>
              <a:t>and capture it in RAN4 Rel-16 feature list for UL NC CA.</a:t>
            </a:r>
          </a:p>
          <a:p>
            <a:r>
              <a:rPr lang="en-US" altLang="zh-CN" strike="sngStrike" dirty="0">
                <a:solidFill>
                  <a:srgbClr val="C00000"/>
                </a:solidFill>
              </a:rPr>
              <a:t>Send LS to RAN2</a:t>
            </a:r>
            <a:endParaRPr lang="zh-CN" altLang="en-US" strike="sngStrike" dirty="0">
              <a:solidFill>
                <a:srgbClr val="C00000"/>
              </a:solidFill>
            </a:endParaRPr>
          </a:p>
        </p:txBody>
      </p:sp>
    </p:spTree>
    <p:extLst>
      <p:ext uri="{BB962C8B-B14F-4D97-AF65-F5344CB8AC3E}">
        <p14:creationId xmlns:p14="http://schemas.microsoft.com/office/powerpoint/2010/main" val="1122777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D2BDB4-329D-4EBE-A050-02944F4683E7}"/>
              </a:ext>
            </a:extLst>
          </p:cNvPr>
          <p:cNvSpPr>
            <a:spLocks noGrp="1"/>
          </p:cNvSpPr>
          <p:nvPr>
            <p:ph type="title"/>
          </p:nvPr>
        </p:nvSpPr>
        <p:spPr/>
        <p:txBody>
          <a:bodyPr/>
          <a:lstStyle/>
          <a:p>
            <a:r>
              <a:rPr lang="en-US" altLang="zh-CN" dirty="0"/>
              <a:t>Reference</a:t>
            </a:r>
            <a:endParaRPr lang="zh-CN" altLang="en-US" dirty="0"/>
          </a:p>
        </p:txBody>
      </p:sp>
      <p:sp>
        <p:nvSpPr>
          <p:cNvPr id="3" name="内容占位符 2">
            <a:extLst>
              <a:ext uri="{FF2B5EF4-FFF2-40B4-BE49-F238E27FC236}">
                <a16:creationId xmlns:a16="http://schemas.microsoft.com/office/drawing/2014/main" id="{A7D857E7-ACDD-4F25-A413-359A2ACE41F9}"/>
              </a:ext>
            </a:extLst>
          </p:cNvPr>
          <p:cNvSpPr>
            <a:spLocks noGrp="1"/>
          </p:cNvSpPr>
          <p:nvPr>
            <p:ph idx="1"/>
          </p:nvPr>
        </p:nvSpPr>
        <p:spPr/>
        <p:txBody>
          <a:bodyPr/>
          <a:lstStyle/>
          <a:p>
            <a:r>
              <a:rPr lang="en-US" altLang="zh-CN" dirty="0"/>
              <a:t>[1]	R4-2002812, “WF on Intra-band Non-contiguous ULCA TX Architectures and Issues”, Qualcomm, Skyworks, KDDI</a:t>
            </a:r>
          </a:p>
          <a:p>
            <a:r>
              <a:rPr lang="en-US" altLang="zh-CN" dirty="0"/>
              <a:t>[2]	R4-2005100, “Email discussion summary for RAN4#94be_#14_NR_RF_FR1_Part_1”, Huawei</a:t>
            </a:r>
          </a:p>
          <a:p>
            <a:r>
              <a:rPr lang="en-US" altLang="zh-CN" dirty="0"/>
              <a:t>[3]	</a:t>
            </a:r>
            <a:r>
              <a:rPr lang="en-GB" altLang="zh-CN" dirty="0"/>
              <a:t>R4-2004467, “FR1 Intra-band Non-contiguous ULCA”, Qualcomm</a:t>
            </a:r>
            <a:endParaRPr lang="en-US" altLang="zh-CN" dirty="0"/>
          </a:p>
          <a:p>
            <a:endParaRPr lang="zh-CN" altLang="en-US" dirty="0"/>
          </a:p>
        </p:txBody>
      </p:sp>
    </p:spTree>
    <p:extLst>
      <p:ext uri="{BB962C8B-B14F-4D97-AF65-F5344CB8AC3E}">
        <p14:creationId xmlns:p14="http://schemas.microsoft.com/office/powerpoint/2010/main" val="2170977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D2BDB4-329D-4EBE-A050-02944F4683E7}"/>
              </a:ext>
            </a:extLst>
          </p:cNvPr>
          <p:cNvSpPr>
            <a:spLocks noGrp="1"/>
          </p:cNvSpPr>
          <p:nvPr>
            <p:ph type="title"/>
          </p:nvPr>
        </p:nvSpPr>
        <p:spPr>
          <a:xfrm>
            <a:off x="838200" y="0"/>
            <a:ext cx="10515600" cy="1001144"/>
          </a:xfrm>
        </p:spPr>
        <p:txBody>
          <a:bodyPr/>
          <a:lstStyle/>
          <a:p>
            <a:r>
              <a:rPr lang="en-US" altLang="zh-CN" dirty="0"/>
              <a:t>Background</a:t>
            </a:r>
            <a:endParaRPr lang="zh-CN" altLang="en-US" dirty="0"/>
          </a:p>
        </p:txBody>
      </p:sp>
      <p:sp>
        <p:nvSpPr>
          <p:cNvPr id="3" name="内容占位符 2">
            <a:extLst>
              <a:ext uri="{FF2B5EF4-FFF2-40B4-BE49-F238E27FC236}">
                <a16:creationId xmlns:a16="http://schemas.microsoft.com/office/drawing/2014/main" id="{A7D857E7-ACDD-4F25-A413-359A2ACE41F9}"/>
              </a:ext>
            </a:extLst>
          </p:cNvPr>
          <p:cNvSpPr>
            <a:spLocks noGrp="1"/>
          </p:cNvSpPr>
          <p:nvPr>
            <p:ph idx="1"/>
          </p:nvPr>
        </p:nvSpPr>
        <p:spPr>
          <a:xfrm>
            <a:off x="838200" y="1001144"/>
            <a:ext cx="10796451" cy="5189794"/>
          </a:xfrm>
        </p:spPr>
        <p:txBody>
          <a:bodyPr>
            <a:normAutofit fontScale="92500" lnSpcReduction="10000"/>
          </a:bodyPr>
          <a:lstStyle/>
          <a:p>
            <a:r>
              <a:rPr lang="en-US" altLang="zh-CN" dirty="0"/>
              <a:t>UL NC CA requested configurations in Rel-16 are as follows</a:t>
            </a:r>
          </a:p>
          <a:p>
            <a:pPr lvl="1"/>
            <a:r>
              <a:rPr lang="en-US" altLang="zh-CN" dirty="0"/>
              <a:t> n41(2A), n77(2A), n78(2A)</a:t>
            </a:r>
          </a:p>
          <a:p>
            <a:pPr lvl="1"/>
            <a:r>
              <a:rPr lang="en-US" altLang="zh-CN" dirty="0"/>
              <a:t>The number of UL subcarrier allowed in Rel-16 is two</a:t>
            </a:r>
          </a:p>
          <a:p>
            <a:r>
              <a:rPr lang="en-US" altLang="zh-CN" dirty="0"/>
              <a:t>Comparison of different PA/LO architectures [2]</a:t>
            </a:r>
          </a:p>
          <a:p>
            <a:pPr lvl="1"/>
            <a:r>
              <a:rPr lang="en-US" altLang="zh-CN" dirty="0"/>
              <a:t>1PA/1LO: </a:t>
            </a:r>
          </a:p>
          <a:p>
            <a:pPr lvl="2"/>
            <a:r>
              <a:rPr lang="en-GB" altLang="zh-CN" dirty="0"/>
              <a:t>instantaneous TX bandwidth</a:t>
            </a:r>
            <a:r>
              <a:rPr lang="en-US" altLang="zh-CN" dirty="0"/>
              <a:t>:</a:t>
            </a:r>
            <a:r>
              <a:rPr lang="zh-CN" altLang="en-US" dirty="0"/>
              <a:t> </a:t>
            </a:r>
            <a:r>
              <a:rPr lang="en-US" altLang="zh-CN" dirty="0"/>
              <a:t>~200MHz</a:t>
            </a:r>
          </a:p>
          <a:p>
            <a:pPr lvl="2"/>
            <a:r>
              <a:rPr lang="en-US" altLang="zh-CN" dirty="0"/>
              <a:t>Number of TX chain: 1 (2TX to support UL MIMO)</a:t>
            </a:r>
          </a:p>
          <a:p>
            <a:pPr lvl="1"/>
            <a:r>
              <a:rPr lang="en-US" altLang="zh-CN" dirty="0"/>
              <a:t>2PA/2LO:</a:t>
            </a:r>
          </a:p>
          <a:p>
            <a:pPr lvl="2"/>
            <a:r>
              <a:rPr lang="en-GB" altLang="zh-CN" dirty="0"/>
              <a:t>instantaneous TX bandwidth</a:t>
            </a:r>
            <a:r>
              <a:rPr lang="en-US" altLang="zh-CN" dirty="0"/>
              <a:t>:</a:t>
            </a:r>
            <a:r>
              <a:rPr lang="zh-CN" altLang="en-US" dirty="0"/>
              <a:t> </a:t>
            </a:r>
            <a:r>
              <a:rPr lang="en-US" altLang="zh-CN" dirty="0"/>
              <a:t>&gt;200MHz can be supported (and below obviously)</a:t>
            </a:r>
          </a:p>
          <a:p>
            <a:pPr lvl="2"/>
            <a:r>
              <a:rPr lang="en-US" altLang="zh-CN" dirty="0"/>
              <a:t>Number of TX chain: 2 (4TX to support UL MIMO)</a:t>
            </a:r>
          </a:p>
          <a:p>
            <a:pPr lvl="1"/>
            <a:r>
              <a:rPr lang="en-US" altLang="zh-CN" dirty="0"/>
              <a:t>1PA/2LO has the same situation as 2PA/2LO. However, it is not recommended for the following reasons</a:t>
            </a:r>
          </a:p>
          <a:p>
            <a:pPr lvl="2"/>
            <a:r>
              <a:rPr lang="en-US" altLang="zh-CN" dirty="0"/>
              <a:t>inherent power </a:t>
            </a:r>
            <a:r>
              <a:rPr lang="en-US" altLang="zh-CN" dirty="0" err="1"/>
              <a:t>backoff</a:t>
            </a:r>
            <a:r>
              <a:rPr lang="en-US" altLang="zh-CN" dirty="0"/>
              <a:t> (insertion loss) issue [3]</a:t>
            </a:r>
          </a:p>
          <a:p>
            <a:pPr lvl="3"/>
            <a:r>
              <a:rPr lang="en-US" altLang="ja-JP" dirty="0"/>
              <a:t>One possible solution is to put 3dB combiners and switches in the PA</a:t>
            </a:r>
            <a:endParaRPr lang="en-US" altLang="zh-CN" dirty="0"/>
          </a:p>
          <a:p>
            <a:pPr lvl="2"/>
            <a:r>
              <a:rPr lang="en-US" altLang="zh-CN" dirty="0"/>
              <a:t>requires extra complexity and may still be limited for UL MIMO due to limited number of TX chains</a:t>
            </a:r>
          </a:p>
          <a:p>
            <a:pPr>
              <a:buFont typeface="Wingdings" panose="05000000000000000000" pitchFamily="2" charset="2"/>
              <a:buChar char="n"/>
            </a:pPr>
            <a:endParaRPr lang="zh-CN" altLang="en-US" dirty="0"/>
          </a:p>
        </p:txBody>
      </p:sp>
      <p:sp>
        <p:nvSpPr>
          <p:cNvPr id="4" name="文本框 3">
            <a:extLst>
              <a:ext uri="{FF2B5EF4-FFF2-40B4-BE49-F238E27FC236}">
                <a16:creationId xmlns:a16="http://schemas.microsoft.com/office/drawing/2014/main" id="{94F5DDDC-3D6D-4729-AE24-8E6AF30B0A71}"/>
              </a:ext>
            </a:extLst>
          </p:cNvPr>
          <p:cNvSpPr txBox="1"/>
          <p:nvPr/>
        </p:nvSpPr>
        <p:spPr>
          <a:xfrm>
            <a:off x="1063532" y="6280879"/>
            <a:ext cx="5172893" cy="523220"/>
          </a:xfrm>
          <a:prstGeom prst="rect">
            <a:avLst/>
          </a:prstGeom>
          <a:noFill/>
        </p:spPr>
        <p:txBody>
          <a:bodyPr wrap="square" rtlCol="0">
            <a:spAutoFit/>
          </a:bodyPr>
          <a:lstStyle/>
          <a:p>
            <a:r>
              <a:rPr lang="en-GB" altLang="zh-CN" sz="1400" dirty="0"/>
              <a:t>Instantaneous TX bandwidth: frequency range from the lower bound of lower CC to the upper bound of upper CC.</a:t>
            </a:r>
            <a:endParaRPr lang="zh-CN" altLang="en-US" sz="1400" dirty="0"/>
          </a:p>
        </p:txBody>
      </p:sp>
    </p:spTree>
    <p:extLst>
      <p:ext uri="{BB962C8B-B14F-4D97-AF65-F5344CB8AC3E}">
        <p14:creationId xmlns:p14="http://schemas.microsoft.com/office/powerpoint/2010/main" val="1612317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B7BA1-17B4-4FCB-BC73-311831A993ED}"/>
              </a:ext>
            </a:extLst>
          </p:cNvPr>
          <p:cNvSpPr>
            <a:spLocks noGrp="1"/>
          </p:cNvSpPr>
          <p:nvPr>
            <p:ph type="title"/>
          </p:nvPr>
        </p:nvSpPr>
        <p:spPr/>
        <p:txBody>
          <a:bodyPr/>
          <a:lstStyle/>
          <a:p>
            <a:r>
              <a:rPr lang="en-US" altLang="zh-CN" dirty="0" err="1">
                <a:solidFill>
                  <a:srgbClr val="FF0000"/>
                </a:solidFill>
              </a:rPr>
              <a:t>WF</a:t>
            </a:r>
            <a:r>
              <a:rPr lang="en-US" altLang="zh-CN" dirty="0">
                <a:solidFill>
                  <a:srgbClr val="FF0000"/>
                </a:solidFill>
              </a:rPr>
              <a:t> of applicability of intra-band UL NC CA requirements</a:t>
            </a:r>
            <a:endParaRPr lang="en-US" dirty="0">
              <a:solidFill>
                <a:srgbClr val="FF0000"/>
              </a:solidFill>
            </a:endParaRPr>
          </a:p>
        </p:txBody>
      </p:sp>
      <p:sp>
        <p:nvSpPr>
          <p:cNvPr id="3" name="Content Placeholder 2">
            <a:extLst>
              <a:ext uri="{FF2B5EF4-FFF2-40B4-BE49-F238E27FC236}">
                <a16:creationId xmlns:a16="http://schemas.microsoft.com/office/drawing/2014/main" id="{C415F9A2-9E5D-42E0-BC5D-0896BF60EC65}"/>
              </a:ext>
            </a:extLst>
          </p:cNvPr>
          <p:cNvSpPr>
            <a:spLocks noGrp="1"/>
          </p:cNvSpPr>
          <p:nvPr>
            <p:ph idx="1"/>
          </p:nvPr>
        </p:nvSpPr>
        <p:spPr/>
        <p:txBody>
          <a:bodyPr/>
          <a:lstStyle/>
          <a:p>
            <a:r>
              <a:rPr lang="en-US" dirty="0">
                <a:solidFill>
                  <a:srgbClr val="FF0000"/>
                </a:solidFill>
              </a:rPr>
              <a:t>It is unclear when to apply intra-band UL non-contiguous CA requirements.</a:t>
            </a:r>
          </a:p>
          <a:p>
            <a:r>
              <a:rPr lang="en-US" dirty="0" err="1">
                <a:solidFill>
                  <a:srgbClr val="FF0000"/>
                </a:solidFill>
              </a:rPr>
              <a:t>RAN4</a:t>
            </a:r>
            <a:r>
              <a:rPr lang="en-US" dirty="0">
                <a:solidFill>
                  <a:srgbClr val="FF0000"/>
                </a:solidFill>
              </a:rPr>
              <a:t> will further discuss and clarify the applicability aspect in Rel-16 timeframe.</a:t>
            </a:r>
          </a:p>
        </p:txBody>
      </p:sp>
    </p:spTree>
    <p:extLst>
      <p:ext uri="{BB962C8B-B14F-4D97-AF65-F5344CB8AC3E}">
        <p14:creationId xmlns:p14="http://schemas.microsoft.com/office/powerpoint/2010/main" val="717022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39BC67-9652-432F-ACE2-257E092E752D}"/>
              </a:ext>
            </a:extLst>
          </p:cNvPr>
          <p:cNvSpPr>
            <a:spLocks noGrp="1"/>
          </p:cNvSpPr>
          <p:nvPr>
            <p:ph type="title"/>
          </p:nvPr>
        </p:nvSpPr>
        <p:spPr/>
        <p:txBody>
          <a:bodyPr/>
          <a:lstStyle/>
          <a:p>
            <a:r>
              <a:rPr lang="en-US" altLang="zh-CN" dirty="0"/>
              <a:t>WF of UE architecture</a:t>
            </a:r>
            <a:endParaRPr lang="zh-CN" altLang="en-US" dirty="0"/>
          </a:p>
        </p:txBody>
      </p:sp>
      <p:sp>
        <p:nvSpPr>
          <p:cNvPr id="3" name="内容占位符 2">
            <a:extLst>
              <a:ext uri="{FF2B5EF4-FFF2-40B4-BE49-F238E27FC236}">
                <a16:creationId xmlns:a16="http://schemas.microsoft.com/office/drawing/2014/main" id="{0F996DE4-3415-4D3F-825A-E91432C19465}"/>
              </a:ext>
            </a:extLst>
          </p:cNvPr>
          <p:cNvSpPr>
            <a:spLocks noGrp="1"/>
          </p:cNvSpPr>
          <p:nvPr>
            <p:ph idx="1"/>
          </p:nvPr>
        </p:nvSpPr>
        <p:spPr/>
        <p:txBody>
          <a:bodyPr>
            <a:normAutofit fontScale="92500"/>
          </a:bodyPr>
          <a:lstStyle/>
          <a:p>
            <a:r>
              <a:rPr lang="en-US" altLang="zh-CN" dirty="0"/>
              <a:t>Only consider 2PA/2LO case for intra-band UL NC CA in Rel-16.</a:t>
            </a:r>
          </a:p>
          <a:p>
            <a:pPr lvl="1"/>
            <a:r>
              <a:rPr lang="en-US" altLang="zh-CN" dirty="0"/>
              <a:t>According to spectrum allocation information from interested operators in [1], most cases cannot apply 1PA/1LO architecture which has limitation of </a:t>
            </a:r>
            <a:r>
              <a:rPr lang="en-GB" altLang="zh-CN" dirty="0"/>
              <a:t>instantaneous TX bandwidth as up to 200MHz. </a:t>
            </a:r>
            <a:endParaRPr lang="en-US" altLang="zh-CN" dirty="0"/>
          </a:p>
          <a:p>
            <a:pPr lvl="1"/>
            <a:r>
              <a:rPr lang="en-US" altLang="zh-CN" dirty="0"/>
              <a:t>1PA/1LO architecture can apply to n41(2A), however there are no comments on UE architecture for n41(2A) so far. 1PA/1LO case can be discussed based on operator requests </a:t>
            </a:r>
            <a:r>
              <a:rPr lang="en-US" altLang="zh-CN" dirty="0">
                <a:solidFill>
                  <a:srgbClr val="C00000"/>
                </a:solidFill>
              </a:rPr>
              <a:t>as the 2</a:t>
            </a:r>
            <a:r>
              <a:rPr lang="en-US" altLang="zh-CN" baseline="30000" dirty="0">
                <a:solidFill>
                  <a:srgbClr val="C00000"/>
                </a:solidFill>
              </a:rPr>
              <a:t>nd</a:t>
            </a:r>
            <a:r>
              <a:rPr lang="en-US" altLang="zh-CN" dirty="0">
                <a:solidFill>
                  <a:srgbClr val="C00000"/>
                </a:solidFill>
              </a:rPr>
              <a:t> priority after 2PA based requirements are finalized</a:t>
            </a:r>
            <a:r>
              <a:rPr lang="en-US" altLang="zh-CN" dirty="0"/>
              <a:t>.</a:t>
            </a:r>
          </a:p>
          <a:p>
            <a:r>
              <a:rPr lang="en-US" altLang="zh-CN" dirty="0"/>
              <a:t>Since 1PA/1LO architecture is an essential case and can apply to most </a:t>
            </a:r>
            <a:r>
              <a:rPr lang="en-US" altLang="zh-CN" dirty="0" err="1"/>
              <a:t>refarming</a:t>
            </a:r>
            <a:r>
              <a:rPr lang="en-US" altLang="zh-CN" dirty="0"/>
              <a:t> bands, discussion of general requirements</a:t>
            </a:r>
            <a:r>
              <a:rPr lang="en-US" altLang="zh-CN" dirty="0">
                <a:solidFill>
                  <a:srgbClr val="C00000"/>
                </a:solidFill>
              </a:rPr>
              <a:t> and UE capability </a:t>
            </a:r>
            <a:r>
              <a:rPr lang="en-US" altLang="zh-CN" dirty="0"/>
              <a:t>in this WF also consider 1PA/1LO.</a:t>
            </a:r>
          </a:p>
          <a:p>
            <a:pPr lvl="1"/>
            <a:r>
              <a:rPr lang="en-US" altLang="zh-CN" dirty="0">
                <a:solidFill>
                  <a:srgbClr val="FF0000"/>
                </a:solidFill>
              </a:rPr>
              <a:t>To make sure that signaling and spec structures enable the introduction of 1PA/1LO related requirements and potential exception</a:t>
            </a:r>
            <a:endParaRPr lang="zh-CN" altLang="en-US" dirty="0">
              <a:solidFill>
                <a:srgbClr val="FF0000"/>
              </a:solidFill>
            </a:endParaRPr>
          </a:p>
        </p:txBody>
      </p:sp>
    </p:spTree>
    <p:extLst>
      <p:ext uri="{BB962C8B-B14F-4D97-AF65-F5344CB8AC3E}">
        <p14:creationId xmlns:p14="http://schemas.microsoft.com/office/powerpoint/2010/main" val="2516860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74E539-9D99-40F1-A171-EA03C3E940EA}"/>
              </a:ext>
            </a:extLst>
          </p:cNvPr>
          <p:cNvSpPr>
            <a:spLocks noGrp="1"/>
          </p:cNvSpPr>
          <p:nvPr>
            <p:ph type="title"/>
          </p:nvPr>
        </p:nvSpPr>
        <p:spPr/>
        <p:txBody>
          <a:bodyPr/>
          <a:lstStyle/>
          <a:p>
            <a:r>
              <a:rPr lang="en-US" altLang="zh-CN" dirty="0"/>
              <a:t>WF of ACLR</a:t>
            </a:r>
            <a:endParaRPr lang="zh-CN" altLang="en-US" dirty="0"/>
          </a:p>
        </p:txBody>
      </p:sp>
      <p:sp>
        <p:nvSpPr>
          <p:cNvPr id="3" name="内容占位符 2">
            <a:extLst>
              <a:ext uri="{FF2B5EF4-FFF2-40B4-BE49-F238E27FC236}">
                <a16:creationId xmlns:a16="http://schemas.microsoft.com/office/drawing/2014/main" id="{11F756EB-DFC7-4A25-9208-F82D7A8BDCBF}"/>
              </a:ext>
            </a:extLst>
          </p:cNvPr>
          <p:cNvSpPr>
            <a:spLocks noGrp="1"/>
          </p:cNvSpPr>
          <p:nvPr>
            <p:ph idx="1"/>
          </p:nvPr>
        </p:nvSpPr>
        <p:spPr/>
        <p:txBody>
          <a:bodyPr/>
          <a:lstStyle/>
          <a:p>
            <a:r>
              <a:rPr lang="en-US" altLang="zh-CN" dirty="0"/>
              <a:t>No ACLR requirement </a:t>
            </a:r>
          </a:p>
          <a:p>
            <a:pPr lvl="1"/>
            <a:r>
              <a:rPr lang="en-US" altLang="zh-CN" dirty="0"/>
              <a:t>if </a:t>
            </a:r>
            <a:r>
              <a:rPr lang="en-US" altLang="zh-CN" dirty="0" err="1"/>
              <a:t>Wgap</a:t>
            </a:r>
            <a:r>
              <a:rPr lang="en-US" altLang="zh-CN" dirty="0"/>
              <a:t> &lt; max(CC1BW, CC2BW) to prevent excessive in-band emission with other sub-block.</a:t>
            </a:r>
          </a:p>
          <a:p>
            <a:r>
              <a:rPr lang="en-US" altLang="zh-CN" dirty="0"/>
              <a:t>For 1PA/1LO architecture, </a:t>
            </a:r>
            <a:r>
              <a:rPr lang="en-GB" altLang="zh-CN" dirty="0"/>
              <a:t>exception should be allowed while the leakage and image falling on a frequency belonging to another licensee </a:t>
            </a:r>
            <a:r>
              <a:rPr lang="en-GB" altLang="zh-CN" dirty="0">
                <a:solidFill>
                  <a:srgbClr val="C00000"/>
                </a:solidFill>
              </a:rPr>
              <a:t>assuming synchronization across licensees, </a:t>
            </a:r>
            <a:r>
              <a:rPr lang="en-US" altLang="zh-CN" dirty="0">
                <a:solidFill>
                  <a:srgbClr val="FF0000"/>
                </a:solidFill>
              </a:rPr>
              <a:t>or if LO leakage lands on licensee's own spectrum holding.</a:t>
            </a:r>
          </a:p>
        </p:txBody>
      </p:sp>
    </p:spTree>
    <p:extLst>
      <p:ext uri="{BB962C8B-B14F-4D97-AF65-F5344CB8AC3E}">
        <p14:creationId xmlns:p14="http://schemas.microsoft.com/office/powerpoint/2010/main" val="1952208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74E539-9D99-40F1-A171-EA03C3E940EA}"/>
              </a:ext>
            </a:extLst>
          </p:cNvPr>
          <p:cNvSpPr>
            <a:spLocks noGrp="1"/>
          </p:cNvSpPr>
          <p:nvPr>
            <p:ph type="title"/>
          </p:nvPr>
        </p:nvSpPr>
        <p:spPr>
          <a:xfrm>
            <a:off x="838200" y="87086"/>
            <a:ext cx="10515600" cy="593407"/>
          </a:xfrm>
        </p:spPr>
        <p:txBody>
          <a:bodyPr>
            <a:normAutofit fontScale="90000"/>
          </a:bodyPr>
          <a:lstStyle/>
          <a:p>
            <a:r>
              <a:rPr lang="en-US" altLang="zh-CN" dirty="0"/>
              <a:t>WF of SEM</a:t>
            </a:r>
            <a:endParaRPr lang="zh-CN" altLang="en-US" dirty="0"/>
          </a:p>
        </p:txBody>
      </p:sp>
      <p:sp>
        <p:nvSpPr>
          <p:cNvPr id="3" name="内容占位符 2">
            <a:extLst>
              <a:ext uri="{FF2B5EF4-FFF2-40B4-BE49-F238E27FC236}">
                <a16:creationId xmlns:a16="http://schemas.microsoft.com/office/drawing/2014/main" id="{11F756EB-DFC7-4A25-9208-F82D7A8BDCBF}"/>
              </a:ext>
            </a:extLst>
          </p:cNvPr>
          <p:cNvSpPr>
            <a:spLocks noGrp="1"/>
          </p:cNvSpPr>
          <p:nvPr>
            <p:ph idx="1"/>
          </p:nvPr>
        </p:nvSpPr>
        <p:spPr>
          <a:xfrm>
            <a:off x="459258" y="499095"/>
            <a:ext cx="10515600" cy="4279084"/>
          </a:xfrm>
        </p:spPr>
        <p:txBody>
          <a:bodyPr>
            <a:normAutofit lnSpcReduction="10000"/>
          </a:bodyPr>
          <a:lstStyle/>
          <a:p>
            <a:r>
              <a:rPr lang="en-US" altLang="zh-CN" dirty="0"/>
              <a:t>Where two masks overlap, the most relaxed limit is used.</a:t>
            </a:r>
          </a:p>
          <a:p>
            <a:r>
              <a:rPr lang="en-US" altLang="zh-CN" dirty="0"/>
              <a:t>Composite spectrum emission mask applies to frequencies up to  </a:t>
            </a:r>
            <a:r>
              <a:rPr lang="en-US" altLang="zh-CN" dirty="0" err="1"/>
              <a:t>ΔfOOB</a:t>
            </a:r>
            <a:r>
              <a:rPr lang="en-US" altLang="zh-CN" dirty="0"/>
              <a:t> starting from the edges of the sub-blocks</a:t>
            </a:r>
          </a:p>
          <a:p>
            <a:r>
              <a:rPr lang="en-US" altLang="zh-CN" dirty="0"/>
              <a:t>If for some frequency an individual sub-block spectrum emission mask overlaps with the bandwidth of another sub-block, the emission mask does not apply for that frequency.</a:t>
            </a:r>
          </a:p>
          <a:p>
            <a:r>
              <a:rPr lang="en-US" altLang="zh-CN" dirty="0"/>
              <a:t>For 1PA/1LO architecture, </a:t>
            </a:r>
            <a:r>
              <a:rPr lang="en-GB" altLang="zh-CN" dirty="0"/>
              <a:t>exception should be allowed while the leakage and image falling on a frequency belonging to another licensee </a:t>
            </a:r>
            <a:r>
              <a:rPr lang="en-GB" altLang="zh-CN" dirty="0">
                <a:solidFill>
                  <a:srgbClr val="C00000"/>
                </a:solidFill>
              </a:rPr>
              <a:t>assuming synchronization across licensees, </a:t>
            </a:r>
            <a:r>
              <a:rPr lang="en-US" altLang="zh-CN" dirty="0">
                <a:solidFill>
                  <a:srgbClr val="FF0000"/>
                </a:solidFill>
              </a:rPr>
              <a:t>or if LO leakage lands on licensee's own spectrum holding.</a:t>
            </a:r>
            <a:endParaRPr lang="zh-CN" altLang="en-US" dirty="0"/>
          </a:p>
        </p:txBody>
      </p:sp>
      <p:graphicFrame>
        <p:nvGraphicFramePr>
          <p:cNvPr id="4" name="Object 3">
            <a:extLst>
              <a:ext uri="{FF2B5EF4-FFF2-40B4-BE49-F238E27FC236}">
                <a16:creationId xmlns:a16="http://schemas.microsoft.com/office/drawing/2014/main" id="{5B3E5E1D-0E1E-45B2-A017-F4F4760B7E86}"/>
              </a:ext>
            </a:extLst>
          </p:cNvPr>
          <p:cNvGraphicFramePr>
            <a:graphicFrameLocks noChangeAspect="1"/>
          </p:cNvGraphicFramePr>
          <p:nvPr>
            <p:extLst>
              <p:ext uri="{D42A27DB-BD31-4B8C-83A1-F6EECF244321}">
                <p14:modId xmlns:p14="http://schemas.microsoft.com/office/powerpoint/2010/main" val="2108111738"/>
              </p:ext>
            </p:extLst>
          </p:nvPr>
        </p:nvGraphicFramePr>
        <p:xfrm>
          <a:off x="838200" y="4412353"/>
          <a:ext cx="10377705" cy="2117569"/>
        </p:xfrm>
        <a:graphic>
          <a:graphicData uri="http://schemas.openxmlformats.org/presentationml/2006/ole">
            <mc:AlternateContent xmlns:mc="http://schemas.openxmlformats.org/markup-compatibility/2006">
              <mc:Choice xmlns:v="urn:schemas-microsoft-com:vml" Requires="v">
                <p:oleObj spid="_x0000_s1063" name="Visio" r:id="rId3" imgW="12496800" imgH="2542991" progId="Visio.Drawing.15">
                  <p:embed/>
                </p:oleObj>
              </mc:Choice>
              <mc:Fallback>
                <p:oleObj name="Visio" r:id="rId3" imgW="12496800" imgH="2542991" progId="Visio.Drawing.15">
                  <p:embed/>
                  <p:pic>
                    <p:nvPicPr>
                      <p:cNvPr id="4" name="Object 3">
                        <a:extLst>
                          <a:ext uri="{FF2B5EF4-FFF2-40B4-BE49-F238E27FC236}">
                            <a16:creationId xmlns:a16="http://schemas.microsoft.com/office/drawing/2014/main" id="{58E1BC05-6274-419D-B116-F6E5D96816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412353"/>
                        <a:ext cx="10377705" cy="2117569"/>
                      </a:xfrm>
                      <a:prstGeom prst="rect">
                        <a:avLst/>
                      </a:prstGeom>
                      <a:noFill/>
                    </p:spPr>
                  </p:pic>
                </p:oleObj>
              </mc:Fallback>
            </mc:AlternateContent>
          </a:graphicData>
        </a:graphic>
      </p:graphicFrame>
    </p:spTree>
    <p:extLst>
      <p:ext uri="{BB962C8B-B14F-4D97-AF65-F5344CB8AC3E}">
        <p14:creationId xmlns:p14="http://schemas.microsoft.com/office/powerpoint/2010/main" val="3662586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74E539-9D99-40F1-A171-EA03C3E940EA}"/>
              </a:ext>
            </a:extLst>
          </p:cNvPr>
          <p:cNvSpPr>
            <a:spLocks noGrp="1"/>
          </p:cNvSpPr>
          <p:nvPr>
            <p:ph type="title"/>
          </p:nvPr>
        </p:nvSpPr>
        <p:spPr>
          <a:xfrm>
            <a:off x="916577" y="147411"/>
            <a:ext cx="10515600" cy="1325563"/>
          </a:xfrm>
        </p:spPr>
        <p:txBody>
          <a:bodyPr/>
          <a:lstStyle/>
          <a:p>
            <a:r>
              <a:rPr lang="en-US" altLang="zh-CN" dirty="0"/>
              <a:t>WF of spurious emission</a:t>
            </a:r>
            <a:endParaRPr lang="zh-CN" altLang="en-US" dirty="0"/>
          </a:p>
        </p:txBody>
      </p:sp>
      <p:sp>
        <p:nvSpPr>
          <p:cNvPr id="3" name="内容占位符 2">
            <a:extLst>
              <a:ext uri="{FF2B5EF4-FFF2-40B4-BE49-F238E27FC236}">
                <a16:creationId xmlns:a16="http://schemas.microsoft.com/office/drawing/2014/main" id="{11F756EB-DFC7-4A25-9208-F82D7A8BDCBF}"/>
              </a:ext>
            </a:extLst>
          </p:cNvPr>
          <p:cNvSpPr>
            <a:spLocks noGrp="1"/>
          </p:cNvSpPr>
          <p:nvPr>
            <p:ph idx="1"/>
          </p:nvPr>
        </p:nvSpPr>
        <p:spPr>
          <a:xfrm>
            <a:off x="838200" y="1555659"/>
            <a:ext cx="10515600" cy="4351338"/>
          </a:xfrm>
        </p:spPr>
        <p:txBody>
          <a:bodyPr/>
          <a:lstStyle/>
          <a:p>
            <a:r>
              <a:rPr lang="en-GB" altLang="zh-CN" dirty="0"/>
              <a:t>The spurious emission limits apply for the frequency ranges that are more than ∆F</a:t>
            </a:r>
            <a:r>
              <a:rPr lang="en-GB" altLang="zh-CN" baseline="-25000" dirty="0"/>
              <a:t>OOB</a:t>
            </a:r>
            <a:r>
              <a:rPr lang="en-GB" altLang="zh-CN" dirty="0"/>
              <a:t> (MHz) from the edge of the aggregated channel bandwidth for frequencies in the gap and out of the gap. For frequencies ΔF</a:t>
            </a:r>
            <a:r>
              <a:rPr lang="en-GB" altLang="zh-CN" baseline="-25000" dirty="0"/>
              <a:t>OOB</a:t>
            </a:r>
            <a:r>
              <a:rPr lang="en-GB" altLang="zh-CN" dirty="0"/>
              <a:t> greater than F</a:t>
            </a:r>
            <a:r>
              <a:rPr lang="en-GB" altLang="zh-CN" baseline="-25000" dirty="0"/>
              <a:t>OOB</a:t>
            </a:r>
            <a:r>
              <a:rPr lang="en-GB" altLang="zh-CN" dirty="0"/>
              <a:t>, the spurious emission requirements in Table 6.5.3-2 (TS38.101-1) are applicable</a:t>
            </a:r>
            <a:endParaRPr lang="en-US" altLang="zh-CN" dirty="0"/>
          </a:p>
          <a:p>
            <a:pPr hangingPunct="0"/>
            <a:r>
              <a:rPr lang="en-GB" altLang="zh-CN" dirty="0"/>
              <a:t>No spurious requirement applies in the gap if </a:t>
            </a:r>
            <a:r>
              <a:rPr lang="en-GB" altLang="zh-CN" dirty="0" err="1"/>
              <a:t>Wgap</a:t>
            </a:r>
            <a:r>
              <a:rPr lang="en-GB" altLang="zh-CN" dirty="0"/>
              <a:t> &lt; ∆</a:t>
            </a:r>
            <a:r>
              <a:rPr lang="en-GB" altLang="zh-CN" baseline="-25000" dirty="0"/>
              <a:t>FOOB1</a:t>
            </a:r>
            <a:r>
              <a:rPr lang="en-GB" altLang="zh-CN" dirty="0"/>
              <a:t> + ∆</a:t>
            </a:r>
            <a:r>
              <a:rPr lang="en-GB" altLang="zh-CN" baseline="-25000" dirty="0"/>
              <a:t>FOOB2</a:t>
            </a:r>
            <a:r>
              <a:rPr lang="en-GB" altLang="zh-CN" dirty="0"/>
              <a:t>, otherwise only composite SEM</a:t>
            </a:r>
            <a:endParaRPr lang="en-US" altLang="zh-CN" dirty="0"/>
          </a:p>
          <a:p>
            <a:endParaRPr lang="zh-CN" altLang="en-US" dirty="0"/>
          </a:p>
        </p:txBody>
      </p:sp>
      <p:graphicFrame>
        <p:nvGraphicFramePr>
          <p:cNvPr id="4" name="Object 5">
            <a:extLst>
              <a:ext uri="{FF2B5EF4-FFF2-40B4-BE49-F238E27FC236}">
                <a16:creationId xmlns:a16="http://schemas.microsoft.com/office/drawing/2014/main" id="{110C0A73-BB0B-4A3D-9135-1214F461EA26}"/>
              </a:ext>
            </a:extLst>
          </p:cNvPr>
          <p:cNvGraphicFramePr>
            <a:graphicFrameLocks noChangeAspect="1"/>
          </p:cNvGraphicFramePr>
          <p:nvPr>
            <p:extLst>
              <p:ext uri="{D42A27DB-BD31-4B8C-83A1-F6EECF244321}">
                <p14:modId xmlns:p14="http://schemas.microsoft.com/office/powerpoint/2010/main" val="3359745959"/>
              </p:ext>
            </p:extLst>
          </p:nvPr>
        </p:nvGraphicFramePr>
        <p:xfrm>
          <a:off x="696684" y="4568117"/>
          <a:ext cx="10300063" cy="2085682"/>
        </p:xfrm>
        <a:graphic>
          <a:graphicData uri="http://schemas.openxmlformats.org/presentationml/2006/ole">
            <mc:AlternateContent xmlns:mc="http://schemas.openxmlformats.org/markup-compatibility/2006">
              <mc:Choice xmlns:v="urn:schemas-microsoft-com:vml" Requires="v">
                <p:oleObj spid="_x0000_s2087" name="Visio" r:id="rId3" imgW="12982621" imgH="2638486" progId="Visio.Drawing.15">
                  <p:embed/>
                </p:oleObj>
              </mc:Choice>
              <mc:Fallback>
                <p:oleObj name="Visio" r:id="rId3" imgW="12982621" imgH="2638486" progId="Visio.Drawing.15">
                  <p:embed/>
                  <p:pic>
                    <p:nvPicPr>
                      <p:cNvPr id="6" name="Object 5">
                        <a:extLst>
                          <a:ext uri="{FF2B5EF4-FFF2-40B4-BE49-F238E27FC236}">
                            <a16:creationId xmlns:a16="http://schemas.microsoft.com/office/drawing/2014/main" id="{5AD60CB5-9A07-45ED-86FC-A222A9C1A7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684" y="4568117"/>
                        <a:ext cx="10300063" cy="2085682"/>
                      </a:xfrm>
                      <a:prstGeom prst="rect">
                        <a:avLst/>
                      </a:prstGeom>
                      <a:noFill/>
                    </p:spPr>
                  </p:pic>
                </p:oleObj>
              </mc:Fallback>
            </mc:AlternateContent>
          </a:graphicData>
        </a:graphic>
      </p:graphicFrame>
    </p:spTree>
    <p:extLst>
      <p:ext uri="{BB962C8B-B14F-4D97-AF65-F5344CB8AC3E}">
        <p14:creationId xmlns:p14="http://schemas.microsoft.com/office/powerpoint/2010/main" val="1668096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74E539-9D99-40F1-A171-EA03C3E940EA}"/>
              </a:ext>
            </a:extLst>
          </p:cNvPr>
          <p:cNvSpPr>
            <a:spLocks noGrp="1"/>
          </p:cNvSpPr>
          <p:nvPr>
            <p:ph type="title"/>
          </p:nvPr>
        </p:nvSpPr>
        <p:spPr/>
        <p:txBody>
          <a:bodyPr/>
          <a:lstStyle/>
          <a:p>
            <a:r>
              <a:rPr lang="en-US" altLang="zh-CN" dirty="0"/>
              <a:t>WF of synchronization of n77/n78/n79</a:t>
            </a:r>
            <a:endParaRPr lang="zh-CN" altLang="en-US" dirty="0"/>
          </a:p>
        </p:txBody>
      </p:sp>
      <p:sp>
        <p:nvSpPr>
          <p:cNvPr id="3" name="内容占位符 2">
            <a:extLst>
              <a:ext uri="{FF2B5EF4-FFF2-40B4-BE49-F238E27FC236}">
                <a16:creationId xmlns:a16="http://schemas.microsoft.com/office/drawing/2014/main" id="{11F756EB-DFC7-4A25-9208-F82D7A8BDCBF}"/>
              </a:ext>
            </a:extLst>
          </p:cNvPr>
          <p:cNvSpPr>
            <a:spLocks noGrp="1"/>
          </p:cNvSpPr>
          <p:nvPr>
            <p:ph idx="1"/>
          </p:nvPr>
        </p:nvSpPr>
        <p:spPr/>
        <p:txBody>
          <a:bodyPr/>
          <a:lstStyle/>
          <a:p>
            <a:r>
              <a:rPr lang="en-US" altLang="zh-CN" dirty="0"/>
              <a:t>UL NC CA follows Rel-16’s assumption that n77 is synchronized with n79.</a:t>
            </a:r>
          </a:p>
          <a:p>
            <a:r>
              <a:rPr lang="en-US" altLang="zh-CN" dirty="0"/>
              <a:t>Async operation is specified in Rel-16 for n78</a:t>
            </a:r>
            <a:r>
              <a:rPr lang="en-US" altLang="zh-CN" dirty="0">
                <a:solidFill>
                  <a:srgbClr val="FF0000"/>
                </a:solidFill>
              </a:rPr>
              <a:t>-n79</a:t>
            </a:r>
            <a:r>
              <a:rPr lang="en-US" altLang="zh-CN" dirty="0"/>
              <a:t> only UE with special filter assumption. </a:t>
            </a:r>
            <a:r>
              <a:rPr lang="en-US" altLang="zh-CN" dirty="0">
                <a:solidFill>
                  <a:srgbClr val="FF0000"/>
                </a:solidFill>
              </a:rPr>
              <a:t>Asynchronous n78-n79 assumes no concurrent n77-n78 operation as stated in R4-1915529.</a:t>
            </a:r>
            <a:r>
              <a:rPr lang="en-US" altLang="zh-CN" dirty="0"/>
              <a:t> Async operation </a:t>
            </a:r>
            <a:r>
              <a:rPr lang="en-US" altLang="zh-CN" dirty="0">
                <a:solidFill>
                  <a:srgbClr val="FF0000"/>
                </a:solidFill>
              </a:rPr>
              <a:t>of UL NC CA</a:t>
            </a:r>
            <a:r>
              <a:rPr lang="en-US" altLang="zh-CN" dirty="0"/>
              <a:t> can be discussed based on operator request.</a:t>
            </a:r>
          </a:p>
          <a:p>
            <a:pPr lvl="1"/>
            <a:r>
              <a:rPr lang="en-US" altLang="zh-CN" dirty="0"/>
              <a:t>The band n78 filter provides some protection from a single CC TX noise but this may not be sufficient for IMDs (IMD5 and 7). We need to clarify max TX BW for n78(2A) to check filters and IMDs if n78 and n79 are Asynchronous</a:t>
            </a:r>
          </a:p>
          <a:p>
            <a:pPr lvl="1"/>
            <a:endParaRPr lang="zh-CN" altLang="en-US" dirty="0"/>
          </a:p>
        </p:txBody>
      </p:sp>
    </p:spTree>
    <p:extLst>
      <p:ext uri="{BB962C8B-B14F-4D97-AF65-F5344CB8AC3E}">
        <p14:creationId xmlns:p14="http://schemas.microsoft.com/office/powerpoint/2010/main" val="2946377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74E539-9D99-40F1-A171-EA03C3E940EA}"/>
              </a:ext>
            </a:extLst>
          </p:cNvPr>
          <p:cNvSpPr>
            <a:spLocks noGrp="1"/>
          </p:cNvSpPr>
          <p:nvPr>
            <p:ph type="title"/>
          </p:nvPr>
        </p:nvSpPr>
        <p:spPr/>
        <p:txBody>
          <a:bodyPr/>
          <a:lstStyle/>
          <a:p>
            <a:r>
              <a:rPr lang="en-US" altLang="zh-CN" dirty="0"/>
              <a:t>WF of  Radio altimeter protection</a:t>
            </a:r>
            <a:endParaRPr lang="zh-CN" altLang="en-US" dirty="0"/>
          </a:p>
        </p:txBody>
      </p:sp>
      <p:sp>
        <p:nvSpPr>
          <p:cNvPr id="3" name="内容占位符 2">
            <a:extLst>
              <a:ext uri="{FF2B5EF4-FFF2-40B4-BE49-F238E27FC236}">
                <a16:creationId xmlns:a16="http://schemas.microsoft.com/office/drawing/2014/main" id="{11F756EB-DFC7-4A25-9208-F82D7A8BDCBF}"/>
              </a:ext>
            </a:extLst>
          </p:cNvPr>
          <p:cNvSpPr>
            <a:spLocks noGrp="1"/>
          </p:cNvSpPr>
          <p:nvPr>
            <p:ph idx="1"/>
          </p:nvPr>
        </p:nvSpPr>
        <p:spPr/>
        <p:txBody>
          <a:bodyPr/>
          <a:lstStyle/>
          <a:p>
            <a:r>
              <a:rPr lang="en-US" altLang="zh-CN" dirty="0"/>
              <a:t>No additional requirement for radio altimeter protection at 4200MHz – 4400MHz.</a:t>
            </a:r>
            <a:endParaRPr lang="zh-CN" altLang="en-US" dirty="0"/>
          </a:p>
        </p:txBody>
      </p:sp>
    </p:spTree>
    <p:extLst>
      <p:ext uri="{BB962C8B-B14F-4D97-AF65-F5344CB8AC3E}">
        <p14:creationId xmlns:p14="http://schemas.microsoft.com/office/powerpoint/2010/main" val="81179887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899</Words>
  <Application>Microsoft Office PowerPoint</Application>
  <PresentationFormat>宽屏</PresentationFormat>
  <Paragraphs>56</Paragraphs>
  <Slides>11</Slides>
  <Notes>0</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17" baseType="lpstr">
      <vt:lpstr>等线</vt:lpstr>
      <vt:lpstr>等线 Light</vt:lpstr>
      <vt:lpstr>Arial</vt:lpstr>
      <vt:lpstr>Wingdings</vt:lpstr>
      <vt:lpstr>Office 主题​​</vt:lpstr>
      <vt:lpstr>Visio</vt:lpstr>
      <vt:lpstr>WF on intra-band UL non-contiguous CA general requirements</vt:lpstr>
      <vt:lpstr>Background</vt:lpstr>
      <vt:lpstr>WF of applicability of intra-band UL NC CA requirements</vt:lpstr>
      <vt:lpstr>WF of UE architecture</vt:lpstr>
      <vt:lpstr>WF of ACLR</vt:lpstr>
      <vt:lpstr>WF of SEM</vt:lpstr>
      <vt:lpstr>WF of spurious emission</vt:lpstr>
      <vt:lpstr>WF of synchronization of n77/n78/n79</vt:lpstr>
      <vt:lpstr>WF of  Radio altimeter protection</vt:lpstr>
      <vt:lpstr>WF of MIMO supporting for UL NC CA</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2020-04-28T07:40:46Z</dcterms:created>
  <dcterms:modified xsi:type="dcterms:W3CDTF">2020-04-29T11:48:31Z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e156b657-23df-4644-b08b-b7be7f91e24d</vt:lpwstr>
  </property>
  <property fmtid="{D5CDD505-2E9C-101B-9397-08002B2CF9AE}" pid="3" name="CTP_TimeStamp">
    <vt:lpwstr>2020-04-29 03:05:35Z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