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9" r:id="rId4"/>
    <p:sldId id="257" r:id="rId5"/>
    <p:sldId id="265" r:id="rId6"/>
    <p:sldId id="270" r:id="rId7"/>
    <p:sldId id="271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okia" initials="VL" lastIdx="1" clrIdx="0">
    <p:extLst>
      <p:ext uri="{19B8F6BF-5375-455C-9EA6-DF929625EA0E}">
        <p15:presenceInfo xmlns:p15="http://schemas.microsoft.com/office/powerpoint/2012/main" userId="Noki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552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35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16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380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171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415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56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250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90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778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462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902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936158-C93E-4C60-BD2E-E0FD4C159F8B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586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cid:image001.png@01D61BEB.3A5E4750" TargetMode="Externa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5" Type="http://schemas.openxmlformats.org/officeDocument/2006/relationships/image" Target="cid:image002.png@01D61BEB.3A5E4750" TargetMode="External"/><Relationship Id="rId4" Type="http://schemas.openxmlformats.org/officeDocument/2006/relationships/image" Target="../media/image2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cid:image001.png@01D61BEB.3A5E4750" TargetMode="Externa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5" Type="http://schemas.openxmlformats.org/officeDocument/2006/relationships/image" Target="cid:image002.png@01D61BEB.3A5E4750" TargetMode="External"/><Relationship Id="rId4" Type="http://schemas.openxmlformats.org/officeDocument/2006/relationships/image" Target="../media/image2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xmlns="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97864" y="1122363"/>
            <a:ext cx="10320528" cy="2387600"/>
          </a:xfrm>
        </p:spPr>
        <p:txBody>
          <a:bodyPr>
            <a:normAutofit/>
          </a:bodyPr>
          <a:lstStyle/>
          <a:p>
            <a:r>
              <a:rPr lang="en-US" dirty="0"/>
              <a:t>WF on intra-band UL contiguous CA emission requirement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xmlns="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/>
          <a:p>
            <a:r>
              <a:rPr lang="en-US" dirty="0"/>
              <a:t>Huawei, HiSilicon, Qualcomm, Skyworks, </a:t>
            </a:r>
            <a:r>
              <a:rPr lang="en-US" dirty="0" smtClean="0"/>
              <a:t>Nokia</a:t>
            </a:r>
            <a:endParaRPr lang="en-US" dirty="0"/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xmlns="" id="{5BB3C6A5-B872-4979-A917-7B860739811B}"/>
              </a:ext>
            </a:extLst>
          </p:cNvPr>
          <p:cNvSpPr txBox="1"/>
          <p:nvPr/>
        </p:nvSpPr>
        <p:spPr>
          <a:xfrm>
            <a:off x="9425569" y="151162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altLang="zh-CN" b="1" dirty="0" smtClean="0"/>
              <a:t>R4-2005657</a:t>
            </a:r>
            <a:endParaRPr lang="en-US" b="1" dirty="0"/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xmlns="" id="{961EBA95-7131-4683-B8EE-049359931A13}"/>
              </a:ext>
            </a:extLst>
          </p:cNvPr>
          <p:cNvSpPr txBox="1"/>
          <p:nvPr/>
        </p:nvSpPr>
        <p:spPr>
          <a:xfrm>
            <a:off x="98439" y="-28284"/>
            <a:ext cx="41358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#94bis-e</a:t>
            </a:r>
          </a:p>
          <a:p>
            <a:r>
              <a:rPr lang="en-US" b="1" dirty="0"/>
              <a:t>April 20</a:t>
            </a:r>
            <a:r>
              <a:rPr lang="en-US" b="1" baseline="30000" dirty="0"/>
              <a:t>th</a:t>
            </a:r>
            <a:r>
              <a:rPr lang="en-US" b="1" dirty="0"/>
              <a:t> – 30</a:t>
            </a:r>
            <a:r>
              <a:rPr lang="en-US" b="1" baseline="30000" dirty="0"/>
              <a:t>th</a:t>
            </a:r>
            <a:r>
              <a:rPr lang="en-US" b="1" dirty="0"/>
              <a:t>, 2020</a:t>
            </a:r>
          </a:p>
          <a:p>
            <a:r>
              <a:rPr lang="en-US" b="1" dirty="0"/>
              <a:t>Electronic meeting</a:t>
            </a:r>
          </a:p>
        </p:txBody>
      </p:sp>
    </p:spTree>
    <p:extLst>
      <p:ext uri="{BB962C8B-B14F-4D97-AF65-F5344CB8AC3E}">
        <p14:creationId xmlns:p14="http://schemas.microsoft.com/office/powerpoint/2010/main" val="1444337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45" y="-5808"/>
            <a:ext cx="10515600" cy="557900"/>
          </a:xfrm>
        </p:spPr>
        <p:txBody>
          <a:bodyPr>
            <a:noAutofit/>
          </a:bodyPr>
          <a:lstStyle/>
          <a:p>
            <a:r>
              <a:rPr lang="en-US" altLang="zh-CN" sz="3600" b="1" dirty="0">
                <a:latin typeface="+mn-lt"/>
              </a:rPr>
              <a:t>Background</a:t>
            </a:r>
            <a:endParaRPr lang="zh-CN" altLang="en-US" sz="3600" b="1" dirty="0">
              <a:latin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664" y="403808"/>
            <a:ext cx="11911914" cy="6047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dirty="0"/>
              <a:t>Currently </a:t>
            </a:r>
            <a:r>
              <a:rPr lang="en-US" altLang="zh-CN" b="1" dirty="0" err="1"/>
              <a:t>BW</a:t>
            </a:r>
            <a:r>
              <a:rPr lang="en-US" altLang="zh-CN" b="1" baseline="-25000" dirty="0" err="1"/>
              <a:t>channel_CA</a:t>
            </a:r>
            <a:r>
              <a:rPr lang="en-US" altLang="zh-CN" b="1" dirty="0"/>
              <a:t> is specified in TS 38.101 as below:</a:t>
            </a:r>
          </a:p>
          <a:p>
            <a:pPr>
              <a:lnSpc>
                <a:spcPct val="150000"/>
              </a:lnSpc>
            </a:pPr>
            <a:r>
              <a:rPr lang="en-GB" altLang="zh-CN" sz="1600" dirty="0" err="1"/>
              <a:t>BW</a:t>
            </a:r>
            <a:r>
              <a:rPr lang="en-GB" altLang="zh-CN" sz="1600" baseline="-25000" dirty="0" err="1"/>
              <a:t>Channel_CA</a:t>
            </a:r>
            <a:r>
              <a:rPr lang="en-GB" altLang="zh-CN" sz="1600" baseline="-25000" dirty="0"/>
              <a:t> </a:t>
            </a:r>
            <a:r>
              <a:rPr lang="en-GB" altLang="zh-CN" sz="1600" dirty="0"/>
              <a:t>= </a:t>
            </a:r>
            <a:r>
              <a:rPr lang="en-GB" altLang="zh-CN" sz="1600" dirty="0" err="1"/>
              <a:t>F</a:t>
            </a:r>
            <a:r>
              <a:rPr lang="en-GB" altLang="zh-CN" sz="1600" baseline="-25000" dirty="0" err="1"/>
              <a:t>edge,high</a:t>
            </a:r>
            <a:r>
              <a:rPr lang="en-GB" altLang="zh-CN" sz="1600" baseline="-25000" dirty="0"/>
              <a:t> </a:t>
            </a:r>
            <a:r>
              <a:rPr lang="en-GB" altLang="zh-CN" sz="1600" dirty="0"/>
              <a:t>- </a:t>
            </a:r>
            <a:r>
              <a:rPr lang="en-GB" altLang="zh-CN" sz="1600" dirty="0" err="1"/>
              <a:t>F</a:t>
            </a:r>
            <a:r>
              <a:rPr lang="en-GB" altLang="zh-CN" sz="1600" baseline="-25000" dirty="0" err="1"/>
              <a:t>edge,low</a:t>
            </a:r>
            <a:r>
              <a:rPr lang="en-GB" altLang="zh-CN" sz="1600" dirty="0"/>
              <a:t> (MHz), </a:t>
            </a:r>
            <a:r>
              <a:rPr lang="en-GB" altLang="zh-CN" sz="1600" dirty="0" err="1"/>
              <a:t>F</a:t>
            </a:r>
            <a:r>
              <a:rPr lang="en-GB" altLang="zh-CN" sz="1600" baseline="-25000" dirty="0" err="1"/>
              <a:t>edge,low</a:t>
            </a:r>
            <a:r>
              <a:rPr lang="en-GB" altLang="zh-CN" sz="1600" baseline="-25000" dirty="0"/>
              <a:t> </a:t>
            </a:r>
            <a:r>
              <a:rPr lang="en-GB" altLang="zh-CN" sz="1600" dirty="0"/>
              <a:t>= </a:t>
            </a:r>
            <a:r>
              <a:rPr lang="en-GB" altLang="zh-CN" sz="1600" dirty="0" err="1"/>
              <a:t>F</a:t>
            </a:r>
            <a:r>
              <a:rPr lang="en-GB" altLang="zh-CN" sz="1600" baseline="-25000" dirty="0" err="1"/>
              <a:t>C,low</a:t>
            </a:r>
            <a:r>
              <a:rPr lang="en-GB" altLang="zh-CN" sz="1600" baseline="-25000" dirty="0"/>
              <a:t> </a:t>
            </a:r>
            <a:r>
              <a:rPr lang="en-GB" altLang="zh-CN" sz="1600" dirty="0"/>
              <a:t>- </a:t>
            </a:r>
            <a:r>
              <a:rPr lang="en-GB" altLang="zh-CN" sz="1600" dirty="0" err="1"/>
              <a:t>F</a:t>
            </a:r>
            <a:r>
              <a:rPr lang="en-GB" altLang="zh-CN" sz="1600" baseline="-25000" dirty="0" err="1"/>
              <a:t>offset,low</a:t>
            </a:r>
            <a:r>
              <a:rPr lang="en-GB" altLang="zh-CN" sz="1600" baseline="-25000" dirty="0"/>
              <a:t>,</a:t>
            </a:r>
            <a:r>
              <a:rPr lang="en-GB" altLang="zh-CN" sz="1600" dirty="0"/>
              <a:t> </a:t>
            </a:r>
            <a:r>
              <a:rPr lang="en-GB" altLang="zh-CN" sz="1600" dirty="0" err="1"/>
              <a:t>F</a:t>
            </a:r>
            <a:r>
              <a:rPr lang="en-GB" altLang="zh-CN" sz="1600" baseline="-25000" dirty="0" err="1"/>
              <a:t>edge,high</a:t>
            </a:r>
            <a:r>
              <a:rPr lang="en-GB" altLang="zh-CN" sz="1600" baseline="-25000" dirty="0"/>
              <a:t> </a:t>
            </a:r>
            <a:r>
              <a:rPr lang="en-GB" altLang="zh-CN" sz="1600" dirty="0"/>
              <a:t>= </a:t>
            </a:r>
            <a:r>
              <a:rPr lang="en-GB" altLang="zh-CN" sz="1600" dirty="0" err="1"/>
              <a:t>F</a:t>
            </a:r>
            <a:r>
              <a:rPr lang="en-GB" altLang="zh-CN" sz="1600" baseline="-25000" dirty="0" err="1"/>
              <a:t>C,high</a:t>
            </a:r>
            <a:r>
              <a:rPr lang="en-GB" altLang="zh-CN" sz="1600" baseline="-25000" dirty="0"/>
              <a:t> </a:t>
            </a:r>
            <a:r>
              <a:rPr lang="en-GB" altLang="zh-CN" sz="1600" dirty="0"/>
              <a:t>+ </a:t>
            </a:r>
            <a:r>
              <a:rPr lang="en-GB" altLang="zh-CN" sz="1600" dirty="0" err="1"/>
              <a:t>F</a:t>
            </a:r>
            <a:r>
              <a:rPr lang="en-GB" altLang="zh-CN" sz="1600" baseline="-25000" dirty="0" err="1"/>
              <a:t>offset,high</a:t>
            </a:r>
            <a:endParaRPr lang="en-GB" altLang="zh-CN" sz="1600" baseline="-25000" dirty="0"/>
          </a:p>
          <a:p>
            <a:pPr hangingPunct="0">
              <a:lnSpc>
                <a:spcPct val="150000"/>
              </a:lnSpc>
            </a:pPr>
            <a:r>
              <a:rPr lang="en-GB" altLang="zh-CN" sz="1600" dirty="0" err="1"/>
              <a:t>F</a:t>
            </a:r>
            <a:r>
              <a:rPr lang="en-GB" altLang="zh-CN" sz="1600" baseline="-25000" dirty="0" err="1"/>
              <a:t>offset,low</a:t>
            </a:r>
            <a:r>
              <a:rPr lang="en-GB" altLang="zh-CN" sz="1600" baseline="-25000" dirty="0"/>
              <a:t> </a:t>
            </a:r>
            <a:r>
              <a:rPr lang="en-GB" altLang="zh-CN" sz="1600" dirty="0"/>
              <a:t>= (</a:t>
            </a:r>
            <a:r>
              <a:rPr lang="en-GB" altLang="zh-CN" sz="1600" dirty="0" err="1"/>
              <a:t>N</a:t>
            </a:r>
            <a:r>
              <a:rPr lang="en-GB" altLang="zh-CN" sz="1600" baseline="-25000" dirty="0" err="1"/>
              <a:t>RB,low</a:t>
            </a:r>
            <a:r>
              <a:rPr lang="en-GB" altLang="zh-CN" sz="1600" dirty="0"/>
              <a:t>*12 + 1)*</a:t>
            </a:r>
            <a:r>
              <a:rPr lang="en-GB" altLang="zh-CN" sz="1600" dirty="0" err="1"/>
              <a:t>SCS</a:t>
            </a:r>
            <a:r>
              <a:rPr lang="en-GB" altLang="zh-CN" sz="1600" baseline="-25000" dirty="0" err="1"/>
              <a:t>low</a:t>
            </a:r>
            <a:r>
              <a:rPr lang="en-GB" altLang="zh-CN" sz="1600" dirty="0"/>
              <a:t>/2 + BW</a:t>
            </a:r>
            <a:r>
              <a:rPr lang="en-GB" altLang="zh-CN" sz="1600" baseline="-25000" dirty="0"/>
              <a:t>GB </a:t>
            </a:r>
            <a:r>
              <a:rPr lang="en-GB" altLang="zh-CN" sz="1600" dirty="0"/>
              <a:t>(MHz)</a:t>
            </a:r>
            <a:endParaRPr lang="zh-CN" altLang="zh-CN" sz="1600" dirty="0"/>
          </a:p>
          <a:p>
            <a:pPr hangingPunct="0">
              <a:lnSpc>
                <a:spcPct val="150000"/>
              </a:lnSpc>
            </a:pPr>
            <a:r>
              <a:rPr lang="en-GB" altLang="zh-CN" sz="1600" dirty="0" err="1"/>
              <a:t>F</a:t>
            </a:r>
            <a:r>
              <a:rPr lang="en-GB" altLang="zh-CN" sz="1600" baseline="-25000" dirty="0" err="1"/>
              <a:t>offset,high</a:t>
            </a:r>
            <a:r>
              <a:rPr lang="en-GB" altLang="zh-CN" sz="1600" baseline="-25000" dirty="0"/>
              <a:t> </a:t>
            </a:r>
            <a:r>
              <a:rPr lang="en-GB" altLang="zh-CN" sz="1600" dirty="0"/>
              <a:t>= (</a:t>
            </a:r>
            <a:r>
              <a:rPr lang="en-GB" altLang="zh-CN" sz="1600" dirty="0" err="1"/>
              <a:t>N</a:t>
            </a:r>
            <a:r>
              <a:rPr lang="en-GB" altLang="zh-CN" sz="1600" baseline="-25000" dirty="0" err="1"/>
              <a:t>RB,high</a:t>
            </a:r>
            <a:r>
              <a:rPr lang="en-GB" altLang="zh-CN" sz="1600" dirty="0"/>
              <a:t>*12 - 1)*</a:t>
            </a:r>
            <a:r>
              <a:rPr lang="en-GB" altLang="zh-CN" sz="1600" dirty="0" err="1"/>
              <a:t>SCS</a:t>
            </a:r>
            <a:r>
              <a:rPr lang="en-GB" altLang="zh-CN" sz="1600" baseline="-25000" dirty="0" err="1"/>
              <a:t>high</a:t>
            </a:r>
            <a:r>
              <a:rPr lang="en-GB" altLang="zh-CN" sz="1600" dirty="0"/>
              <a:t>/2 + BW</a:t>
            </a:r>
            <a:r>
              <a:rPr lang="en-GB" altLang="zh-CN" sz="1600" baseline="-25000" dirty="0"/>
              <a:t>GB </a:t>
            </a:r>
            <a:r>
              <a:rPr lang="en-GB" altLang="zh-CN" sz="1600" dirty="0"/>
              <a:t>(MHz)</a:t>
            </a:r>
            <a:endParaRPr lang="zh-CN" altLang="zh-CN" sz="1600" dirty="0"/>
          </a:p>
          <a:p>
            <a:pPr hangingPunct="0">
              <a:lnSpc>
                <a:spcPct val="150000"/>
              </a:lnSpc>
            </a:pPr>
            <a:r>
              <a:rPr lang="en-GB" altLang="zh-CN" sz="1600" dirty="0"/>
              <a:t>BW</a:t>
            </a:r>
            <a:r>
              <a:rPr lang="en-GB" altLang="zh-CN" sz="1600" baseline="-25000" dirty="0"/>
              <a:t>GB</a:t>
            </a:r>
            <a:r>
              <a:rPr lang="en-GB" altLang="zh-CN" sz="1600" dirty="0"/>
              <a:t> = max(</a:t>
            </a:r>
            <a:r>
              <a:rPr lang="en-GB" altLang="zh-CN" sz="1600" dirty="0" err="1"/>
              <a:t>BW</a:t>
            </a:r>
            <a:r>
              <a:rPr lang="en-GB" altLang="zh-CN" sz="1600" baseline="-25000" dirty="0" err="1"/>
              <a:t>GB,Channel</a:t>
            </a:r>
            <a:r>
              <a:rPr lang="en-GB" altLang="zh-CN" sz="1600" baseline="-25000" dirty="0"/>
              <a:t>(k)</a:t>
            </a:r>
            <a:r>
              <a:rPr lang="en-GB" altLang="zh-CN" sz="1600" dirty="0"/>
              <a:t>)</a:t>
            </a:r>
            <a:r>
              <a:rPr lang="en-US" altLang="zh-CN" sz="1600" dirty="0"/>
              <a:t> </a:t>
            </a:r>
          </a:p>
          <a:p>
            <a:pPr marL="285750" indent="-285750" hangingPunct="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dirty="0"/>
              <a:t>Considering the RF requirements are evaluated and specified under nominal channel space:</a:t>
            </a:r>
          </a:p>
          <a:p>
            <a:pPr hangingPunct="0">
              <a:lnSpc>
                <a:spcPct val="150000"/>
              </a:lnSpc>
            </a:pPr>
            <a:r>
              <a:rPr lang="en-US" altLang="zh-CN" sz="1600" dirty="0" err="1"/>
              <a:t>BW</a:t>
            </a:r>
            <a:r>
              <a:rPr lang="en-US" altLang="zh-CN" sz="1600" baseline="-25000" dirty="0" err="1"/>
              <a:t>channel_CA</a:t>
            </a:r>
            <a:r>
              <a:rPr lang="en-US" altLang="zh-CN" sz="1600" dirty="0"/>
              <a:t>= Nominal channel space+</a:t>
            </a:r>
            <a:r>
              <a:rPr lang="en-GB" altLang="zh-CN" sz="1600" dirty="0"/>
              <a:t> </a:t>
            </a:r>
            <a:r>
              <a:rPr lang="en-GB" altLang="zh-CN" sz="1600" dirty="0" err="1"/>
              <a:t>F</a:t>
            </a:r>
            <a:r>
              <a:rPr lang="en-GB" altLang="zh-CN" sz="1600" baseline="-25000" dirty="0" err="1"/>
              <a:t>offset,low</a:t>
            </a:r>
            <a:r>
              <a:rPr lang="en-GB" altLang="zh-CN" sz="1600" baseline="-25000" dirty="0"/>
              <a:t> </a:t>
            </a:r>
            <a:r>
              <a:rPr lang="en-GB" altLang="zh-CN" sz="1600" dirty="0"/>
              <a:t>+ </a:t>
            </a:r>
            <a:r>
              <a:rPr lang="en-GB" altLang="zh-CN" sz="1600" dirty="0" err="1"/>
              <a:t>F</a:t>
            </a:r>
            <a:r>
              <a:rPr lang="en-GB" altLang="zh-CN" sz="1600" baseline="-25000" dirty="0" err="1"/>
              <a:t>offset,high</a:t>
            </a:r>
            <a:endParaRPr lang="en-GB" altLang="zh-CN" sz="1600" baseline="-25000" dirty="0"/>
          </a:p>
          <a:p>
            <a:pPr hangingPunct="0">
              <a:lnSpc>
                <a:spcPct val="150000"/>
              </a:lnSpc>
            </a:pPr>
            <a:r>
              <a:rPr lang="en-GB" altLang="zh-CN" sz="1600" dirty="0"/>
              <a:t>In Which, </a:t>
            </a:r>
            <a:r>
              <a:rPr lang="en-US" altLang="zh-CN" sz="1600" dirty="0"/>
              <a:t>nominal channel space for CA are specified with fixed numerology which ensures there is a channel space entry less than or equal to the nominal channel space for any CC configurations, where the SCS for  </a:t>
            </a:r>
            <a:r>
              <a:rPr lang="en-GB" altLang="zh-CN" sz="1600" dirty="0" err="1"/>
              <a:t>F</a:t>
            </a:r>
            <a:r>
              <a:rPr lang="en-GB" altLang="zh-CN" sz="1600" baseline="-25000" dirty="0" err="1"/>
              <a:t>offset,low</a:t>
            </a:r>
            <a:r>
              <a:rPr lang="en-GB" altLang="zh-CN" sz="1600" baseline="-25000" dirty="0"/>
              <a:t> </a:t>
            </a:r>
            <a:r>
              <a:rPr lang="en-GB" altLang="zh-CN" sz="1600" dirty="0"/>
              <a:t>and </a:t>
            </a:r>
            <a:r>
              <a:rPr lang="en-GB" altLang="zh-CN" sz="1600" dirty="0" err="1"/>
              <a:t>F</a:t>
            </a:r>
            <a:r>
              <a:rPr lang="en-GB" altLang="zh-CN" sz="1600" baseline="-25000" dirty="0" err="1"/>
              <a:t>offset,high</a:t>
            </a:r>
            <a:r>
              <a:rPr lang="en-GB" altLang="zh-CN" sz="1600" dirty="0"/>
              <a:t> are specified with the assigned SCS to each CC. It leads to: </a:t>
            </a:r>
            <a:r>
              <a:rPr lang="en-US" altLang="zh-CN" sz="1600" dirty="0" err="1"/>
              <a:t>BW</a:t>
            </a:r>
            <a:r>
              <a:rPr lang="en-US" altLang="zh-CN" sz="1600" baseline="-25000" dirty="0" err="1"/>
              <a:t>channel_CA</a:t>
            </a:r>
            <a:r>
              <a:rPr lang="en-US" altLang="zh-CN" sz="1600" dirty="0"/>
              <a:t>= Nominal channel space+</a:t>
            </a:r>
            <a:r>
              <a:rPr lang="en-GB" altLang="zh-CN" sz="1600" dirty="0"/>
              <a:t> </a:t>
            </a:r>
            <a:r>
              <a:rPr lang="en-GB" altLang="zh-CN" sz="1600" dirty="0" err="1"/>
              <a:t>F</a:t>
            </a:r>
            <a:r>
              <a:rPr lang="en-GB" altLang="zh-CN" sz="1600" baseline="-25000" dirty="0" err="1"/>
              <a:t>offset,low</a:t>
            </a:r>
            <a:r>
              <a:rPr lang="en-GB" altLang="zh-CN" sz="1600" baseline="-25000" dirty="0"/>
              <a:t> </a:t>
            </a:r>
            <a:r>
              <a:rPr lang="en-GB" altLang="zh-CN" sz="1600" dirty="0"/>
              <a:t>+ </a:t>
            </a:r>
            <a:r>
              <a:rPr lang="en-GB" altLang="zh-CN" sz="1600" dirty="0" err="1"/>
              <a:t>F</a:t>
            </a:r>
            <a:r>
              <a:rPr lang="en-GB" altLang="zh-CN" sz="1600" baseline="-25000" dirty="0" err="1"/>
              <a:t>offset,high</a:t>
            </a:r>
            <a:r>
              <a:rPr lang="en-GB" altLang="zh-CN" sz="1600" dirty="0"/>
              <a:t>&gt;CBW1+CBW2</a:t>
            </a:r>
          </a:p>
          <a:p>
            <a:pPr marL="285750" indent="-285750" hangingPunct="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GB" altLang="zh-CN" sz="1600" dirty="0"/>
              <a:t>To solve the issue, Several Options for </a:t>
            </a:r>
            <a:r>
              <a:rPr lang="en-US" altLang="zh-CN" sz="1600" dirty="0" err="1"/>
              <a:t>BW</a:t>
            </a:r>
            <a:r>
              <a:rPr lang="en-US" altLang="zh-CN" sz="1600" baseline="-25000" dirty="0" err="1"/>
              <a:t>channel_CA</a:t>
            </a:r>
            <a:r>
              <a:rPr lang="en-US" altLang="zh-CN" sz="1600" dirty="0"/>
              <a:t> are discussed in RAN4 #94bis-e meeting:</a:t>
            </a:r>
          </a:p>
          <a:p>
            <a:pPr marL="285750" indent="-28575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/>
              <a:t>Option 1: </a:t>
            </a:r>
          </a:p>
          <a:p>
            <a:pPr marL="285750" indent="-28575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/>
              <a:t>Option 2:         </a:t>
            </a:r>
            <a:r>
              <a:rPr lang="en-GB" altLang="zh-CN" sz="1600" dirty="0"/>
              <a:t>Aggregated channel bandwidth= channel space+ </a:t>
            </a:r>
            <a:r>
              <a:rPr lang="en-GB" altLang="zh-CN" sz="1600" dirty="0" err="1"/>
              <a:t>Foffset,low</a:t>
            </a:r>
            <a:r>
              <a:rPr lang="en-GB" altLang="zh-CN" sz="1600" dirty="0"/>
              <a:t>+ </a:t>
            </a:r>
            <a:r>
              <a:rPr lang="en-GB" altLang="zh-CN" sz="1600" dirty="0" err="1"/>
              <a:t>Foffset,high</a:t>
            </a:r>
            <a:r>
              <a:rPr lang="en-US" altLang="zh-CN" sz="1600" dirty="0"/>
              <a:t>,</a:t>
            </a:r>
            <a:r>
              <a:rPr lang="en-GB" altLang="zh-CN" sz="1600" dirty="0"/>
              <a:t> channel space can be less than nominal channel space</a:t>
            </a:r>
            <a:endParaRPr lang="en-US" altLang="zh-CN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/>
              <a:t>Option 3:         </a:t>
            </a:r>
            <a:r>
              <a:rPr lang="en-GB" altLang="zh-CN" sz="1600" dirty="0"/>
              <a:t>For </a:t>
            </a:r>
            <a:r>
              <a:rPr lang="en-GB" altLang="zh-CN" sz="1600" dirty="0" err="1"/>
              <a:t>Foffset,low</a:t>
            </a:r>
            <a:r>
              <a:rPr lang="en-GB" altLang="zh-CN" sz="1600" dirty="0"/>
              <a:t> and </a:t>
            </a:r>
            <a:r>
              <a:rPr lang="en-GB" altLang="zh-CN" sz="1600" dirty="0" err="1"/>
              <a:t>Foffset,high</a:t>
            </a:r>
            <a:r>
              <a:rPr lang="en-GB" altLang="zh-CN" sz="1600" dirty="0"/>
              <a:t>, SCS adoption of each CC is defined as μ0 in 5.4A.1 of 38.101(μ0 defined for nominal channel space)</a:t>
            </a:r>
            <a:endParaRPr lang="zh-CN" altLang="zh-CN" sz="1600" dirty="0"/>
          </a:p>
          <a:p>
            <a:r>
              <a:rPr lang="en-GB" altLang="zh-CN" sz="1600" dirty="0"/>
              <a:t>       Aggregated channel bandwidth=nominal channel space+ </a:t>
            </a:r>
            <a:r>
              <a:rPr lang="en-GB" altLang="zh-CN" sz="1600" dirty="0" err="1"/>
              <a:t>Foffset,low</a:t>
            </a:r>
            <a:r>
              <a:rPr lang="en-GB" altLang="zh-CN" sz="1600" dirty="0"/>
              <a:t>+ </a:t>
            </a:r>
            <a:r>
              <a:rPr lang="en-GB" altLang="zh-CN" sz="1600" dirty="0" err="1"/>
              <a:t>Foffset,high</a:t>
            </a:r>
            <a:endParaRPr lang="en-GB" altLang="zh-CN" sz="1600" dirty="0"/>
          </a:p>
        </p:txBody>
      </p:sp>
      <p:pic>
        <p:nvPicPr>
          <p:cNvPr id="10" name="Picture 2" descr="cid:image001.png@01D61BEB.3A5E4750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1670" y="4576115"/>
            <a:ext cx="2933700" cy="371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" descr="cid:image002.png@01D61BEB.3A5E4750"/>
          <p:cNvPicPr>
            <a:picLocks noChangeAspect="1" noChangeArrowheads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12" y="4642789"/>
            <a:ext cx="3028950" cy="23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6671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45" y="-5808"/>
            <a:ext cx="10515600" cy="557900"/>
          </a:xfrm>
        </p:spPr>
        <p:txBody>
          <a:bodyPr>
            <a:noAutofit/>
          </a:bodyPr>
          <a:lstStyle/>
          <a:p>
            <a:r>
              <a:rPr lang="en-US" altLang="zh-CN" sz="3600" b="1" dirty="0">
                <a:latin typeface="+mn-lt"/>
              </a:rPr>
              <a:t>Background</a:t>
            </a:r>
            <a:endParaRPr lang="zh-CN" altLang="en-US" sz="3600" b="1" dirty="0"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/>
              <p:cNvSpPr txBox="1"/>
              <p:nvPr/>
            </p:nvSpPr>
            <p:spPr>
              <a:xfrm>
                <a:off x="131805" y="617838"/>
                <a:ext cx="11689492" cy="29193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Wingdings" panose="05000000000000000000" pitchFamily="2" charset="2"/>
                  <a:buChar char="l"/>
                </a:pPr>
                <a:r>
                  <a:rPr lang="en-US" altLang="zh-CN" sz="1600" b="1" dirty="0"/>
                  <a:t>ACLR MBW are discussed with following solutions: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altLang="zh-CN" sz="1600" b="1" dirty="0"/>
                  <a:t>Solution 1:</a:t>
                </a:r>
              </a:p>
              <a:p>
                <a:pPr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zh-CN" sz="14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altLang="zh-CN" sz="1400" b="1" i="1">
                              <a:latin typeface="Cambria Math" panose="02040503050406030204" pitchFamily="18" charset="0"/>
                            </a:rPr>
                            <m:t>𝑴𝑩𝑾</m:t>
                          </m:r>
                        </m:e>
                        <m:sub>
                          <m:r>
                            <a:rPr lang="en-GB" altLang="zh-CN" sz="1400" b="1" i="1">
                              <a:latin typeface="Cambria Math" panose="02040503050406030204" pitchFamily="18" charset="0"/>
                            </a:rPr>
                            <m:t>𝑨𝑪𝑳𝑹</m:t>
                          </m:r>
                        </m:sub>
                      </m:sSub>
                      <m:r>
                        <a:rPr lang="en-GB" altLang="zh-CN" sz="1400" b="1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zh-CN" altLang="zh-CN" sz="14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altLang="zh-CN" sz="1400" b="1" i="1">
                              <a:latin typeface="Cambria Math" panose="02040503050406030204" pitchFamily="18" charset="0"/>
                            </a:rPr>
                            <m:t>𝑩𝑾</m:t>
                          </m:r>
                        </m:e>
                        <m:sub>
                          <m:r>
                            <a:rPr lang="en-GB" altLang="zh-CN" sz="1400" b="1" i="1">
                              <a:latin typeface="Cambria Math" panose="02040503050406030204" pitchFamily="18" charset="0"/>
                            </a:rPr>
                            <m:t>𝑪𝒉𝒂𝒏𝒏𝒆𝒍</m:t>
                          </m:r>
                          <m:r>
                            <a:rPr lang="en-GB" altLang="zh-CN" sz="1400" b="1" i="1">
                              <a:latin typeface="Cambria Math" panose="02040503050406030204" pitchFamily="18" charset="0"/>
                            </a:rPr>
                            <m:t>_</m:t>
                          </m:r>
                          <m:r>
                            <a:rPr lang="en-GB" altLang="zh-CN" sz="1400" b="1" i="1">
                              <a:latin typeface="Cambria Math" panose="02040503050406030204" pitchFamily="18" charset="0"/>
                            </a:rPr>
                            <m:t>𝑪𝑨</m:t>
                          </m:r>
                        </m:sub>
                      </m:sSub>
                      <m:r>
                        <a:rPr lang="en-GB" altLang="zh-CN" sz="1400" b="1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GB" altLang="zh-CN" sz="1400" b="1" i="1"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en-GB" altLang="zh-CN" sz="1400" b="1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altLang="zh-CN" sz="1400" b="1" i="1">
                          <a:latin typeface="Cambria Math" panose="02040503050406030204" pitchFamily="18" charset="0"/>
                        </a:rPr>
                        <m:t>𝒎𝒊𝒏</m:t>
                      </m:r>
                      <m:d>
                        <m:dPr>
                          <m:ctrlPr>
                            <a:rPr lang="zh-CN" altLang="zh-CN" sz="1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zh-CN" altLang="zh-CN" sz="14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altLang="zh-CN" sz="1400" b="1" i="1">
                                  <a:latin typeface="Cambria Math" panose="02040503050406030204" pitchFamily="18" charset="0"/>
                                </a:rPr>
                                <m:t>𝑭</m:t>
                              </m:r>
                            </m:e>
                            <m:sub>
                              <m:r>
                                <a:rPr lang="en-GB" altLang="zh-CN" sz="1400" b="1" i="1">
                                  <a:latin typeface="Cambria Math" panose="02040503050406030204" pitchFamily="18" charset="0"/>
                                </a:rPr>
                                <m:t>𝒐𝒇𝒇𝒔𝒆𝒕</m:t>
                              </m:r>
                              <m:r>
                                <a:rPr lang="en-GB" altLang="zh-CN" sz="1400" b="1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GB" altLang="zh-CN" sz="1400" b="1" i="1">
                                  <a:latin typeface="Cambria Math" panose="02040503050406030204" pitchFamily="18" charset="0"/>
                                </a:rPr>
                                <m:t>𝒍𝒐𝒘</m:t>
                              </m:r>
                            </m:sub>
                          </m:sSub>
                          <m:r>
                            <a:rPr lang="en-GB" altLang="zh-CN" sz="1400" b="1" i="1"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zh-CN" altLang="zh-CN" sz="1400" b="1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zh-CN" altLang="zh-CN" sz="1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altLang="zh-CN" sz="1400" b="1" i="1">
                                      <a:latin typeface="Cambria Math" panose="02040503050406030204" pitchFamily="18" charset="0"/>
                                    </a:rPr>
                                    <m:t>𝑴𝑩𝑾</m:t>
                                  </m:r>
                                </m:e>
                                <m:sub>
                                  <m:r>
                                    <a:rPr lang="en-GB" altLang="zh-CN" sz="1400" b="1" i="1">
                                      <a:latin typeface="Cambria Math" panose="02040503050406030204" pitchFamily="18" charset="0"/>
                                    </a:rPr>
                                    <m:t>𝑨𝑪𝑳𝑹</m:t>
                                  </m:r>
                                  <m:r>
                                    <a:rPr lang="en-GB" altLang="zh-CN" sz="1400" b="1" i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GB" altLang="zh-CN" sz="1400" b="1" i="1">
                                      <a:latin typeface="Cambria Math" panose="02040503050406030204" pitchFamily="18" charset="0"/>
                                    </a:rPr>
                                    <m:t>𝟏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GB" altLang="zh-CN" sz="1400" b="1" i="1"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den>
                          </m:f>
                          <m:r>
                            <a:rPr lang="en-GB" altLang="zh-CN" sz="1400" b="1" i="1">
                              <a:latin typeface="Cambria Math" panose="02040503050406030204" pitchFamily="18" charset="0"/>
                            </a:rPr>
                            <m:t>, </m:t>
                          </m:r>
                          <m:sSub>
                            <m:sSubPr>
                              <m:ctrlPr>
                                <a:rPr lang="zh-CN" altLang="zh-CN" sz="14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altLang="zh-CN" sz="1400" b="1" i="1">
                                  <a:latin typeface="Cambria Math" panose="02040503050406030204" pitchFamily="18" charset="0"/>
                                </a:rPr>
                                <m:t>𝑭</m:t>
                              </m:r>
                            </m:e>
                            <m:sub>
                              <m:r>
                                <a:rPr lang="en-GB" altLang="zh-CN" sz="1400" b="1" i="1">
                                  <a:latin typeface="Cambria Math" panose="02040503050406030204" pitchFamily="18" charset="0"/>
                                </a:rPr>
                                <m:t>𝒐𝒇𝒇𝒔𝒆𝒕</m:t>
                              </m:r>
                              <m:r>
                                <a:rPr lang="en-GB" altLang="zh-CN" sz="1400" b="1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GB" altLang="zh-CN" sz="1400" b="1" i="1">
                                  <a:latin typeface="Cambria Math" panose="02040503050406030204" pitchFamily="18" charset="0"/>
                                </a:rPr>
                                <m:t>𝒉𝒊𝒈𝒉</m:t>
                              </m:r>
                            </m:sub>
                          </m:sSub>
                          <m:r>
                            <a:rPr lang="en-GB" altLang="zh-CN" sz="1400" b="1" i="1"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zh-CN" altLang="zh-CN" sz="1400" b="1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zh-CN" altLang="zh-CN" sz="1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altLang="zh-CN" sz="1400" b="1" i="1">
                                      <a:latin typeface="Cambria Math" panose="02040503050406030204" pitchFamily="18" charset="0"/>
                                    </a:rPr>
                                    <m:t>𝑴𝑩𝑾</m:t>
                                  </m:r>
                                </m:e>
                                <m:sub>
                                  <m:r>
                                    <a:rPr lang="en-GB" altLang="zh-CN" sz="1400" b="1" i="1">
                                      <a:latin typeface="Cambria Math" panose="02040503050406030204" pitchFamily="18" charset="0"/>
                                    </a:rPr>
                                    <m:t>𝑨𝑪𝑳𝑹</m:t>
                                  </m:r>
                                  <m:r>
                                    <a:rPr lang="en-GB" altLang="zh-CN" sz="1400" b="1" i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GB" altLang="zh-CN" sz="1400" b="1" i="1">
                                      <a:latin typeface="Cambria Math" panose="02040503050406030204" pitchFamily="18" charset="0"/>
                                    </a:rPr>
                                    <m:t>𝟐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GB" altLang="zh-CN" sz="1400" b="1" i="1"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en-US" sz="14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sz="1400" b="1" i="1">
                              <a:latin typeface="Cambria Math" panose="02040503050406030204" pitchFamily="18" charset="0"/>
                            </a:rPr>
                            <m:t>𝒐𝒇𝒇𝒔𝒆𝒕</m:t>
                          </m:r>
                        </m:e>
                        <m:sub>
                          <m:r>
                            <a:rPr lang="zh-CN" altLang="en-US" sz="1400" b="1" i="1">
                              <a:latin typeface="Cambria Math" panose="02040503050406030204" pitchFamily="18" charset="0"/>
                            </a:rPr>
                            <m:t>𝑨𝑪𝑳𝑹</m:t>
                          </m:r>
                        </m:sub>
                      </m:sSub>
                      <m:r>
                        <a:rPr lang="zh-CN" altLang="en-US" sz="140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zh-CN" altLang="en-US" sz="1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sz="1400" b="1" i="1">
                              <a:latin typeface="Cambria Math" panose="02040503050406030204" pitchFamily="18" charset="0"/>
                            </a:rPr>
                            <m:t>𝑩𝑾</m:t>
                          </m:r>
                        </m:e>
                        <m:sub>
                          <m:r>
                            <a:rPr lang="zh-CN" altLang="en-US" sz="1400" b="1" i="1">
                              <a:latin typeface="Cambria Math" panose="02040503050406030204" pitchFamily="18" charset="0"/>
                            </a:rPr>
                            <m:t>𝑪𝒉𝒂𝒏𝒏𝒆𝒍</m:t>
                          </m:r>
                          <m:r>
                            <m:rPr>
                              <m:lit/>
                            </m:rPr>
                            <a:rPr lang="zh-CN" altLang="en-US" sz="1400">
                              <a:latin typeface="Cambria Math" panose="02040503050406030204" pitchFamily="18" charset="0"/>
                            </a:rPr>
                            <m:t>_</m:t>
                          </m:r>
                          <m:r>
                            <a:rPr lang="zh-CN" altLang="en-US" sz="1400" b="1" i="1">
                              <a:latin typeface="Cambria Math" panose="02040503050406030204" pitchFamily="18" charset="0"/>
                            </a:rPr>
                            <m:t>𝑪𝑨</m:t>
                          </m:r>
                        </m:sub>
                      </m:sSub>
                    </m:oMath>
                  </m:oMathPara>
                </a14:m>
                <a:endParaRPr lang="zh-CN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hangingPunct="0">
                  <a:lnSpc>
                    <a:spcPct val="120000"/>
                  </a:lnSpc>
                </a:pPr>
                <a14:m>
                  <m:oMath xmlns:m="http://schemas.openxmlformats.org/officeDocument/2006/math">
                    <m:r>
                      <a:rPr lang="en-GB" altLang="zh-CN" sz="1400" b="1" i="1">
                        <a:latin typeface="Cambria Math" panose="02040503050406030204" pitchFamily="18" charset="0"/>
                        <a:ea typeface="等线" panose="02010600030101010101" pitchFamily="2" charset="-122"/>
                        <a:sym typeface="Symbol" panose="05050102010706020507" pitchFamily="18" charset="2"/>
                      </a:rPr>
                      <m:t></m:t>
                    </m:r>
                    <m:r>
                      <a:rPr lang="en-GB" altLang="zh-CN" sz="1400" b="1" i="1">
                        <a:latin typeface="Cambria Math" panose="02040503050406030204" pitchFamily="18" charset="0"/>
                        <a:ea typeface="等线" panose="02010600030101010101" pitchFamily="2" charset="-122"/>
                      </a:rPr>
                      <m:t>𝑮𝑩</m:t>
                    </m:r>
                    <m:r>
                      <a:rPr lang="en-GB" altLang="zh-CN" sz="1400" b="1" i="1">
                        <a:latin typeface="Cambria Math" panose="02040503050406030204" pitchFamily="18" charset="0"/>
                        <a:ea typeface="等线" panose="02010600030101010101" pitchFamily="2" charset="-122"/>
                      </a:rPr>
                      <m:t>=</m:t>
                    </m:r>
                    <m:sSub>
                      <m:sSubPr>
                        <m:ctrlPr>
                          <a:rPr lang="zh-CN" altLang="zh-CN" sz="14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400" b="1" i="1">
                            <a:latin typeface="Cambria Math" panose="02040503050406030204" pitchFamily="18" charset="0"/>
                            <a:ea typeface="等线" panose="02010600030101010101" pitchFamily="2" charset="-122"/>
                          </a:rPr>
                          <m:t>𝑮𝑩</m:t>
                        </m:r>
                      </m:e>
                      <m:sub>
                        <m:r>
                          <a:rPr lang="en-GB" altLang="zh-CN" sz="1400" b="1" i="1">
                            <a:latin typeface="Cambria Math" panose="02040503050406030204" pitchFamily="18" charset="0"/>
                            <a:ea typeface="等线" panose="02010600030101010101" pitchFamily="2" charset="-122"/>
                          </a:rPr>
                          <m:t>𝑪𝒉𝒂𝒏𝒏𝒆𝒍</m:t>
                        </m:r>
                        <m:r>
                          <a:rPr lang="en-GB" altLang="zh-CN" sz="1400" b="1" i="1">
                            <a:latin typeface="Cambria Math" panose="02040503050406030204" pitchFamily="18" charset="0"/>
                            <a:ea typeface="等线" panose="02010600030101010101" pitchFamily="2" charset="-122"/>
                          </a:rPr>
                          <m:t>(</m:t>
                        </m:r>
                        <m:r>
                          <a:rPr lang="en-GB" altLang="zh-CN" sz="1400" b="1" i="1">
                            <a:latin typeface="Cambria Math" panose="02040503050406030204" pitchFamily="18" charset="0"/>
                            <a:ea typeface="等线" panose="02010600030101010101" pitchFamily="2" charset="-122"/>
                          </a:rPr>
                          <m:t>𝟐</m:t>
                        </m:r>
                        <m:r>
                          <a:rPr lang="en-GB" altLang="zh-CN" sz="1400" b="1" i="1">
                            <a:latin typeface="Cambria Math" panose="02040503050406030204" pitchFamily="18" charset="0"/>
                            <a:ea typeface="等线" panose="02010600030101010101" pitchFamily="2" charset="-122"/>
                          </a:rPr>
                          <m:t>)</m:t>
                        </m:r>
                      </m:sub>
                    </m:sSub>
                    <m:r>
                      <a:rPr lang="en-GB" altLang="zh-CN" sz="1400" b="1" i="1">
                        <a:latin typeface="Cambria Math" panose="02040503050406030204" pitchFamily="18" charset="0"/>
                        <a:ea typeface="等线" panose="02010600030101010101" pitchFamily="2" charset="-122"/>
                      </a:rPr>
                      <m:t>−</m:t>
                    </m:r>
                    <m:sSub>
                      <m:sSubPr>
                        <m:ctrlPr>
                          <a:rPr lang="zh-CN" altLang="zh-CN" sz="14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400" b="1" i="1">
                            <a:latin typeface="Cambria Math" panose="02040503050406030204" pitchFamily="18" charset="0"/>
                            <a:ea typeface="等线" panose="02010600030101010101" pitchFamily="2" charset="-122"/>
                          </a:rPr>
                          <m:t>𝑮𝑩</m:t>
                        </m:r>
                      </m:e>
                      <m:sub>
                        <m:r>
                          <a:rPr lang="en-GB" altLang="zh-CN" sz="1400" b="1" i="1">
                            <a:latin typeface="Cambria Math" panose="02040503050406030204" pitchFamily="18" charset="0"/>
                            <a:ea typeface="等线" panose="02010600030101010101" pitchFamily="2" charset="-122"/>
                          </a:rPr>
                          <m:t>𝑪𝒉𝒂𝒏𝒏𝒆𝒍</m:t>
                        </m:r>
                        <m:r>
                          <a:rPr lang="en-GB" altLang="zh-CN" sz="1400" b="1" i="1">
                            <a:latin typeface="Cambria Math" panose="02040503050406030204" pitchFamily="18" charset="0"/>
                            <a:ea typeface="等线" panose="02010600030101010101" pitchFamily="2" charset="-122"/>
                          </a:rPr>
                          <m:t>(</m:t>
                        </m:r>
                        <m:r>
                          <a:rPr lang="en-GB" altLang="zh-CN" sz="1400" b="1" i="1">
                            <a:latin typeface="Cambria Math" panose="02040503050406030204" pitchFamily="18" charset="0"/>
                            <a:ea typeface="等线" panose="02010600030101010101" pitchFamily="2" charset="-122"/>
                          </a:rPr>
                          <m:t>𝟏</m:t>
                        </m:r>
                        <m:r>
                          <a:rPr lang="en-GB" altLang="zh-CN" sz="1400" b="1" i="1">
                            <a:latin typeface="Cambria Math" panose="02040503050406030204" pitchFamily="18" charset="0"/>
                            <a:ea typeface="等线" panose="02010600030101010101" pitchFamily="2" charset="-122"/>
                          </a:rPr>
                          <m:t>)</m:t>
                        </m:r>
                      </m:sub>
                    </m:sSub>
                  </m:oMath>
                </a14:m>
                <a:r>
                  <a:rPr lang="en-GB" altLang="zh-CN" sz="1400" b="1" dirty="0"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, 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4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400" b="1" i="1">
                            <a:latin typeface="Cambria Math" panose="02040503050406030204" pitchFamily="18" charset="0"/>
                            <a:ea typeface="等线" panose="02010600030101010101" pitchFamily="2" charset="-122"/>
                          </a:rPr>
                          <m:t>𝑮𝑩</m:t>
                        </m:r>
                      </m:e>
                      <m:sub>
                        <m:r>
                          <a:rPr lang="en-GB" altLang="zh-CN" sz="1400" b="1" i="1">
                            <a:latin typeface="Cambria Math" panose="02040503050406030204" pitchFamily="18" charset="0"/>
                            <a:ea typeface="等线" panose="02010600030101010101" pitchFamily="2" charset="-122"/>
                          </a:rPr>
                          <m:t>𝑪𝒉𝒂𝒏𝒏𝒆𝒍</m:t>
                        </m:r>
                        <m:r>
                          <a:rPr lang="en-GB" altLang="zh-CN" sz="1400" b="1" i="1">
                            <a:latin typeface="Cambria Math" panose="02040503050406030204" pitchFamily="18" charset="0"/>
                            <a:ea typeface="等线" panose="02010600030101010101" pitchFamily="2" charset="-122"/>
                          </a:rPr>
                          <m:t>(</m:t>
                        </m:r>
                        <m:r>
                          <a:rPr lang="en-GB" altLang="zh-CN" sz="1400" b="1" i="1">
                            <a:latin typeface="Cambria Math" panose="02040503050406030204" pitchFamily="18" charset="0"/>
                            <a:ea typeface="等线" panose="02010600030101010101" pitchFamily="2" charset="-122"/>
                          </a:rPr>
                          <m:t>𝒏</m:t>
                        </m:r>
                        <m:r>
                          <a:rPr lang="en-GB" altLang="zh-CN" sz="1400" b="1" i="1">
                            <a:latin typeface="Cambria Math" panose="02040503050406030204" pitchFamily="18" charset="0"/>
                            <a:ea typeface="等线" panose="02010600030101010101" pitchFamily="2" charset="-122"/>
                          </a:rPr>
                          <m:t>)</m:t>
                        </m:r>
                      </m:sub>
                    </m:sSub>
                  </m:oMath>
                </a14:m>
                <a:r>
                  <a:rPr lang="en-GB" altLang="zh-CN" sz="1400" b="1" dirty="0"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 (</a:t>
                </a:r>
                <a14:m>
                  <m:oMath xmlns:m="http://schemas.openxmlformats.org/officeDocument/2006/math">
                    <m:r>
                      <a:rPr lang="en-GB" altLang="zh-CN" sz="1400" b="1" i="1">
                        <a:latin typeface="Cambria Math" panose="02040503050406030204" pitchFamily="18" charset="0"/>
                        <a:ea typeface="等线" panose="02010600030101010101" pitchFamily="2" charset="-122"/>
                      </a:rPr>
                      <m:t>𝒏</m:t>
                    </m:r>
                  </m:oMath>
                </a14:m>
                <a:r>
                  <a:rPr lang="en-GB" altLang="zh-CN" sz="1400" b="1" dirty="0"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=1, 2) are the minimum guard band widths used in </a:t>
                </a:r>
                <a:r>
                  <a:rPr lang="en-GB" altLang="zh-CN" sz="1400" b="1" dirty="0" err="1"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subclause</a:t>
                </a:r>
                <a:r>
                  <a:rPr lang="en-GB" altLang="zh-CN" sz="1400" b="1" dirty="0"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 5.4A.1. </a:t>
                </a:r>
                <a:endParaRPr lang="zh-CN" altLang="zh-CN" sz="1400" dirty="0"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  <a:p>
                <a:pPr hangingPunct="0">
                  <a:lnSpc>
                    <a:spcPct val="120000"/>
                  </a:lnSpc>
                </a:pPr>
                <a:r>
                  <a:rPr lang="en-GB" altLang="zh-CN" sz="1400" b="1" dirty="0"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If </a:t>
                </a:r>
                <a14:m>
                  <m:oMath xmlns:m="http://schemas.openxmlformats.org/officeDocument/2006/math">
                    <m:r>
                      <a:rPr lang="en-GB" altLang="zh-CN" sz="1400" b="1" i="1">
                        <a:latin typeface="Cambria Math" panose="02040503050406030204" pitchFamily="18" charset="0"/>
                        <a:ea typeface="等线" panose="02010600030101010101" pitchFamily="2" charset="-122"/>
                        <a:sym typeface="Symbol" panose="05050102010706020507" pitchFamily="18" charset="2"/>
                      </a:rPr>
                      <m:t></m:t>
                    </m:r>
                    <m:r>
                      <a:rPr lang="en-GB" altLang="zh-CN" sz="1400" b="1" i="1">
                        <a:latin typeface="Cambria Math" panose="02040503050406030204" pitchFamily="18" charset="0"/>
                        <a:ea typeface="等线" panose="02010600030101010101" pitchFamily="2" charset="-122"/>
                      </a:rPr>
                      <m:t>𝑮𝑩</m:t>
                    </m:r>
                    <m:r>
                      <a:rPr lang="en-GB" altLang="zh-CN" sz="1400" b="1" i="1">
                        <a:latin typeface="Cambria Math" panose="02040503050406030204" pitchFamily="18" charset="0"/>
                        <a:ea typeface="等线" panose="02010600030101010101" pitchFamily="2" charset="-122"/>
                      </a:rPr>
                      <m:t>&gt;</m:t>
                    </m:r>
                    <m:r>
                      <a:rPr lang="en-GB" altLang="zh-CN" sz="1400" b="1" i="1">
                        <a:latin typeface="Cambria Math" panose="02040503050406030204" pitchFamily="18" charset="0"/>
                        <a:ea typeface="等线" panose="02010600030101010101" pitchFamily="2" charset="-122"/>
                      </a:rPr>
                      <m:t>𝟎</m:t>
                    </m:r>
                  </m:oMath>
                </a14:m>
                <a:r>
                  <a:rPr lang="en-GB" altLang="zh-CN" sz="1400" b="1" dirty="0"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1400" dirty="0"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  <a:p>
                <a:pPr hangingPunct="0">
                  <a:lnSpc>
                    <a:spcPct val="120000"/>
                  </a:lnSpc>
                </a:pPr>
                <a:r>
                  <a:rPr lang="en-GB" altLang="zh-CN" sz="1400" b="1" dirty="0"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4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400" b="1" i="1">
                            <a:latin typeface="Cambria Math" panose="02040503050406030204" pitchFamily="18" charset="0"/>
                            <a:ea typeface="等线" panose="02010600030101010101" pitchFamily="2" charset="-122"/>
                          </a:rPr>
                          <m:t>𝑭</m:t>
                        </m:r>
                      </m:e>
                      <m:sub>
                        <m:r>
                          <a:rPr lang="en-GB" altLang="zh-CN" sz="1400" b="1" i="1">
                            <a:latin typeface="Cambria Math" panose="02040503050406030204" pitchFamily="18" charset="0"/>
                            <a:ea typeface="等线" panose="02010600030101010101" pitchFamily="2" charset="-122"/>
                          </a:rPr>
                          <m:t>𝒐𝒇𝒇𝒔𝒆𝒕</m:t>
                        </m:r>
                        <m:r>
                          <a:rPr lang="en-GB" altLang="zh-CN" sz="1400" b="1" i="1">
                            <a:latin typeface="Cambria Math" panose="02040503050406030204" pitchFamily="18" charset="0"/>
                            <a:ea typeface="等线" panose="02010600030101010101" pitchFamily="2" charset="-122"/>
                          </a:rPr>
                          <m:t>,</m:t>
                        </m:r>
                        <m:r>
                          <a:rPr lang="en-GB" altLang="zh-CN" sz="1400" b="1" i="1">
                            <a:latin typeface="Cambria Math" panose="02040503050406030204" pitchFamily="18" charset="0"/>
                            <a:ea typeface="等线" panose="02010600030101010101" pitchFamily="2" charset="-122"/>
                          </a:rPr>
                          <m:t>𝒍𝒐𝒘</m:t>
                        </m:r>
                      </m:sub>
                    </m:sSub>
                    <m:r>
                      <a:rPr lang="en-GB" altLang="zh-CN" sz="1400" b="1" i="1">
                        <a:latin typeface="Cambria Math" panose="02040503050406030204" pitchFamily="18" charset="0"/>
                        <a:ea typeface="等线" panose="02010600030101010101" pitchFamily="2" charset="-122"/>
                      </a:rPr>
                      <m:t>=</m:t>
                    </m:r>
                    <m:f>
                      <m:fPr>
                        <m:ctrlPr>
                          <a:rPr lang="zh-CN" altLang="zh-CN" sz="14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1400" b="1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zh-CN" sz="1400" b="1" i="1">
                                <a:latin typeface="Cambria Math" panose="02040503050406030204" pitchFamily="18" charset="0"/>
                                <a:ea typeface="等线" panose="02010600030101010101" pitchFamily="2" charset="-122"/>
                              </a:rPr>
                              <m:t>𝑩𝑾</m:t>
                            </m:r>
                          </m:e>
                          <m:sub>
                            <m:r>
                              <a:rPr lang="en-GB" altLang="zh-CN" sz="1400" b="1" i="1">
                                <a:latin typeface="Cambria Math" panose="02040503050406030204" pitchFamily="18" charset="0"/>
                                <a:ea typeface="等线" panose="02010600030101010101" pitchFamily="2" charset="-122"/>
                              </a:rPr>
                              <m:t>𝑪𝒉𝒂𝒏𝒏𝒆𝒍</m:t>
                            </m:r>
                            <m:d>
                              <m:dPr>
                                <m:ctrlPr>
                                  <a:rPr lang="zh-CN" altLang="zh-CN" sz="1400" b="1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GB" altLang="zh-CN" sz="1400" b="1" i="1">
                                    <a:latin typeface="Cambria Math" panose="02040503050406030204" pitchFamily="18" charset="0"/>
                                    <a:ea typeface="等线" panose="02010600030101010101" pitchFamily="2" charset="-122"/>
                                  </a:rPr>
                                  <m:t>𝟏</m:t>
                                </m:r>
                              </m:e>
                            </m:d>
                          </m:sub>
                        </m:sSub>
                      </m:num>
                      <m:den>
                        <m:r>
                          <a:rPr lang="en-GB" altLang="zh-CN" sz="1400" b="1" i="1">
                            <a:latin typeface="Cambria Math" panose="02040503050406030204" pitchFamily="18" charset="0"/>
                            <a:ea typeface="等线" panose="02010600030101010101" pitchFamily="2" charset="-122"/>
                          </a:rPr>
                          <m:t>𝟐</m:t>
                        </m:r>
                      </m:den>
                    </m:f>
                    <m:r>
                      <a:rPr lang="en-GB" altLang="zh-CN" sz="1400" b="1" i="1">
                        <a:latin typeface="Cambria Math" panose="02040503050406030204" pitchFamily="18" charset="0"/>
                        <a:ea typeface="等线" panose="02010600030101010101" pitchFamily="2" charset="-122"/>
                      </a:rPr>
                      <m:t>+</m:t>
                    </m:r>
                    <m:d>
                      <m:dPr>
                        <m:begChr m:val="|"/>
                        <m:endChr m:val="|"/>
                        <m:ctrlPr>
                          <a:rPr lang="zh-CN" altLang="zh-CN" sz="14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altLang="zh-CN" sz="1400" b="1" i="1">
                            <a:latin typeface="Cambria Math" panose="02040503050406030204" pitchFamily="18" charset="0"/>
                            <a:ea typeface="等线" panose="02010600030101010101" pitchFamily="2" charset="-122"/>
                            <a:sym typeface="Symbol" panose="05050102010706020507" pitchFamily="18" charset="2"/>
                          </a:rPr>
                          <m:t></m:t>
                        </m:r>
                        <m:r>
                          <a:rPr lang="en-GB" altLang="zh-CN" sz="1400" b="1" i="1">
                            <a:latin typeface="Cambria Math" panose="02040503050406030204" pitchFamily="18" charset="0"/>
                            <a:ea typeface="等线" panose="02010600030101010101" pitchFamily="2" charset="-122"/>
                          </a:rPr>
                          <m:t>𝑮𝑩</m:t>
                        </m:r>
                      </m:e>
                    </m:d>
                    <m:r>
                      <a:rPr lang="en-US" altLang="zh-CN" sz="1400" b="0" i="0" smtClean="0">
                        <a:latin typeface="Cambria Math" panose="02040503050406030204" pitchFamily="18" charset="0"/>
                        <a:ea typeface="等线" panose="02010600030101010101" pitchFamily="2" charset="-122"/>
                      </a:rPr>
                      <m:t>,   </m:t>
                    </m:r>
                    <m:sSub>
                      <m:sSubPr>
                        <m:ctrlPr>
                          <a:rPr lang="zh-CN" altLang="zh-CN" sz="14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400" b="1" i="1">
                            <a:latin typeface="Cambria Math" panose="02040503050406030204" pitchFamily="18" charset="0"/>
                            <a:ea typeface="等线" panose="02010600030101010101" pitchFamily="2" charset="-122"/>
                          </a:rPr>
                          <m:t>𝑭</m:t>
                        </m:r>
                      </m:e>
                      <m:sub>
                        <m:r>
                          <a:rPr lang="en-GB" altLang="zh-CN" sz="1400" b="1" i="1">
                            <a:latin typeface="Cambria Math" panose="02040503050406030204" pitchFamily="18" charset="0"/>
                            <a:ea typeface="等线" panose="02010600030101010101" pitchFamily="2" charset="-122"/>
                          </a:rPr>
                          <m:t>𝒐𝒇𝒇𝒔𝒆𝒕</m:t>
                        </m:r>
                        <m:r>
                          <a:rPr lang="en-GB" altLang="zh-CN" sz="1400" b="1" i="1">
                            <a:latin typeface="Cambria Math" panose="02040503050406030204" pitchFamily="18" charset="0"/>
                            <a:ea typeface="等线" panose="02010600030101010101" pitchFamily="2" charset="-122"/>
                          </a:rPr>
                          <m:t>,</m:t>
                        </m:r>
                        <m:r>
                          <a:rPr lang="en-GB" altLang="zh-CN" sz="1400" b="1" i="1">
                            <a:latin typeface="Cambria Math" panose="02040503050406030204" pitchFamily="18" charset="0"/>
                            <a:ea typeface="等线" panose="02010600030101010101" pitchFamily="2" charset="-122"/>
                          </a:rPr>
                          <m:t>𝒉𝒊𝒈𝒉</m:t>
                        </m:r>
                      </m:sub>
                    </m:sSub>
                    <m:r>
                      <a:rPr lang="en-GB" altLang="zh-CN" sz="1400" b="1" i="1">
                        <a:latin typeface="Cambria Math" panose="02040503050406030204" pitchFamily="18" charset="0"/>
                        <a:ea typeface="等线" panose="02010600030101010101" pitchFamily="2" charset="-122"/>
                      </a:rPr>
                      <m:t>=</m:t>
                    </m:r>
                    <m:f>
                      <m:fPr>
                        <m:ctrlPr>
                          <a:rPr lang="zh-CN" altLang="zh-CN" sz="14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1400" b="1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zh-CN" sz="1400" b="1" i="1">
                                <a:latin typeface="Cambria Math" panose="02040503050406030204" pitchFamily="18" charset="0"/>
                                <a:ea typeface="等线" panose="02010600030101010101" pitchFamily="2" charset="-122"/>
                              </a:rPr>
                              <m:t>𝑩𝑾</m:t>
                            </m:r>
                          </m:e>
                          <m:sub>
                            <m:r>
                              <a:rPr lang="en-GB" altLang="zh-CN" sz="1400" b="1" i="1">
                                <a:latin typeface="Cambria Math" panose="02040503050406030204" pitchFamily="18" charset="0"/>
                                <a:ea typeface="等线" panose="02010600030101010101" pitchFamily="2" charset="-122"/>
                              </a:rPr>
                              <m:t>𝑪𝒉𝒂𝒏𝒏𝒆𝒍</m:t>
                            </m:r>
                            <m:d>
                              <m:dPr>
                                <m:ctrlPr>
                                  <a:rPr lang="zh-CN" altLang="zh-CN" sz="1400" b="1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GB" altLang="zh-CN" sz="1400" b="1" i="1">
                                    <a:latin typeface="Cambria Math" panose="02040503050406030204" pitchFamily="18" charset="0"/>
                                    <a:ea typeface="等线" panose="02010600030101010101" pitchFamily="2" charset="-122"/>
                                  </a:rPr>
                                  <m:t>𝟐</m:t>
                                </m:r>
                              </m:e>
                            </m:d>
                          </m:sub>
                        </m:sSub>
                      </m:num>
                      <m:den>
                        <m:r>
                          <a:rPr lang="en-GB" altLang="zh-CN" sz="1400" b="1" i="1">
                            <a:latin typeface="Cambria Math" panose="02040503050406030204" pitchFamily="18" charset="0"/>
                            <a:ea typeface="等线" panose="02010600030101010101" pitchFamily="2" charset="-122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GB" altLang="zh-CN" sz="1400" b="1" dirty="0"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1400" dirty="0"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  <a:p>
                <a:pPr hangingPunct="0">
                  <a:lnSpc>
                    <a:spcPct val="120000"/>
                  </a:lnSpc>
                </a:pPr>
                <a:r>
                  <a:rPr lang="en-GB" altLang="zh-CN" sz="1400" b="1" dirty="0"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else</a:t>
                </a:r>
                <a:endParaRPr lang="zh-CN" altLang="zh-CN" sz="1400" dirty="0"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  <a:p>
                <a:pPr hangingPunct="0">
                  <a:lnSpc>
                    <a:spcPct val="120000"/>
                  </a:lnSpc>
                </a:pPr>
                <a:r>
                  <a:rPr lang="en-GB" altLang="zh-CN" sz="1400" b="1" dirty="0"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4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400" b="1" i="1">
                            <a:latin typeface="Cambria Math" panose="02040503050406030204" pitchFamily="18" charset="0"/>
                            <a:ea typeface="等线" panose="02010600030101010101" pitchFamily="2" charset="-122"/>
                          </a:rPr>
                          <m:t>𝑭</m:t>
                        </m:r>
                      </m:e>
                      <m:sub>
                        <m:r>
                          <a:rPr lang="en-GB" altLang="zh-CN" sz="1400" b="1" i="1">
                            <a:latin typeface="Cambria Math" panose="02040503050406030204" pitchFamily="18" charset="0"/>
                            <a:ea typeface="等线" panose="02010600030101010101" pitchFamily="2" charset="-122"/>
                          </a:rPr>
                          <m:t>𝒐𝒇𝒇𝒔𝒆𝒕</m:t>
                        </m:r>
                        <m:r>
                          <a:rPr lang="en-GB" altLang="zh-CN" sz="1400" b="1" i="1">
                            <a:latin typeface="Cambria Math" panose="02040503050406030204" pitchFamily="18" charset="0"/>
                            <a:ea typeface="等线" panose="02010600030101010101" pitchFamily="2" charset="-122"/>
                          </a:rPr>
                          <m:t>,</m:t>
                        </m:r>
                        <m:r>
                          <a:rPr lang="en-GB" altLang="zh-CN" sz="1400" b="1" i="1">
                            <a:latin typeface="Cambria Math" panose="02040503050406030204" pitchFamily="18" charset="0"/>
                            <a:ea typeface="等线" panose="02010600030101010101" pitchFamily="2" charset="-122"/>
                          </a:rPr>
                          <m:t>𝒍𝒐𝒘</m:t>
                        </m:r>
                      </m:sub>
                    </m:sSub>
                    <m:r>
                      <a:rPr lang="en-GB" altLang="zh-CN" sz="1400" b="1" i="1">
                        <a:latin typeface="Cambria Math" panose="02040503050406030204" pitchFamily="18" charset="0"/>
                        <a:ea typeface="等线" panose="02010600030101010101" pitchFamily="2" charset="-122"/>
                      </a:rPr>
                      <m:t>=</m:t>
                    </m:r>
                    <m:f>
                      <m:fPr>
                        <m:ctrlPr>
                          <a:rPr lang="zh-CN" altLang="zh-CN" sz="14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1400" b="1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zh-CN" sz="1400" b="1" i="1">
                                <a:latin typeface="Cambria Math" panose="02040503050406030204" pitchFamily="18" charset="0"/>
                                <a:ea typeface="等线" panose="02010600030101010101" pitchFamily="2" charset="-122"/>
                              </a:rPr>
                              <m:t>𝑩𝑾</m:t>
                            </m:r>
                          </m:e>
                          <m:sub>
                            <m:r>
                              <a:rPr lang="en-GB" altLang="zh-CN" sz="1400" b="1" i="1">
                                <a:latin typeface="Cambria Math" panose="02040503050406030204" pitchFamily="18" charset="0"/>
                                <a:ea typeface="等线" panose="02010600030101010101" pitchFamily="2" charset="-122"/>
                              </a:rPr>
                              <m:t>𝑪𝒉𝒂𝒏𝒏𝒆𝒍</m:t>
                            </m:r>
                            <m:d>
                              <m:dPr>
                                <m:ctrlPr>
                                  <a:rPr lang="zh-CN" altLang="zh-CN" sz="1400" b="1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GB" altLang="zh-CN" sz="1400" b="1" i="1">
                                    <a:latin typeface="Cambria Math" panose="02040503050406030204" pitchFamily="18" charset="0"/>
                                    <a:ea typeface="等线" panose="02010600030101010101" pitchFamily="2" charset="-122"/>
                                  </a:rPr>
                                  <m:t>𝟏</m:t>
                                </m:r>
                              </m:e>
                            </m:d>
                          </m:sub>
                        </m:sSub>
                      </m:num>
                      <m:den>
                        <m:r>
                          <a:rPr lang="en-GB" altLang="zh-CN" sz="1400" b="1" i="1">
                            <a:latin typeface="Cambria Math" panose="02040503050406030204" pitchFamily="18" charset="0"/>
                            <a:ea typeface="等线" panose="02010600030101010101" pitchFamily="2" charset="-122"/>
                          </a:rPr>
                          <m:t>𝟐</m:t>
                        </m:r>
                      </m:den>
                    </m:f>
                    <m:r>
                      <a:rPr lang="en-US" altLang="zh-CN" sz="1400" b="0" i="0" smtClean="0">
                        <a:latin typeface="Cambria Math" panose="02040503050406030204" pitchFamily="18" charset="0"/>
                        <a:ea typeface="等线" panose="02010600030101010101" pitchFamily="2" charset="-122"/>
                      </a:rPr>
                      <m:t>,     </m:t>
                    </m:r>
                    <m:sSub>
                      <m:sSubPr>
                        <m:ctrlPr>
                          <a:rPr lang="zh-CN" altLang="zh-CN" sz="14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400" b="1" i="1">
                            <a:latin typeface="Cambria Math" panose="02040503050406030204" pitchFamily="18" charset="0"/>
                            <a:ea typeface="等线" panose="02010600030101010101" pitchFamily="2" charset="-122"/>
                          </a:rPr>
                          <m:t>𝑭</m:t>
                        </m:r>
                      </m:e>
                      <m:sub>
                        <m:r>
                          <a:rPr lang="en-GB" altLang="zh-CN" sz="1400" b="1" i="1">
                            <a:latin typeface="Cambria Math" panose="02040503050406030204" pitchFamily="18" charset="0"/>
                            <a:ea typeface="等线" panose="02010600030101010101" pitchFamily="2" charset="-122"/>
                          </a:rPr>
                          <m:t>𝒐𝒇𝒇𝒔𝒆𝒕</m:t>
                        </m:r>
                        <m:r>
                          <a:rPr lang="en-GB" altLang="zh-CN" sz="1400" b="1" i="1">
                            <a:latin typeface="Cambria Math" panose="02040503050406030204" pitchFamily="18" charset="0"/>
                            <a:ea typeface="等线" panose="02010600030101010101" pitchFamily="2" charset="-122"/>
                          </a:rPr>
                          <m:t>,</m:t>
                        </m:r>
                        <m:r>
                          <a:rPr lang="en-GB" altLang="zh-CN" sz="1400" b="1" i="1">
                            <a:latin typeface="Cambria Math" panose="02040503050406030204" pitchFamily="18" charset="0"/>
                            <a:ea typeface="等线" panose="02010600030101010101" pitchFamily="2" charset="-122"/>
                          </a:rPr>
                          <m:t>𝒉𝒊𝒈𝒉</m:t>
                        </m:r>
                      </m:sub>
                    </m:sSub>
                    <m:r>
                      <a:rPr lang="en-GB" altLang="zh-CN" sz="1400" b="1" i="1">
                        <a:latin typeface="Cambria Math" panose="02040503050406030204" pitchFamily="18" charset="0"/>
                        <a:ea typeface="等线" panose="02010600030101010101" pitchFamily="2" charset="-122"/>
                      </a:rPr>
                      <m:t>=</m:t>
                    </m:r>
                    <m:f>
                      <m:fPr>
                        <m:ctrlPr>
                          <a:rPr lang="zh-CN" altLang="zh-CN" sz="14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1400" b="1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zh-CN" sz="1400" b="1" i="1">
                                <a:latin typeface="Cambria Math" panose="02040503050406030204" pitchFamily="18" charset="0"/>
                                <a:ea typeface="等线" panose="02010600030101010101" pitchFamily="2" charset="-122"/>
                              </a:rPr>
                              <m:t>𝑩𝑾</m:t>
                            </m:r>
                          </m:e>
                          <m:sub>
                            <m:r>
                              <a:rPr lang="en-GB" altLang="zh-CN" sz="1400" b="1" i="1">
                                <a:latin typeface="Cambria Math" panose="02040503050406030204" pitchFamily="18" charset="0"/>
                                <a:ea typeface="等线" panose="02010600030101010101" pitchFamily="2" charset="-122"/>
                              </a:rPr>
                              <m:t>𝑪𝒉𝒂𝒏𝒏𝒆𝒍</m:t>
                            </m:r>
                            <m:d>
                              <m:dPr>
                                <m:ctrlPr>
                                  <a:rPr lang="zh-CN" altLang="zh-CN" sz="1400" b="1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GB" altLang="zh-CN" sz="1400" b="1" i="1">
                                    <a:latin typeface="Cambria Math" panose="02040503050406030204" pitchFamily="18" charset="0"/>
                                    <a:ea typeface="等线" panose="02010600030101010101" pitchFamily="2" charset="-122"/>
                                  </a:rPr>
                                  <m:t>𝟐</m:t>
                                </m:r>
                              </m:e>
                            </m:d>
                          </m:sub>
                        </m:sSub>
                      </m:num>
                      <m:den>
                        <m:r>
                          <a:rPr lang="en-GB" altLang="zh-CN" sz="1400" b="1" i="1">
                            <a:latin typeface="Cambria Math" panose="02040503050406030204" pitchFamily="18" charset="0"/>
                            <a:ea typeface="等线" panose="02010600030101010101" pitchFamily="2" charset="-122"/>
                          </a:rPr>
                          <m:t>𝟐</m:t>
                        </m:r>
                      </m:den>
                    </m:f>
                    <m:r>
                      <a:rPr lang="en-GB" altLang="zh-CN" sz="1400" b="1" i="1">
                        <a:latin typeface="Cambria Math" panose="02040503050406030204" pitchFamily="18" charset="0"/>
                        <a:ea typeface="等线" panose="02010600030101010101" pitchFamily="2" charset="-122"/>
                      </a:rPr>
                      <m:t>+</m:t>
                    </m:r>
                    <m:d>
                      <m:dPr>
                        <m:begChr m:val="|"/>
                        <m:endChr m:val="|"/>
                        <m:ctrlPr>
                          <a:rPr lang="zh-CN" altLang="zh-CN" sz="14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altLang="zh-CN" sz="1400" b="1" i="1">
                            <a:latin typeface="Cambria Math" panose="02040503050406030204" pitchFamily="18" charset="0"/>
                            <a:ea typeface="等线" panose="02010600030101010101" pitchFamily="2" charset="-122"/>
                            <a:sym typeface="Symbol" panose="05050102010706020507" pitchFamily="18" charset="2"/>
                          </a:rPr>
                          <m:t></m:t>
                        </m:r>
                        <m:r>
                          <a:rPr lang="en-GB" altLang="zh-CN" sz="1400" b="1" i="1">
                            <a:latin typeface="Cambria Math" panose="02040503050406030204" pitchFamily="18" charset="0"/>
                            <a:ea typeface="等线" panose="02010600030101010101" pitchFamily="2" charset="-122"/>
                          </a:rPr>
                          <m:t>𝑮𝑩</m:t>
                        </m:r>
                      </m:e>
                    </m:d>
                    <m:r>
                      <a:rPr lang="en-GB" altLang="zh-CN" sz="1400" b="1" i="1">
                        <a:latin typeface="Cambria Math" panose="02040503050406030204" pitchFamily="18" charset="0"/>
                        <a:ea typeface="等线" panose="02010600030101010101" pitchFamily="2" charset="-122"/>
                      </a:rPr>
                      <m:t>.</m:t>
                    </m:r>
                  </m:oMath>
                </a14:m>
                <a:endParaRPr lang="zh-CN" altLang="en-US" sz="1600" dirty="0"/>
              </a:p>
            </p:txBody>
          </p:sp>
        </mc:Choice>
        <mc:Fallback xmlns=""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805" y="617838"/>
                <a:ext cx="11689492" cy="2919325"/>
              </a:xfrm>
              <a:prstGeom prst="rect">
                <a:avLst/>
              </a:prstGeom>
              <a:blipFill rotWithShape="0">
                <a:blip r:embed="rId2"/>
                <a:stretch>
                  <a:fillRect l="-209" t="-6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/>
          <p:cNvSpPr txBox="1"/>
          <p:nvPr/>
        </p:nvSpPr>
        <p:spPr>
          <a:xfrm>
            <a:off x="131805" y="3537163"/>
            <a:ext cx="11883582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b="1" dirty="0"/>
              <a:t>Solution 2:</a:t>
            </a:r>
          </a:p>
          <a:p>
            <a:r>
              <a:rPr lang="en-US" altLang="zh-CN" sz="1600" dirty="0"/>
              <a:t>MBW= </a:t>
            </a:r>
            <a:r>
              <a:rPr lang="en-US" altLang="zh-CN" sz="1600" dirty="0" err="1"/>
              <a:t>BW</a:t>
            </a:r>
            <a:r>
              <a:rPr lang="en-US" altLang="zh-CN" sz="1600" baseline="-25000" dirty="0" err="1"/>
              <a:t>channel_CA</a:t>
            </a:r>
            <a:r>
              <a:rPr lang="en-US" altLang="zh-CN" sz="1600" dirty="0"/>
              <a:t> -2*max(BW</a:t>
            </a:r>
            <a:r>
              <a:rPr lang="en-US" altLang="zh-CN" sz="1600" baseline="-25000" dirty="0"/>
              <a:t>GB1</a:t>
            </a:r>
            <a:r>
              <a:rPr lang="en-US" altLang="zh-CN" sz="1600" dirty="0"/>
              <a:t>, BW</a:t>
            </a:r>
            <a:r>
              <a:rPr lang="en-US" altLang="zh-CN" sz="1600" baseline="-25000" dirty="0"/>
              <a:t>GB2</a:t>
            </a:r>
            <a:r>
              <a:rPr lang="en-US" altLang="zh-CN" sz="1600" dirty="0"/>
              <a:t>). SCS adoption of each CC is defined as current 5.3A.3 of 38.101</a:t>
            </a:r>
            <a:endParaRPr lang="zh-CN" altLang="zh-CN" sz="1600" dirty="0"/>
          </a:p>
          <a:p>
            <a:r>
              <a:rPr lang="en-US" altLang="zh-CN" sz="1600" dirty="0"/>
              <a:t>Channel space can be less or equal to nominal channel space to ensure </a:t>
            </a:r>
            <a:r>
              <a:rPr lang="en-US" altLang="zh-CN" sz="1600" dirty="0" err="1"/>
              <a:t>BW</a:t>
            </a:r>
            <a:r>
              <a:rPr lang="en-US" altLang="zh-CN" sz="1600" baseline="-25000" dirty="0" err="1"/>
              <a:t>channel_CA</a:t>
            </a:r>
            <a:r>
              <a:rPr lang="en-US" altLang="zh-CN" sz="1600" baseline="-25000" dirty="0"/>
              <a:t> </a:t>
            </a:r>
            <a:r>
              <a:rPr lang="en-US" altLang="zh-CN" sz="1600" dirty="0"/>
              <a:t>not exceed CBW1+CBW2</a:t>
            </a:r>
            <a:endParaRPr lang="zh-CN" altLang="zh-CN" sz="1600" dirty="0"/>
          </a:p>
          <a:p>
            <a:r>
              <a:rPr lang="en-US" altLang="zh-CN" sz="1600" dirty="0"/>
              <a:t>Channel space=nominal channel space for simulation assumption of UL CA MPR.</a:t>
            </a:r>
            <a:endParaRPr lang="zh-CN" altLang="zh-CN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b="1" dirty="0"/>
              <a:t>Solution 3:</a:t>
            </a:r>
          </a:p>
          <a:p>
            <a:pPr lvl="0" hangingPunct="0"/>
            <a:r>
              <a:rPr lang="en-GB" altLang="zh-CN" sz="1600" dirty="0"/>
              <a:t>Define dedicated nominal channel space for RF CA test:</a:t>
            </a:r>
            <a:endParaRPr lang="zh-CN" altLang="zh-CN" sz="1600" dirty="0"/>
          </a:p>
          <a:p>
            <a:pPr lvl="0"/>
            <a:r>
              <a:rPr lang="en-GB" altLang="zh-CN" sz="1600" dirty="0"/>
              <a:t>Nominal channel space use the least common multiple of configured SCS and channel raster</a:t>
            </a:r>
            <a:endParaRPr lang="zh-CN" altLang="zh-CN" sz="1600" dirty="0"/>
          </a:p>
          <a:p>
            <a:pPr lvl="0"/>
            <a:r>
              <a:rPr lang="en-GB" altLang="zh-CN" sz="1600" dirty="0"/>
              <a:t>Channel space=nominal channel space for RF CA test</a:t>
            </a:r>
            <a:endParaRPr lang="zh-CN" altLang="zh-CN" sz="1600" dirty="0"/>
          </a:p>
          <a:p>
            <a:pPr lvl="0"/>
            <a:r>
              <a:rPr lang="en-GB" altLang="zh-CN" sz="1600" dirty="0"/>
              <a:t>For </a:t>
            </a:r>
            <a:r>
              <a:rPr lang="en-GB" altLang="zh-CN" sz="1600" dirty="0" err="1"/>
              <a:t>Foffset,low</a:t>
            </a:r>
            <a:r>
              <a:rPr lang="en-GB" altLang="zh-CN" sz="1600" dirty="0"/>
              <a:t> and </a:t>
            </a:r>
            <a:r>
              <a:rPr lang="en-GB" altLang="zh-CN" sz="1600" dirty="0" err="1"/>
              <a:t>Foffset,high</a:t>
            </a:r>
            <a:r>
              <a:rPr lang="en-GB" altLang="zh-CN" sz="1600" dirty="0"/>
              <a:t>, </a:t>
            </a:r>
            <a:r>
              <a:rPr lang="en-US" altLang="zh-CN" sz="1600" dirty="0"/>
              <a:t>SCS adoption of each CC is defined as current 5.3A.3 of 38.101</a:t>
            </a:r>
            <a:endParaRPr lang="zh-CN" altLang="zh-CN" sz="1600" dirty="0"/>
          </a:p>
          <a:p>
            <a:pPr lvl="0" hangingPunct="0"/>
            <a:r>
              <a:rPr lang="en-US" altLang="zh-CN" sz="1600" dirty="0"/>
              <a:t>Channel space can be less than nominal channel space when defining RF requirement</a:t>
            </a:r>
            <a:endParaRPr lang="zh-CN" altLang="zh-CN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b="1" dirty="0"/>
              <a:t>Solution 4:</a:t>
            </a:r>
          </a:p>
          <a:p>
            <a:r>
              <a:rPr lang="en-US" altLang="zh-CN" sz="1600" dirty="0"/>
              <a:t>ACLR MBW=</a:t>
            </a:r>
            <a:r>
              <a:rPr lang="en-GB" altLang="zh-CN" sz="1600" dirty="0" err="1"/>
              <a:t>BW</a:t>
            </a:r>
            <a:r>
              <a:rPr lang="en-GB" altLang="zh-CN" sz="1600" baseline="-25000" dirty="0" err="1"/>
              <a:t>Channel_CA</a:t>
            </a:r>
            <a:r>
              <a:rPr lang="en-GB" altLang="zh-CN" sz="1600" dirty="0"/>
              <a:t>  – </a:t>
            </a:r>
            <a:r>
              <a:rPr lang="en-GB" altLang="zh-CN" sz="1600" dirty="0" err="1"/>
              <a:t>GB</a:t>
            </a:r>
            <a:r>
              <a:rPr lang="en-GB" altLang="zh-CN" sz="1600" baseline="-25000" dirty="0" err="1"/>
              <a:t>Channel</a:t>
            </a:r>
            <a:r>
              <a:rPr lang="en-GB" altLang="zh-CN" sz="1600" baseline="-25000" dirty="0"/>
              <a:t>(1)</a:t>
            </a:r>
            <a:r>
              <a:rPr lang="en-GB" altLang="zh-CN" sz="1600" dirty="0"/>
              <a:t> - </a:t>
            </a:r>
            <a:r>
              <a:rPr lang="en-GB" altLang="zh-CN" sz="1600" dirty="0" err="1"/>
              <a:t>GB</a:t>
            </a:r>
            <a:r>
              <a:rPr lang="en-GB" altLang="zh-CN" sz="1600" baseline="-25000" dirty="0" err="1"/>
              <a:t>Channel</a:t>
            </a:r>
            <a:r>
              <a:rPr lang="en-GB" altLang="zh-CN" sz="1600" baseline="-25000" dirty="0"/>
              <a:t>(2)</a:t>
            </a:r>
            <a:r>
              <a:rPr lang="en-US" altLang="zh-CN" sz="1600" baseline="-25000" dirty="0"/>
              <a:t>. </a:t>
            </a:r>
            <a:r>
              <a:rPr lang="en-US" altLang="zh-CN" sz="1600" dirty="0"/>
              <a:t>Where BW = nominal channel spacing + </a:t>
            </a:r>
            <a:r>
              <a:rPr lang="en-GB" altLang="zh-CN" sz="1600" dirty="0" err="1"/>
              <a:t>F</a:t>
            </a:r>
            <a:r>
              <a:rPr lang="en-GB" altLang="zh-CN" sz="1600" baseline="-25000" dirty="0" err="1"/>
              <a:t>offset,low</a:t>
            </a:r>
            <a:r>
              <a:rPr lang="en-GB" altLang="zh-CN" sz="1600" dirty="0"/>
              <a:t>, </a:t>
            </a:r>
            <a:r>
              <a:rPr lang="en-US" altLang="zh-CN" sz="1600" dirty="0"/>
              <a:t>+</a:t>
            </a:r>
            <a:r>
              <a:rPr lang="en-GB" altLang="zh-CN" sz="1600" dirty="0"/>
              <a:t> </a:t>
            </a:r>
            <a:r>
              <a:rPr lang="en-GB" altLang="zh-CN" sz="1600" dirty="0" err="1"/>
              <a:t>F</a:t>
            </a:r>
            <a:r>
              <a:rPr lang="en-GB" altLang="zh-CN" sz="1600" baseline="-25000" dirty="0" err="1"/>
              <a:t>offset,high</a:t>
            </a:r>
            <a:r>
              <a:rPr lang="en-US" altLang="zh-CN" sz="1600" dirty="0"/>
              <a:t>,  do not use largest common μ for </a:t>
            </a:r>
            <a:r>
              <a:rPr lang="en-US" altLang="zh-CN" sz="1600" dirty="0" err="1"/>
              <a:t>F</a:t>
            </a:r>
            <a:r>
              <a:rPr lang="en-US" altLang="zh-CN" sz="1600" baseline="-25000" dirty="0" err="1"/>
              <a:t>offset,low</a:t>
            </a:r>
            <a:r>
              <a:rPr lang="en-US" altLang="zh-CN" sz="1600" baseline="-25000" dirty="0"/>
              <a:t> </a:t>
            </a:r>
            <a:r>
              <a:rPr lang="en-US" altLang="zh-CN" sz="1600" dirty="0"/>
              <a:t>and </a:t>
            </a:r>
            <a:r>
              <a:rPr lang="en-US" altLang="zh-CN" sz="1600" dirty="0" err="1"/>
              <a:t>F</a:t>
            </a:r>
            <a:r>
              <a:rPr lang="en-US" altLang="zh-CN" sz="1600" baseline="-25000" dirty="0" err="1"/>
              <a:t>offset,high</a:t>
            </a:r>
            <a:r>
              <a:rPr lang="en-US" altLang="zh-CN" sz="1600" dirty="0"/>
              <a:t>, largest common μ is only for nominal channel spacing.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1619795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140" y="33013"/>
            <a:ext cx="11824686" cy="649859"/>
          </a:xfrm>
        </p:spPr>
        <p:txBody>
          <a:bodyPr>
            <a:normAutofit/>
          </a:bodyPr>
          <a:lstStyle/>
          <a:p>
            <a:r>
              <a:rPr lang="en-US" altLang="zh-CN" sz="3600" b="1" dirty="0">
                <a:latin typeface="Calibri" panose="020F0502020204030204" pitchFamily="34" charset="0"/>
                <a:cs typeface="Calibri" panose="020F0502020204030204" pitchFamily="34" charset="0"/>
              </a:rPr>
              <a:t>WF on </a:t>
            </a:r>
            <a:r>
              <a:rPr lang="en-US" altLang="zh-CN" sz="3600" b="1" dirty="0" err="1">
                <a:latin typeface="Calibri" panose="020F0502020204030204" pitchFamily="34" charset="0"/>
                <a:cs typeface="Calibri" panose="020F0502020204030204" pitchFamily="34" charset="0"/>
              </a:rPr>
              <a:t>BW</a:t>
            </a:r>
            <a:r>
              <a:rPr lang="en-US" altLang="zh-CN" sz="3600" b="1" baseline="-25000" dirty="0" err="1">
                <a:latin typeface="Calibri" panose="020F0502020204030204" pitchFamily="34" charset="0"/>
                <a:cs typeface="Calibri" panose="020F0502020204030204" pitchFamily="34" charset="0"/>
              </a:rPr>
              <a:t>channel_CA</a:t>
            </a:r>
            <a:endParaRPr lang="zh-CN" altLang="en-US" sz="3600" b="1" baseline="-25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7091" y="708454"/>
            <a:ext cx="1186248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hangingPunct="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dirty="0"/>
              <a:t>Agreement on </a:t>
            </a:r>
            <a:r>
              <a:rPr lang="en-US" altLang="zh-CN" b="1" dirty="0" err="1"/>
              <a:t>BW</a:t>
            </a:r>
            <a:r>
              <a:rPr lang="en-US" altLang="zh-CN" b="1" baseline="-25000" dirty="0" err="1"/>
              <a:t>channel_CA</a:t>
            </a:r>
            <a:endParaRPr lang="en-US" altLang="zh-CN" b="1" dirty="0"/>
          </a:p>
          <a:p>
            <a:pPr marL="742950" lvl="1" indent="-28575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 err="1"/>
              <a:t>BW</a:t>
            </a:r>
            <a:r>
              <a:rPr lang="en-US" altLang="zh-CN" baseline="-25000" dirty="0" err="1"/>
              <a:t>channel_CA</a:t>
            </a:r>
            <a:r>
              <a:rPr lang="en-US" altLang="zh-CN" dirty="0"/>
              <a:t>= Nominal channel space+</a:t>
            </a:r>
            <a:r>
              <a:rPr lang="en-GB" altLang="zh-CN" dirty="0"/>
              <a:t> </a:t>
            </a:r>
            <a:r>
              <a:rPr lang="en-GB" altLang="zh-CN" dirty="0" err="1"/>
              <a:t>F</a:t>
            </a:r>
            <a:r>
              <a:rPr lang="en-GB" altLang="zh-CN" baseline="-25000" dirty="0" err="1"/>
              <a:t>offset,low</a:t>
            </a:r>
            <a:r>
              <a:rPr lang="en-GB" altLang="zh-CN" baseline="-25000" dirty="0"/>
              <a:t> </a:t>
            </a:r>
            <a:r>
              <a:rPr lang="en-GB" altLang="zh-CN" dirty="0"/>
              <a:t>+ </a:t>
            </a:r>
            <a:r>
              <a:rPr lang="en-GB" altLang="zh-CN" dirty="0" err="1"/>
              <a:t>F</a:t>
            </a:r>
            <a:r>
              <a:rPr lang="en-GB" altLang="zh-CN" baseline="-25000" dirty="0" err="1"/>
              <a:t>offset,high</a:t>
            </a:r>
            <a:endParaRPr lang="en-GB" altLang="zh-CN" dirty="0"/>
          </a:p>
          <a:p>
            <a:pPr marL="742950" lvl="1" indent="-28575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altLang="zh-CN" dirty="0"/>
              <a:t>the SCS adoption for </a:t>
            </a:r>
            <a:r>
              <a:rPr lang="en-GB" altLang="zh-CN" dirty="0" err="1"/>
              <a:t>F</a:t>
            </a:r>
            <a:r>
              <a:rPr lang="en-GB" altLang="zh-CN" baseline="-25000" dirty="0" err="1"/>
              <a:t>offset,low</a:t>
            </a:r>
            <a:r>
              <a:rPr lang="en-GB" altLang="zh-CN" baseline="-25000" dirty="0"/>
              <a:t> </a:t>
            </a:r>
            <a:r>
              <a:rPr lang="en-GB" altLang="zh-CN" dirty="0"/>
              <a:t>+ </a:t>
            </a:r>
            <a:r>
              <a:rPr lang="en-GB" altLang="zh-CN" dirty="0" err="1"/>
              <a:t>F</a:t>
            </a:r>
            <a:r>
              <a:rPr lang="en-GB" altLang="zh-CN" baseline="-25000" dirty="0" err="1"/>
              <a:t>offset,high</a:t>
            </a:r>
            <a:r>
              <a:rPr lang="en-GB" altLang="zh-CN" dirty="0"/>
              <a:t> are the common largest SCS </a:t>
            </a:r>
            <a:r>
              <a:rPr lang="en-US" altLang="zh-CN" dirty="0"/>
              <a:t>specified in 5.4A.1 of TS 38.101.</a:t>
            </a:r>
          </a:p>
          <a:p>
            <a:pPr marL="285750" indent="-285750" hangingPunct="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dirty="0"/>
              <a:t>Proposed CR to 5.3A.3 based on the agreement:</a:t>
            </a:r>
            <a:endParaRPr lang="en-GB" altLang="zh-CN" b="1" dirty="0"/>
          </a:p>
        </p:txBody>
      </p:sp>
      <p:sp>
        <p:nvSpPr>
          <p:cNvPr id="12" name="矩形 11"/>
          <p:cNvSpPr/>
          <p:nvPr/>
        </p:nvSpPr>
        <p:spPr>
          <a:xfrm>
            <a:off x="222419" y="2575368"/>
            <a:ext cx="11368605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900"/>
              </a:spcAft>
            </a:pPr>
            <a:r>
              <a:rPr lang="en-GB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lower and upper frequency offsets depend on the transmission bandwidth configurations of the lowest and highest assigned edge component carrier and are defined as</a:t>
            </a:r>
            <a:endParaRPr lang="zh-CN" altLang="zh-CN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 hangingPunct="0">
              <a:spcAft>
                <a:spcPts val="900"/>
              </a:spcAft>
            </a:pPr>
            <a:r>
              <a:rPr lang="en-GB" altLang="zh-CN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F</a:t>
            </a:r>
            <a:r>
              <a:rPr lang="en-GB" altLang="zh-CN" baseline="-25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offset,low</a:t>
            </a:r>
            <a:r>
              <a:rPr lang="en-GB" altLang="zh-CN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= (</a:t>
            </a:r>
            <a:r>
              <a:rPr lang="en-GB" altLang="zh-CN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en-GB" altLang="zh-CN" baseline="-25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RB,low</a:t>
            </a:r>
            <a:r>
              <a:rPr lang="en-GB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*12 + 1)*</a:t>
            </a:r>
            <a:r>
              <a:rPr lang="en-GB" altLang="zh-CN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SCS</a:t>
            </a:r>
            <a:r>
              <a:rPr lang="en-GB" altLang="zh-CN" baseline="-25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low</a:t>
            </a:r>
            <a:r>
              <a:rPr lang="en-GB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/2 + BW</a:t>
            </a:r>
            <a:r>
              <a:rPr lang="en-GB" altLang="zh-CN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GB </a:t>
            </a:r>
            <a:r>
              <a:rPr lang="en-GB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(MHz)</a:t>
            </a:r>
            <a:endParaRPr lang="zh-CN" altLang="zh-CN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 hangingPunct="0">
              <a:spcAft>
                <a:spcPts val="900"/>
              </a:spcAft>
            </a:pPr>
            <a:r>
              <a:rPr lang="en-GB" altLang="zh-CN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F</a:t>
            </a:r>
            <a:r>
              <a:rPr lang="en-GB" altLang="zh-CN" baseline="-25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offset,high</a:t>
            </a:r>
            <a:r>
              <a:rPr lang="en-GB" altLang="zh-CN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= (</a:t>
            </a:r>
            <a:r>
              <a:rPr lang="en-GB" altLang="zh-CN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en-GB" altLang="zh-CN" baseline="-25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RB,high</a:t>
            </a:r>
            <a:r>
              <a:rPr lang="en-GB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*12 - 1)*</a:t>
            </a:r>
            <a:r>
              <a:rPr lang="en-GB" altLang="zh-CN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SCS</a:t>
            </a:r>
            <a:r>
              <a:rPr lang="en-GB" altLang="zh-CN" baseline="-25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high</a:t>
            </a:r>
            <a:r>
              <a:rPr lang="en-GB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/2 + BW</a:t>
            </a:r>
            <a:r>
              <a:rPr lang="en-GB" altLang="zh-CN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GB </a:t>
            </a:r>
            <a:r>
              <a:rPr lang="en-GB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(MHz)</a:t>
            </a:r>
            <a:endParaRPr lang="zh-CN" altLang="zh-CN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 hangingPunct="0">
              <a:spcAft>
                <a:spcPts val="900"/>
              </a:spcAft>
            </a:pPr>
            <a:r>
              <a:rPr lang="en-GB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BW</a:t>
            </a:r>
            <a:r>
              <a:rPr lang="en-GB" altLang="zh-CN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GB</a:t>
            </a:r>
            <a:r>
              <a:rPr lang="en-GB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 = max(</a:t>
            </a:r>
            <a:r>
              <a:rPr lang="en-GB" altLang="zh-CN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BW</a:t>
            </a:r>
            <a:r>
              <a:rPr lang="en-GB" altLang="zh-CN" baseline="-25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GB,Channel</a:t>
            </a:r>
            <a:r>
              <a:rPr lang="en-GB" altLang="zh-CN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(k)</a:t>
            </a:r>
            <a:r>
              <a:rPr lang="en-GB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zh-CN" altLang="zh-CN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>
              <a:spcAft>
                <a:spcPts val="900"/>
              </a:spcAft>
            </a:pPr>
            <a:r>
              <a:rPr lang="en-GB" altLang="zh-CN" strike="sngStrike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BW</a:t>
            </a:r>
            <a:r>
              <a:rPr lang="en-GB" altLang="zh-CN" strike="sngStrike" baseline="-25000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GB,Channel</a:t>
            </a:r>
            <a:r>
              <a:rPr lang="en-GB" altLang="zh-CN" strike="sngStrike" baseline="-250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(k) </a:t>
            </a:r>
            <a:r>
              <a:rPr lang="en-GB" altLang="zh-CN" strike="sngStrike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is the minimum guard band defined in clause 5.3.3 of carrier k, while </a:t>
            </a:r>
            <a:r>
              <a:rPr lang="en-GB" altLang="zh-CN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en-GB" altLang="zh-CN" baseline="-25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RB,low</a:t>
            </a:r>
            <a:r>
              <a:rPr lang="en-GB" altLang="zh-CN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and </a:t>
            </a:r>
            <a:r>
              <a:rPr lang="en-GB" altLang="zh-CN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en-GB" altLang="zh-CN" baseline="-25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RB,high</a:t>
            </a:r>
            <a:r>
              <a:rPr lang="en-GB" altLang="zh-CN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are the transmission bandwidth configurations according to Table 5.3.2-1 for the lowest and highest assigned component carrier, </a:t>
            </a:r>
            <a:r>
              <a:rPr lang="en-GB" altLang="zh-CN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SCS</a:t>
            </a:r>
            <a:r>
              <a:rPr lang="en-GB" altLang="zh-CN" baseline="-25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low</a:t>
            </a:r>
            <a:r>
              <a:rPr lang="en-GB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and </a:t>
            </a:r>
            <a:r>
              <a:rPr lang="en-GB" altLang="zh-CN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SCS</a:t>
            </a:r>
            <a:r>
              <a:rPr lang="en-GB" altLang="zh-CN" baseline="-25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high</a:t>
            </a:r>
            <a:r>
              <a:rPr lang="en-GB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are the sub-carrier spacing for the lowest and highest assigned component carrier respectively.</a:t>
            </a:r>
            <a:r>
              <a:rPr lang="zh-CN" altLang="zh-CN" dirty="0"/>
              <a:t> </a:t>
            </a:r>
            <a:r>
              <a:rPr lang="en-GB" altLang="zh-CN" strike="sngStrike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The SCS for each CC</a:t>
            </a:r>
            <a:r>
              <a:rPr lang="en-GB" altLang="zh-CN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altLang="zh-CN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SCS</a:t>
            </a:r>
            <a:r>
              <a:rPr lang="en-GB" altLang="zh-CN" baseline="-2500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low</a:t>
            </a:r>
            <a:r>
              <a:rPr lang="fi-FI" altLang="zh-CN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GB" altLang="zh-CN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SCS</a:t>
            </a:r>
            <a:r>
              <a:rPr lang="en-GB" altLang="zh-CN" baseline="-2500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high</a:t>
            </a:r>
            <a:r>
              <a:rPr lang="fi-FI" altLang="zh-CN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GB" altLang="zh-CN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en-GB" altLang="zh-CN" baseline="-2500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RB,low</a:t>
            </a:r>
            <a:r>
              <a:rPr lang="fi-FI" altLang="zh-CN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GB" altLang="zh-CN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en-GB" altLang="zh-CN" baseline="-2500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RB,high</a:t>
            </a:r>
            <a:r>
              <a:rPr lang="fi-FI" altLang="zh-CN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and </a:t>
            </a:r>
            <a:r>
              <a:rPr lang="en-GB" altLang="zh-CN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BW</a:t>
            </a:r>
            <a:r>
              <a:rPr lang="en-GB" altLang="zh-CN" baseline="-2500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GB,Channel(k)</a:t>
            </a:r>
            <a:r>
              <a:rPr lang="en-GB" altLang="zh-CN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altLang="zh-CN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use the common largest μ value among the subcarrier spacing configurations supported in the operating band for both of the channel bandwidths according to μ0 in 5.4A.1 and BWGB</a:t>
            </a:r>
            <a:r>
              <a:rPr lang="en-US" altLang="zh-CN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,Channel(k)</a:t>
            </a:r>
            <a:r>
              <a:rPr lang="en-GB" altLang="zh-CN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is the minimum guard band for carrier k according to Table 5.3.3-1 for the said μ </a:t>
            </a:r>
            <a:r>
              <a:rPr lang="en-GB" altLang="zh-CN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value.</a:t>
            </a:r>
            <a:endParaRPr lang="zh-CN" altLang="zh-CN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026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113581" y="67572"/>
            <a:ext cx="10962736" cy="649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b="1" dirty="0">
                <a:latin typeface="Calibri" panose="020F0502020204030204" pitchFamily="34" charset="0"/>
                <a:cs typeface="Calibri" panose="020F0502020204030204" pitchFamily="34" charset="0"/>
              </a:rPr>
              <a:t>WF on ACLR MBW</a:t>
            </a:r>
            <a:endParaRPr lang="zh-CN" altLang="en-US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115329" y="758007"/>
                <a:ext cx="11664778" cy="20330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 algn="just">
                  <a:spcAft>
                    <a:spcPts val="600"/>
                  </a:spcAft>
                  <a:buFont typeface="Wingdings" panose="05000000000000000000" pitchFamily="2" charset="2"/>
                  <a:buChar char="l"/>
                </a:pPr>
                <a:r>
                  <a:rPr lang="en-GB" altLang="zh-CN" b="1" dirty="0"/>
                  <a:t>Define a single ACLR MBW for each bandwidth combination across all SCS combinations </a:t>
                </a:r>
              </a:p>
              <a:p>
                <a:pPr marL="285750" indent="-285750" algn="just">
                  <a:spcAft>
                    <a:spcPts val="600"/>
                  </a:spcAft>
                  <a:buFont typeface="Wingdings" panose="05000000000000000000" pitchFamily="2" charset="2"/>
                  <a:buChar char="l"/>
                </a:pPr>
                <a:r>
                  <a:rPr lang="en-US" altLang="zh-CN" b="1" dirty="0">
                    <a:latin typeface="Calibri" panose="020F0502020204030204" pitchFamily="34" charset="0"/>
                  </a:rPr>
                  <a:t>Agreement on ACLR MBW:</a:t>
                </a:r>
              </a:p>
              <a:p>
                <a:pPr algn="just"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zh-CN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𝑀𝐵𝑊</m:t>
                          </m:r>
                        </m:e>
                        <m:sub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𝐴𝐶𝐿𝑅</m:t>
                          </m:r>
                        </m:sub>
                      </m:sSub>
                      <m:r>
                        <a:rPr lang="en-US" altLang="zh-CN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zh-CN" altLang="zh-CN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altLang="zh-CN">
                              <a:latin typeface="Cambria Math" panose="02040503050406030204" pitchFamily="18" charset="0"/>
                            </a:rPr>
                            <m:t>SUM</m:t>
                          </m:r>
                        </m:e>
                        <m:sub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r>
                        <a:rPr lang="en-GB" altLang="zh-CN" i="1">
                          <a:latin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zh-CN" altLang="zh-CN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𝑛𝑜𝑚𝑖𝑛𝑎𝑙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𝑐h𝑎𝑛𝑛𝑒𝑙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_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𝑠𝑝𝑎𝑐𝑖𝑛𝑔</m:t>
                          </m:r>
                        </m:e>
                        <m:sub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r>
                        <a:rPr lang="en-US" altLang="zh-CN" i="1">
                          <a:latin typeface="Cambria Math" panose="02040503050406030204" pitchFamily="18" charset="0"/>
                        </a:rPr>
                        <m:t>)+</m:t>
                      </m:r>
                      <m:f>
                        <m:fPr>
                          <m:ctrlPr>
                            <a:rPr lang="zh-CN" altLang="zh-CN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zh-CN" altLang="zh-CN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𝑀𝐵𝑊</m:t>
                              </m:r>
                            </m:e>
                            <m:sub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𝐴𝐶𝐿𝑅</m:t>
                              </m:r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𝑙𝑜𝑤</m:t>
                              </m:r>
                            </m:sub>
                          </m:sSub>
                        </m:num>
                        <m:den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altLang="zh-CN" i="1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zh-CN" altLang="zh-CN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zh-CN" altLang="zh-CN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𝑀𝐵𝑊</m:t>
                              </m:r>
                            </m:e>
                            <m:sub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𝐴𝐶𝐿𝑅</m:t>
                              </m:r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h𝑖𝑔h</m:t>
                              </m:r>
                            </m:sub>
                          </m:sSub>
                        </m:num>
                        <m:den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zh-CN" dirty="0" smtClean="0"/>
              </a:p>
              <a:p>
                <a:pPr algn="just">
                  <a:spcAft>
                    <a:spcPts val="600"/>
                  </a:spcAft>
                </a:pPr>
                <a:endParaRPr lang="fi-FI" altLang="zh-CN" strike="sngStrike" dirty="0" smtClean="0">
                  <a:solidFill>
                    <a:srgbClr val="00B0F0"/>
                  </a:solidFill>
                  <a:latin typeface="Calibri" panose="020F0502020204030204" pitchFamily="34" charset="0"/>
                </a:endParaRPr>
              </a:p>
              <a:p>
                <a:pPr algn="just">
                  <a:spcAft>
                    <a:spcPts val="600"/>
                  </a:spcAft>
                </a:pPr>
                <a:endParaRPr lang="zh-CN" altLang="zh-CN" dirty="0">
                  <a:solidFill>
                    <a:srgbClr val="00B050"/>
                  </a:solidFill>
                  <a:latin typeface="Calibri" panose="020F0502020204030204" pitchFamily="34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5329" y="758007"/>
                <a:ext cx="11664778" cy="2033057"/>
              </a:xfrm>
              <a:prstGeom prst="rect">
                <a:avLst/>
              </a:prstGeom>
              <a:blipFill rotWithShape="0">
                <a:blip r:embed="rId2"/>
                <a:stretch>
                  <a:fillRect l="-366" t="-14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xmlns="" id="{D86357AE-2E81-4EA3-8ECB-5DD16E32ACD1}"/>
                  </a:ext>
                </a:extLst>
              </p:cNvPr>
              <p:cNvSpPr txBox="1"/>
              <p:nvPr/>
            </p:nvSpPr>
            <p:spPr>
              <a:xfrm>
                <a:off x="314749" y="2166277"/>
                <a:ext cx="11465358" cy="695575"/>
              </a:xfrm>
              <a:prstGeom prst="rect">
                <a:avLst/>
              </a:prstGeom>
              <a:noFill/>
              <a:ln>
                <a:noFill/>
                <a:prstDash val="sysDot"/>
              </a:ln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𝑀𝐵𝑊</m:t>
                        </m:r>
                      </m:e>
                      <m:sub>
                        <m:r>
                          <a:rPr lang="en-US" altLang="zh-CN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𝐴𝐶𝐿𝑅</m:t>
                        </m:r>
                        <m:r>
                          <a:rPr lang="en-US" altLang="zh-CN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𝑙𝑜𝑤</m:t>
                        </m:r>
                      </m:sub>
                    </m:sSub>
                  </m:oMath>
                </a14:m>
                <a:r>
                  <a:rPr lang="en-GB" dirty="0">
                    <a:solidFill>
                      <a:srgbClr val="00B050"/>
                    </a:solidFill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𝑀𝐵𝑊</m:t>
                        </m:r>
                      </m:e>
                      <m:sub>
                        <m:r>
                          <a:rPr lang="en-US" altLang="zh-CN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𝐴𝐶𝐿𝑅</m:t>
                        </m:r>
                        <m:r>
                          <a:rPr lang="en-US" altLang="zh-CN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fi-FI" altLang="zh-CN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h𝑖𝑔h</m:t>
                        </m:r>
                      </m:sub>
                    </m:sSub>
                  </m:oMath>
                </a14:m>
                <a:r>
                  <a:rPr lang="en-GB" dirty="0">
                    <a:solidFill>
                      <a:srgbClr val="00B050"/>
                    </a:solidFill>
                  </a:rPr>
                  <a:t> are the single-channel ACLR measurement bandwidths specified for channel bandwidths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𝐵𝑊</m:t>
                        </m:r>
                      </m:e>
                      <m:sub>
                        <m:r>
                          <a:rPr lang="fi-FI" altLang="zh-CN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𝐶h𝑎𝑛𝑛𝑒𝑙</m:t>
                        </m:r>
                        <m:r>
                          <a:rPr lang="fi-FI" altLang="zh-CN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𝑙𝑜𝑤</m:t>
                        </m:r>
                        <m:r>
                          <a:rPr lang="fi-FI" altLang="zh-CN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b>
                    </m:sSub>
                  </m:oMath>
                </a14:m>
                <a:r>
                  <a:rPr lang="en-GB" dirty="0">
                    <a:solidFill>
                      <a:srgbClr val="00B050"/>
                    </a:solidFill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𝐵𝑊</m:t>
                        </m:r>
                      </m:e>
                      <m:sub>
                        <m:r>
                          <a:rPr lang="fi-FI" altLang="zh-CN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𝐶h𝑎𝑛𝑛𝑒𝑙</m:t>
                        </m:r>
                        <m:r>
                          <a:rPr lang="fi-FI" altLang="zh-CN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fi-FI" altLang="zh-CN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h𝑖𝑔h</m:t>
                        </m:r>
                        <m:r>
                          <a:rPr lang="fi-FI" altLang="zh-CN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b>
                    </m:sSub>
                  </m:oMath>
                </a14:m>
                <a:r>
                  <a:rPr lang="en-GB" dirty="0">
                    <a:solidFill>
                      <a:srgbClr val="00B050"/>
                    </a:solidFill>
                  </a:rPr>
                  <a:t> in 6.5.2.4.1, respectively.</a:t>
                </a:r>
              </a:p>
            </p:txBody>
          </p:sp>
        </mc:Choice>
        <mc:Fallback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D86357AE-2E81-4EA3-8ECB-5DD16E32AC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4749" y="2166277"/>
                <a:ext cx="11465358" cy="695575"/>
              </a:xfrm>
              <a:prstGeom prst="rect">
                <a:avLst/>
              </a:prstGeom>
              <a:blipFill rotWithShape="0">
                <a:blip r:embed="rId3"/>
                <a:stretch>
                  <a:fillRect l="-479" t="-3509" b="-9649"/>
                </a:stretch>
              </a:blipFill>
              <a:ln>
                <a:noFill/>
                <a:prstDash val="sysDot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398362" y="3536682"/>
                <a:ext cx="11298131" cy="15109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600"/>
                  </a:spcAft>
                </a:pPr>
                <a:r>
                  <a:rPr lang="fi-FI" altLang="zh-CN" dirty="0" smtClean="0">
                    <a:solidFill>
                      <a:srgbClr val="0070C0"/>
                    </a:solidFill>
                    <a:latin typeface="Calibri" panose="020F0502020204030204" pitchFamily="34" charset="0"/>
                  </a:rPr>
                  <a:t>FFS on the center of ACLR MBW, following analysis is provided during discussion:</a:t>
                </a:r>
              </a:p>
              <a:p>
                <a:pPr algn="just">
                  <a:spcAft>
                    <a:spcPts val="600"/>
                  </a:spcAft>
                </a:pPr>
                <a:r>
                  <a:rPr lang="fi-FI" altLang="zh-CN" dirty="0" smtClean="0">
                    <a:solidFill>
                      <a:srgbClr val="00B050"/>
                    </a:solidFill>
                    <a:latin typeface="Calibri" panose="020F0502020204030204" pitchFamily="34" charset="0"/>
                  </a:rPr>
                  <a:t>Center </a:t>
                </a:r>
                <a:r>
                  <a:rPr lang="fi-FI" altLang="zh-CN" dirty="0">
                    <a:solidFill>
                      <a:srgbClr val="00B050"/>
                    </a:solidFill>
                    <a:latin typeface="Calibri" panose="020F0502020204030204" pitchFamily="34" charset="0"/>
                  </a:rPr>
                  <a:t>of ACLR MBW within transmitted (aggressor) sub-block is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i-FI" altLang="zh-CN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i-FI" altLang="zh-CN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fi-FI" altLang="zh-CN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  <m:r>
                          <a:rPr lang="fi-FI" altLang="zh-CN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fi-FI" altLang="zh-CN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𝐴𝐶𝐿𝑅</m:t>
                        </m:r>
                        <m:r>
                          <a:rPr lang="fi-FI" altLang="zh-CN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sub>
                    </m:sSub>
                    <m:r>
                      <a:rPr lang="fi-FI" altLang="zh-CN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fi-FI" altLang="zh-CN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fi-FI" altLang="zh-CN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i-FI" altLang="zh-CN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fi-FI" altLang="zh-CN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𝐶</m:t>
                            </m:r>
                            <m:r>
                              <a:rPr lang="fi-FI" altLang="zh-CN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fi-FI" altLang="zh-CN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𝑙𝑜𝑤</m:t>
                            </m:r>
                          </m:sub>
                        </m:sSub>
                        <m:r>
                          <a:rPr lang="fi-FI" altLang="zh-CN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fi-FI" altLang="zh-CN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i-FI" altLang="zh-CN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𝑀𝐵𝑊</m:t>
                            </m:r>
                          </m:e>
                          <m:sub>
                            <m:r>
                              <a:rPr lang="fi-FI" altLang="zh-CN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𝐴𝐶𝐿𝑅</m:t>
                            </m:r>
                            <m:r>
                              <a:rPr lang="fi-FI" altLang="zh-CN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fi-FI" altLang="zh-CN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𝑙𝑜𝑤</m:t>
                            </m:r>
                            <m:r>
                              <a:rPr lang="en-US" altLang="zh-CN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/2</m:t>
                            </m:r>
                          </m:sub>
                        </m:sSub>
                        <m:r>
                          <a:rPr lang="fi-FI" altLang="zh-CN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fi-FI" altLang="zh-CN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i-FI" altLang="zh-CN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fi-FI" altLang="zh-CN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𝐶</m:t>
                            </m:r>
                            <m:r>
                              <a:rPr lang="fi-FI" altLang="zh-CN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fi-FI" altLang="zh-CN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h𝑖𝑔h</m:t>
                            </m:r>
                          </m:sub>
                        </m:sSub>
                        <m:r>
                          <a:rPr lang="fi-FI" altLang="zh-CN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fi-FI" altLang="zh-CN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𝑀𝐵𝑊</m:t>
                            </m:r>
                          </m:e>
                          <m:sub>
                            <m:r>
                              <a:rPr lang="fi-FI" altLang="zh-CN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𝐴𝐶𝐿𝑅</m:t>
                            </m:r>
                            <m:r>
                              <a:rPr lang="fi-FI" altLang="zh-CN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fi-FI" altLang="zh-CN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h𝑖𝑔h</m:t>
                            </m:r>
                            <m:r>
                              <a:rPr lang="en-US" altLang="zh-CN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/2</m:t>
                            </m:r>
                          </m:sub>
                        </m:sSub>
                      </m:num>
                      <m:den>
                        <m:r>
                          <a:rPr lang="fi-FI" altLang="zh-CN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i-FI" altLang="zh-CN" dirty="0">
                    <a:solidFill>
                      <a:srgbClr val="00B050"/>
                    </a:solidFill>
                    <a:latin typeface="Calibri" panose="020F0502020204030204" pitchFamily="34" charset="0"/>
                  </a:rPr>
                  <a:t>.</a:t>
                </a:r>
              </a:p>
              <a:p>
                <a:pPr>
                  <a:spcAft>
                    <a:spcPts val="600"/>
                  </a:spcAft>
                </a:pPr>
                <a:r>
                  <a:rPr lang="fi-FI" altLang="zh-CN" dirty="0">
                    <a:solidFill>
                      <a:srgbClr val="00B050"/>
                    </a:solidFill>
                    <a:latin typeface="Calibri" panose="020F0502020204030204" pitchFamily="34" charset="0"/>
                  </a:rPr>
                  <a:t>Centers of MBWs within victim sub-blocks are</a:t>
                </a:r>
                <a:br>
                  <a:rPr lang="fi-FI" altLang="zh-CN" dirty="0">
                    <a:solidFill>
                      <a:srgbClr val="00B050"/>
                    </a:solidFill>
                    <a:latin typeface="Calibri" panose="020F0502020204030204" pitchFamily="34" charset="0"/>
                  </a:rPr>
                </a:br>
                <a:r>
                  <a:rPr lang="fi-FI" altLang="zh-CN" dirty="0">
                    <a:solidFill>
                      <a:srgbClr val="00B050"/>
                    </a:solidFill>
                    <a:latin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i-FI" altLang="zh-CN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i-FI" altLang="zh-CN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fi-FI" altLang="zh-CN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  <m:r>
                          <a:rPr lang="fi-FI" altLang="zh-CN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fi-FI" altLang="zh-CN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𝐴𝐶𝐿𝑅</m:t>
                        </m:r>
                        <m:r>
                          <a:rPr lang="fi-FI" altLang="zh-CN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fi-FI" altLang="zh-CN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𝑙𝑜𝑤</m:t>
                        </m:r>
                      </m:sub>
                    </m:sSub>
                    <m:r>
                      <a:rPr lang="fi-FI" altLang="zh-CN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fi-FI" altLang="zh-CN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i-FI" altLang="zh-CN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fi-FI" altLang="zh-CN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  <m:r>
                          <a:rPr lang="fi-FI" altLang="zh-CN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fi-FI" altLang="zh-CN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𝐴𝐶𝐿𝑅</m:t>
                        </m:r>
                      </m:sub>
                    </m:sSub>
                    <m:r>
                      <a:rPr lang="fi-FI" altLang="zh-CN" i="1">
                        <a:solidFill>
                          <a:srgbClr val="00B050"/>
                        </a:solidFill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−</m:t>
                    </m:r>
                    <m:sSub>
                      <m:sSubPr>
                        <m:ctrlPr>
                          <a:rPr lang="fi-FI" altLang="zh-CN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i-FI" altLang="zh-CN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𝐵𝑊</m:t>
                        </m:r>
                      </m:e>
                      <m:sub>
                        <m:r>
                          <a:rPr lang="fi-FI" altLang="zh-CN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𝐶h𝑎𝑛𝑛𝑒𝑙</m:t>
                        </m:r>
                        <m:r>
                          <a:rPr lang="fi-FI" altLang="zh-CN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_</m:t>
                        </m:r>
                        <m:r>
                          <a:rPr lang="fi-FI" altLang="zh-CN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𝐶𝐴</m:t>
                        </m:r>
                      </m:sub>
                    </m:sSub>
                  </m:oMath>
                </a14:m>
                <a:r>
                  <a:rPr lang="fi-FI" altLang="zh-CN" dirty="0">
                    <a:solidFill>
                      <a:srgbClr val="00B050"/>
                    </a:solidFill>
                    <a:latin typeface="Calibri" panose="020F0502020204030204" pitchFamily="34" charset="0"/>
                  </a:rPr>
                  <a:t>,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i-FI" altLang="zh-CN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i-FI" altLang="zh-CN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fi-FI" altLang="zh-CN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  <m:r>
                          <a:rPr lang="fi-FI" altLang="zh-CN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fi-FI" altLang="zh-CN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𝐴𝐶𝐿𝑅</m:t>
                        </m:r>
                        <m:r>
                          <a:rPr lang="fi-FI" altLang="zh-CN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fi-FI" altLang="zh-CN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h𝑖𝑔h</m:t>
                        </m:r>
                      </m:sub>
                    </m:sSub>
                    <m:r>
                      <a:rPr lang="fi-FI" altLang="zh-CN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fi-FI" altLang="zh-CN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i-FI" altLang="zh-CN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fi-FI" altLang="zh-CN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  <m:r>
                          <a:rPr lang="fi-FI" altLang="zh-CN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fi-FI" altLang="zh-CN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𝐴𝐶𝐿𝑅</m:t>
                        </m:r>
                      </m:sub>
                    </m:sSub>
                    <m:r>
                      <a:rPr lang="fi-FI" altLang="zh-CN" i="1">
                        <a:solidFill>
                          <a:srgbClr val="00B050"/>
                        </a:solidFill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+</m:t>
                    </m:r>
                    <m:sSub>
                      <m:sSubPr>
                        <m:ctrlPr>
                          <a:rPr lang="fi-FI" altLang="zh-CN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i-FI" altLang="zh-CN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𝐵𝑊</m:t>
                        </m:r>
                      </m:e>
                      <m:sub>
                        <m:r>
                          <a:rPr lang="fi-FI" altLang="zh-CN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𝐶h𝑎𝑛𝑛𝑒𝑙</m:t>
                        </m:r>
                        <m:r>
                          <a:rPr lang="fi-FI" altLang="zh-CN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_</m:t>
                        </m:r>
                        <m:r>
                          <a:rPr lang="fi-FI" altLang="zh-CN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𝐶𝐴</m:t>
                        </m:r>
                      </m:sub>
                    </m:sSub>
                  </m:oMath>
                </a14:m>
                <a:endParaRPr lang="zh-CN" altLang="en-US" dirty="0"/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362" y="3536682"/>
                <a:ext cx="11298131" cy="1510926"/>
              </a:xfrm>
              <a:prstGeom prst="rect">
                <a:avLst/>
              </a:prstGeom>
              <a:blipFill rotWithShape="0">
                <a:blip r:embed="rId4"/>
                <a:stretch>
                  <a:fillRect l="-431" t="-2016" b="-40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713923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113581" y="67572"/>
            <a:ext cx="10962736" cy="649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b="1" dirty="0">
                <a:latin typeface="Calibri" panose="020F0502020204030204" pitchFamily="34" charset="0"/>
                <a:cs typeface="Calibri" panose="020F0502020204030204" pitchFamily="34" charset="0"/>
              </a:rPr>
              <a:t>Reference on </a:t>
            </a:r>
            <a:r>
              <a:rPr lang="en-US" altLang="zh-CN" sz="3600" b="1" dirty="0" err="1">
                <a:latin typeface="Calibri" panose="020F0502020204030204" pitchFamily="34" charset="0"/>
                <a:cs typeface="Calibri" panose="020F0502020204030204" pitchFamily="34" charset="0"/>
              </a:rPr>
              <a:t>BW</a:t>
            </a:r>
            <a:r>
              <a:rPr lang="en-US" altLang="zh-CN" sz="3600" b="1" baseline="-25000" dirty="0" err="1">
                <a:latin typeface="Calibri" panose="020F0502020204030204" pitchFamily="34" charset="0"/>
                <a:cs typeface="Calibri" panose="020F0502020204030204" pitchFamily="34" charset="0"/>
              </a:rPr>
              <a:t>channel_CA</a:t>
            </a:r>
            <a:r>
              <a:rPr lang="en-US" altLang="zh-CN" sz="36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zh-CN" altLang="en-US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140" y="869007"/>
            <a:ext cx="117471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CN" b="1" dirty="0"/>
              <a:t>Option 1 [R4-2003236]:</a:t>
            </a:r>
            <a:endParaRPr lang="zh-CN" altLang="en-US" b="1" dirty="0"/>
          </a:p>
        </p:txBody>
      </p:sp>
      <p:pic>
        <p:nvPicPr>
          <p:cNvPr id="3074" name="Picture 2" descr="cid:image001.png@01D61BEB.3A5E4750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462" y="1264509"/>
            <a:ext cx="2933700" cy="371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" name="Picture 1" descr="cid:image002.png@01D61BEB.3A5E4750"/>
          <p:cNvPicPr>
            <a:picLocks noChangeAspect="1" noChangeArrowheads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421" y="1726601"/>
            <a:ext cx="3028950" cy="23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56520" y="1449862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423220" y="2516662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78256" y="2001713"/>
            <a:ext cx="117471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CN" b="1" dirty="0"/>
              <a:t>Option 2:</a:t>
            </a:r>
            <a:endParaRPr lang="zh-CN" altLang="en-US" b="1" dirty="0"/>
          </a:p>
        </p:txBody>
      </p:sp>
      <p:sp>
        <p:nvSpPr>
          <p:cNvPr id="9" name="矩形 8"/>
          <p:cNvSpPr/>
          <p:nvPr/>
        </p:nvSpPr>
        <p:spPr>
          <a:xfrm>
            <a:off x="395419" y="2238795"/>
            <a:ext cx="11458832" cy="88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-28575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 err="1"/>
              <a:t>BW</a:t>
            </a:r>
            <a:r>
              <a:rPr lang="en-US" altLang="zh-CN" baseline="-25000" dirty="0" err="1"/>
              <a:t>channel_CA</a:t>
            </a:r>
            <a:r>
              <a:rPr lang="en-US" altLang="zh-CN" dirty="0"/>
              <a:t>= Nominal channel space+</a:t>
            </a:r>
            <a:r>
              <a:rPr lang="en-GB" altLang="zh-CN" dirty="0"/>
              <a:t> </a:t>
            </a:r>
            <a:r>
              <a:rPr lang="en-GB" altLang="zh-CN" dirty="0" err="1"/>
              <a:t>F</a:t>
            </a:r>
            <a:r>
              <a:rPr lang="en-GB" altLang="zh-CN" baseline="-25000" dirty="0" err="1"/>
              <a:t>offset,low</a:t>
            </a:r>
            <a:r>
              <a:rPr lang="en-GB" altLang="zh-CN" baseline="-25000" dirty="0"/>
              <a:t> </a:t>
            </a:r>
            <a:r>
              <a:rPr lang="en-GB" altLang="zh-CN" dirty="0"/>
              <a:t>+ </a:t>
            </a:r>
            <a:r>
              <a:rPr lang="en-GB" altLang="zh-CN" dirty="0" err="1"/>
              <a:t>F</a:t>
            </a:r>
            <a:r>
              <a:rPr lang="en-GB" altLang="zh-CN" baseline="-25000" dirty="0" err="1"/>
              <a:t>offset,high</a:t>
            </a:r>
            <a:endParaRPr lang="en-GB" altLang="zh-CN" dirty="0"/>
          </a:p>
          <a:p>
            <a:pPr marL="0" lvl="1" indent="-28575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altLang="zh-CN" dirty="0"/>
              <a:t>the SCS adoption for </a:t>
            </a:r>
            <a:r>
              <a:rPr lang="en-GB" altLang="zh-CN" dirty="0" err="1"/>
              <a:t>F</a:t>
            </a:r>
            <a:r>
              <a:rPr lang="en-GB" altLang="zh-CN" baseline="-25000" dirty="0" err="1"/>
              <a:t>offset,low</a:t>
            </a:r>
            <a:r>
              <a:rPr lang="en-GB" altLang="zh-CN" baseline="-25000" dirty="0"/>
              <a:t> </a:t>
            </a:r>
            <a:r>
              <a:rPr lang="en-GB" altLang="zh-CN" dirty="0"/>
              <a:t>+ </a:t>
            </a:r>
            <a:r>
              <a:rPr lang="en-GB" altLang="zh-CN" dirty="0" err="1"/>
              <a:t>F</a:t>
            </a:r>
            <a:r>
              <a:rPr lang="en-GB" altLang="zh-CN" baseline="-25000" dirty="0" err="1"/>
              <a:t>offset,high</a:t>
            </a:r>
            <a:r>
              <a:rPr lang="en-GB" altLang="zh-CN" dirty="0"/>
              <a:t> are the common largest SCS </a:t>
            </a:r>
            <a:r>
              <a:rPr lang="en-US" altLang="zh-CN" dirty="0"/>
              <a:t>specified in 5.4A.1 of TS 38.101.</a:t>
            </a:r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82372" y="3142655"/>
            <a:ext cx="117471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CN" b="1" dirty="0"/>
              <a:t>Comparison:</a:t>
            </a:r>
            <a:endParaRPr lang="zh-CN" altLang="en-US" b="1" dirty="0"/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0224778"/>
              </p:ext>
            </p:extLst>
          </p:nvPr>
        </p:nvGraphicFramePr>
        <p:xfrm>
          <a:off x="423220" y="3597741"/>
          <a:ext cx="8210033" cy="16909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5765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5843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584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5843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5843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8408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21728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21728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105684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CBW1(MHz)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CBW2(MHz)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Nominal channel space(MHz)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μ0 defined in 5.4A.1.</a:t>
                      </a:r>
                      <a:endParaRPr lang="zh-CN" sz="120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for SCS adoption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</a:rPr>
                        <a:t>Foffset,low</a:t>
                      </a:r>
                      <a:r>
                        <a:rPr lang="en-US" sz="1200" dirty="0">
                          <a:effectLst/>
                        </a:rPr>
                        <a:t> in Option 2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(MHz)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</a:rPr>
                        <a:t>Foffset,high</a:t>
                      </a:r>
                      <a:r>
                        <a:rPr lang="en-US" sz="1200" dirty="0">
                          <a:effectLst/>
                        </a:rPr>
                        <a:t> in Option 2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(MHz)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BWchannel_CA for option 1  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BWchannel_CA for option 2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1136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100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52.14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30kHz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2.84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49.97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105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104.95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136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100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54.6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60kHz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5.36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49.94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109.8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109.9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136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60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100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79.8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60kHz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30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50.1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159.6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159.9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89968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113581" y="67572"/>
            <a:ext cx="10962736" cy="649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b="1" dirty="0">
                <a:latin typeface="Calibri" panose="020F0502020204030204" pitchFamily="34" charset="0"/>
                <a:cs typeface="Calibri" panose="020F0502020204030204" pitchFamily="34" charset="0"/>
              </a:rPr>
              <a:t>Reference on ACLR MBW</a:t>
            </a:r>
            <a:endParaRPr lang="zh-CN" altLang="en-US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5330" y="827817"/>
            <a:ext cx="117471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CN" b="1" dirty="0"/>
              <a:t>Option 1 [R4-2003236]:</a:t>
            </a:r>
            <a:endParaRPr lang="zh-CN" altLang="en-US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321272" y="1081819"/>
                <a:ext cx="10865708" cy="8490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zh-CN" sz="14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altLang="zh-CN" sz="1400" b="1" i="1">
                              <a:latin typeface="Cambria Math" panose="02040503050406030204" pitchFamily="18" charset="0"/>
                            </a:rPr>
                            <m:t>𝑴𝑩𝑾</m:t>
                          </m:r>
                        </m:e>
                        <m:sub>
                          <m:r>
                            <a:rPr lang="en-GB" altLang="zh-CN" sz="1400" b="1" i="1">
                              <a:latin typeface="Cambria Math" panose="02040503050406030204" pitchFamily="18" charset="0"/>
                            </a:rPr>
                            <m:t>𝑨𝑪𝑳𝑹</m:t>
                          </m:r>
                        </m:sub>
                      </m:sSub>
                      <m:r>
                        <a:rPr lang="en-GB" altLang="zh-CN" sz="1400" b="1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zh-CN" altLang="zh-CN" sz="14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altLang="zh-CN" sz="1400" b="1" i="1">
                              <a:latin typeface="Cambria Math" panose="02040503050406030204" pitchFamily="18" charset="0"/>
                            </a:rPr>
                            <m:t>𝑩𝑾</m:t>
                          </m:r>
                        </m:e>
                        <m:sub>
                          <m:r>
                            <a:rPr lang="en-GB" altLang="zh-CN" sz="1400" b="1" i="1">
                              <a:latin typeface="Cambria Math" panose="02040503050406030204" pitchFamily="18" charset="0"/>
                            </a:rPr>
                            <m:t>𝑪𝒉𝒂𝒏𝒏𝒆𝒍</m:t>
                          </m:r>
                          <m:r>
                            <a:rPr lang="en-GB" altLang="zh-CN" sz="1400" b="1" i="1">
                              <a:latin typeface="Cambria Math" panose="02040503050406030204" pitchFamily="18" charset="0"/>
                            </a:rPr>
                            <m:t>_</m:t>
                          </m:r>
                          <m:r>
                            <a:rPr lang="en-GB" altLang="zh-CN" sz="1400" b="1" i="1">
                              <a:latin typeface="Cambria Math" panose="02040503050406030204" pitchFamily="18" charset="0"/>
                            </a:rPr>
                            <m:t>𝑪𝑨</m:t>
                          </m:r>
                        </m:sub>
                      </m:sSub>
                      <m:r>
                        <a:rPr lang="en-GB" altLang="zh-CN" sz="1400" b="1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GB" altLang="zh-CN" sz="1400" b="1" i="1"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en-GB" altLang="zh-CN" sz="1400" b="1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altLang="zh-CN" sz="1400" b="1" i="1">
                          <a:latin typeface="Cambria Math" panose="02040503050406030204" pitchFamily="18" charset="0"/>
                        </a:rPr>
                        <m:t>𝒎𝒊𝒏</m:t>
                      </m:r>
                      <m:d>
                        <m:dPr>
                          <m:ctrlPr>
                            <a:rPr lang="zh-CN" altLang="zh-CN" sz="1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zh-CN" altLang="zh-CN" sz="14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altLang="zh-CN" sz="1400" b="1" i="1">
                                  <a:latin typeface="Cambria Math" panose="02040503050406030204" pitchFamily="18" charset="0"/>
                                </a:rPr>
                                <m:t>𝑭</m:t>
                              </m:r>
                            </m:e>
                            <m:sub>
                              <m:r>
                                <a:rPr lang="en-GB" altLang="zh-CN" sz="1400" b="1" i="1">
                                  <a:latin typeface="Cambria Math" panose="02040503050406030204" pitchFamily="18" charset="0"/>
                                </a:rPr>
                                <m:t>𝒐𝒇𝒇𝒔𝒆𝒕</m:t>
                              </m:r>
                              <m:r>
                                <a:rPr lang="en-GB" altLang="zh-CN" sz="1400" b="1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GB" altLang="zh-CN" sz="1400" b="1" i="1">
                                  <a:latin typeface="Cambria Math" panose="02040503050406030204" pitchFamily="18" charset="0"/>
                                </a:rPr>
                                <m:t>𝒍𝒐𝒘</m:t>
                              </m:r>
                            </m:sub>
                          </m:sSub>
                          <m:r>
                            <a:rPr lang="en-GB" altLang="zh-CN" sz="1400" b="1" i="1"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zh-CN" altLang="zh-CN" sz="1400" b="1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zh-CN" altLang="zh-CN" sz="1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altLang="zh-CN" sz="1400" b="1" i="1">
                                      <a:latin typeface="Cambria Math" panose="02040503050406030204" pitchFamily="18" charset="0"/>
                                    </a:rPr>
                                    <m:t>𝑴𝑩𝑾</m:t>
                                  </m:r>
                                </m:e>
                                <m:sub>
                                  <m:r>
                                    <a:rPr lang="en-GB" altLang="zh-CN" sz="1400" b="1" i="1">
                                      <a:latin typeface="Cambria Math" panose="02040503050406030204" pitchFamily="18" charset="0"/>
                                    </a:rPr>
                                    <m:t>𝑨𝑪𝑳𝑹</m:t>
                                  </m:r>
                                  <m:r>
                                    <a:rPr lang="en-GB" altLang="zh-CN" sz="1400" b="1" i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GB" altLang="zh-CN" sz="1400" b="1" i="1">
                                      <a:latin typeface="Cambria Math" panose="02040503050406030204" pitchFamily="18" charset="0"/>
                                    </a:rPr>
                                    <m:t>𝟏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GB" altLang="zh-CN" sz="1400" b="1" i="1"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den>
                          </m:f>
                          <m:r>
                            <a:rPr lang="en-GB" altLang="zh-CN" sz="1400" b="1" i="1">
                              <a:latin typeface="Cambria Math" panose="02040503050406030204" pitchFamily="18" charset="0"/>
                            </a:rPr>
                            <m:t>, </m:t>
                          </m:r>
                          <m:sSub>
                            <m:sSubPr>
                              <m:ctrlPr>
                                <a:rPr lang="zh-CN" altLang="zh-CN" sz="14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altLang="zh-CN" sz="1400" b="1" i="1">
                                  <a:latin typeface="Cambria Math" panose="02040503050406030204" pitchFamily="18" charset="0"/>
                                </a:rPr>
                                <m:t>𝑭</m:t>
                              </m:r>
                            </m:e>
                            <m:sub>
                              <m:r>
                                <a:rPr lang="en-GB" altLang="zh-CN" sz="1400" b="1" i="1">
                                  <a:latin typeface="Cambria Math" panose="02040503050406030204" pitchFamily="18" charset="0"/>
                                </a:rPr>
                                <m:t>𝒐𝒇𝒇𝒔𝒆𝒕</m:t>
                              </m:r>
                              <m:r>
                                <a:rPr lang="en-GB" altLang="zh-CN" sz="1400" b="1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GB" altLang="zh-CN" sz="1400" b="1" i="1">
                                  <a:latin typeface="Cambria Math" panose="02040503050406030204" pitchFamily="18" charset="0"/>
                                </a:rPr>
                                <m:t>𝒉𝒊𝒈𝒉</m:t>
                              </m:r>
                            </m:sub>
                          </m:sSub>
                          <m:r>
                            <a:rPr lang="en-GB" altLang="zh-CN" sz="1400" b="1" i="1"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zh-CN" altLang="zh-CN" sz="1400" b="1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zh-CN" altLang="zh-CN" sz="1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altLang="zh-CN" sz="1400" b="1" i="1">
                                      <a:latin typeface="Cambria Math" panose="02040503050406030204" pitchFamily="18" charset="0"/>
                                    </a:rPr>
                                    <m:t>𝑴𝑩𝑾</m:t>
                                  </m:r>
                                </m:e>
                                <m:sub>
                                  <m:r>
                                    <a:rPr lang="en-GB" altLang="zh-CN" sz="1400" b="1" i="1">
                                      <a:latin typeface="Cambria Math" panose="02040503050406030204" pitchFamily="18" charset="0"/>
                                    </a:rPr>
                                    <m:t>𝑨𝑪𝑳𝑹</m:t>
                                  </m:r>
                                  <m:r>
                                    <a:rPr lang="en-GB" altLang="zh-CN" sz="1400" b="1" i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GB" altLang="zh-CN" sz="1400" b="1" i="1">
                                      <a:latin typeface="Cambria Math" panose="02040503050406030204" pitchFamily="18" charset="0"/>
                                    </a:rPr>
                                    <m:t>𝟐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GB" altLang="zh-CN" sz="1400" b="1" i="1"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en-US" sz="14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sz="1400" b="1" i="1">
                              <a:latin typeface="Cambria Math" panose="02040503050406030204" pitchFamily="18" charset="0"/>
                            </a:rPr>
                            <m:t>𝒐𝒇𝒇𝒔𝒆𝒕</m:t>
                          </m:r>
                        </m:e>
                        <m:sub>
                          <m:r>
                            <a:rPr lang="zh-CN" altLang="en-US" sz="1400" b="1" i="1">
                              <a:latin typeface="Cambria Math" panose="02040503050406030204" pitchFamily="18" charset="0"/>
                            </a:rPr>
                            <m:t>𝑨𝑪𝑳𝑹</m:t>
                          </m:r>
                        </m:sub>
                      </m:sSub>
                      <m:r>
                        <a:rPr lang="zh-CN" altLang="en-US" sz="140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zh-CN" altLang="en-US" sz="1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sz="1400" b="1" i="1">
                              <a:latin typeface="Cambria Math" panose="02040503050406030204" pitchFamily="18" charset="0"/>
                            </a:rPr>
                            <m:t>𝑩𝑾</m:t>
                          </m:r>
                        </m:e>
                        <m:sub>
                          <m:r>
                            <a:rPr lang="zh-CN" altLang="en-US" sz="1400" b="1" i="1">
                              <a:latin typeface="Cambria Math" panose="02040503050406030204" pitchFamily="18" charset="0"/>
                            </a:rPr>
                            <m:t>𝑪𝒉𝒂𝒏𝒏𝒆𝒍</m:t>
                          </m:r>
                          <m:r>
                            <m:rPr>
                              <m:lit/>
                            </m:rPr>
                            <a:rPr lang="zh-CN" altLang="en-US" sz="1400">
                              <a:latin typeface="Cambria Math" panose="02040503050406030204" pitchFamily="18" charset="0"/>
                            </a:rPr>
                            <m:t>_</m:t>
                          </m:r>
                          <m:r>
                            <a:rPr lang="zh-CN" altLang="en-US" sz="1400" b="1" i="1">
                              <a:latin typeface="Cambria Math" panose="02040503050406030204" pitchFamily="18" charset="0"/>
                            </a:rPr>
                            <m:t>𝑪𝑨</m:t>
                          </m:r>
                        </m:sub>
                      </m:sSub>
                    </m:oMath>
                  </m:oMathPara>
                </a14:m>
                <a:endParaRPr lang="zh-CN" altLang="en-US" sz="1400" dirty="0"/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1272" y="1081819"/>
                <a:ext cx="10865708" cy="849015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/>
          <p:cNvSpPr txBox="1"/>
          <p:nvPr/>
        </p:nvSpPr>
        <p:spPr>
          <a:xfrm>
            <a:off x="119446" y="2051136"/>
            <a:ext cx="117471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CN" b="1" dirty="0"/>
              <a:t>Option 2:</a:t>
            </a:r>
            <a:endParaRPr lang="zh-CN" altLang="en-US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矩形 7"/>
              <p:cNvSpPr/>
              <p:nvPr/>
            </p:nvSpPr>
            <p:spPr>
              <a:xfrm>
                <a:off x="-75892" y="2412315"/>
                <a:ext cx="11238160" cy="10839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742950" lvl="1" indent="-285750" algn="just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altLang="zh-CN" dirty="0">
                    <a:latin typeface="Calibri" panose="020F0502020204030204" pitchFamily="34" charset="0"/>
                  </a:rPr>
                  <a:t>ACLR MBW= </a:t>
                </a:r>
                <a:r>
                  <a:rPr lang="en-US" altLang="zh-CN" dirty="0" err="1">
                    <a:latin typeface="Calibri" panose="020F0502020204030204" pitchFamily="34" charset="0"/>
                  </a:rPr>
                  <a:t>BW</a:t>
                </a:r>
                <a:r>
                  <a:rPr lang="en-US" altLang="zh-CN" baseline="-25000" dirty="0" err="1">
                    <a:latin typeface="Calibri" panose="020F0502020204030204" pitchFamily="34" charset="0"/>
                  </a:rPr>
                  <a:t>channel_CA</a:t>
                </a:r>
                <a:r>
                  <a:rPr lang="en-US" altLang="zh-CN" dirty="0">
                    <a:latin typeface="Calibri" panose="020F0502020204030204" pitchFamily="34" charset="0"/>
                  </a:rPr>
                  <a:t> -2*max(BW</a:t>
                </a:r>
                <a:r>
                  <a:rPr lang="en-US" altLang="zh-CN" baseline="-25000" dirty="0">
                    <a:latin typeface="Calibri" panose="020F0502020204030204" pitchFamily="34" charset="0"/>
                  </a:rPr>
                  <a:t>GB1</a:t>
                </a:r>
                <a:r>
                  <a:rPr lang="en-US" altLang="zh-CN" dirty="0">
                    <a:latin typeface="Calibri" panose="020F0502020204030204" pitchFamily="34" charset="0"/>
                  </a:rPr>
                  <a:t>, BW</a:t>
                </a:r>
                <a:r>
                  <a:rPr lang="en-US" altLang="zh-CN" baseline="-25000" dirty="0">
                    <a:latin typeface="Calibri" panose="020F0502020204030204" pitchFamily="34" charset="0"/>
                  </a:rPr>
                  <a:t>GB2</a:t>
                </a:r>
                <a:r>
                  <a:rPr lang="en-US" altLang="zh-CN" dirty="0">
                    <a:latin typeface="Calibri" panose="020F0502020204030204" pitchFamily="34" charset="0"/>
                  </a:rPr>
                  <a:t>). </a:t>
                </a:r>
                <a:endParaRPr lang="zh-CN" altLang="zh-CN" dirty="0">
                  <a:latin typeface="Calibri" panose="020F0502020204030204" pitchFamily="34" charset="0"/>
                </a:endParaRPr>
              </a:p>
              <a:p>
                <a:pPr marL="742950" lvl="1" indent="-285750" algn="just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altLang="zh-CN" dirty="0">
                    <a:latin typeface="Calibri" panose="020F0502020204030204" pitchFamily="34" charset="0"/>
                  </a:rPr>
                  <a:t>Ensure all wanted signal is captured for ACLR measurement, take the minimum value among Max(BW</a:t>
                </a:r>
                <a:r>
                  <a:rPr lang="en-US" altLang="zh-CN" baseline="-25000" dirty="0">
                    <a:latin typeface="Calibri" panose="020F0502020204030204" pitchFamily="34" charset="0"/>
                  </a:rPr>
                  <a:t>GB1</a:t>
                </a:r>
                <a:r>
                  <a:rPr lang="en-US" altLang="zh-CN" dirty="0">
                    <a:latin typeface="Calibri" panose="020F0502020204030204" pitchFamily="34" charset="0"/>
                  </a:rPr>
                  <a:t>,BW</a:t>
                </a:r>
                <a:r>
                  <a:rPr lang="en-US" altLang="zh-CN" baseline="-25000" dirty="0">
                    <a:latin typeface="Calibri" panose="020F0502020204030204" pitchFamily="34" charset="0"/>
                  </a:rPr>
                  <a:t>GB2</a:t>
                </a:r>
                <a:r>
                  <a:rPr lang="en-US" altLang="zh-CN" dirty="0">
                    <a:latin typeface="Calibri" panose="020F0502020204030204" pitchFamily="34" charset="0"/>
                  </a:rPr>
                  <a:t>) for all SCS band combinations: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>
                                <a:latin typeface="Cambria Math" panose="02040503050406030204" pitchFamily="18" charset="0"/>
                              </a:rPr>
                              <m:t>Min</m:t>
                            </m:r>
                          </m:e>
                          <m:lim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lim>
                        </m:limLow>
                      </m:fName>
                      <m:e>
                        <m:d>
                          <m:d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unc>
                              <m:funcPr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altLang="zh-CN">
                                    <a:latin typeface="Cambria Math" panose="02040503050406030204" pitchFamily="18" charset="0"/>
                                  </a:rPr>
                                  <m:t>max</m:t>
                                </m:r>
                              </m:fName>
                              <m:e>
                                <m:d>
                                  <m:dPr>
                                    <m:ctrlP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𝐵𝑊</m:t>
                                    </m:r>
                                    <m:r>
                                      <a:rPr lang="en-US" altLang="zh-CN" i="1" baseline="-25000">
                                        <a:latin typeface="Cambria Math" panose="02040503050406030204" pitchFamily="18" charset="0"/>
                                      </a:rPr>
                                      <m:t>𝐺𝐵</m:t>
                                    </m:r>
                                    <m:r>
                                      <a:rPr lang="en-US" altLang="zh-CN" i="1" baseline="-25000">
                                        <a:latin typeface="Cambria Math" panose="02040503050406030204" pitchFamily="18" charset="0"/>
                                      </a:rPr>
                                      <m:t>1, 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𝐵𝑊𝐺𝐵</m:t>
                                    </m:r>
                                    <m:r>
                                      <a:rPr lang="en-US" altLang="zh-CN" i="1" baseline="-2500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</m:d>
                              </m:e>
                            </m:func>
                          </m:e>
                        </m:d>
                      </m:e>
                    </m:func>
                  </m:oMath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75892" y="2412315"/>
                <a:ext cx="11238160" cy="1083951"/>
              </a:xfrm>
              <a:prstGeom prst="rect">
                <a:avLst/>
              </a:prstGeom>
              <a:blipFill rotWithShape="0">
                <a:blip r:embed="rId3"/>
                <a:stretch>
                  <a:fillRect t="-3371" r="-1031" b="-5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/>
          <p:cNvSpPr txBox="1"/>
          <p:nvPr/>
        </p:nvSpPr>
        <p:spPr>
          <a:xfrm>
            <a:off x="131800" y="3480408"/>
            <a:ext cx="117471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CN" b="1" dirty="0"/>
              <a:t>Comparison:</a:t>
            </a:r>
            <a:endParaRPr lang="zh-CN" altLang="en-US" b="1" dirty="0"/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9796814"/>
              </p:ext>
            </p:extLst>
          </p:nvPr>
        </p:nvGraphicFramePr>
        <p:xfrm>
          <a:off x="428528" y="4007266"/>
          <a:ext cx="9901555" cy="11201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8232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8295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8295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8295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9441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9441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80391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99441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994410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994410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994410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CBW1</a:t>
                      </a:r>
                      <a:endParaRPr lang="zh-CN" sz="105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CBW2</a:t>
                      </a:r>
                      <a:endParaRPr lang="zh-CN" sz="105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MBW</a:t>
                      </a:r>
                      <a:r>
                        <a:rPr lang="en-US" sz="1050" baseline="-25000">
                          <a:effectLst/>
                        </a:rPr>
                        <a:t>ACLR1</a:t>
                      </a:r>
                      <a:r>
                        <a:rPr lang="en-US" sz="1050">
                          <a:effectLst/>
                        </a:rPr>
                        <a:t> in option1</a:t>
                      </a:r>
                      <a:endParaRPr lang="zh-CN" sz="105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MBW</a:t>
                      </a:r>
                      <a:r>
                        <a:rPr lang="en-US" sz="1050" baseline="-25000">
                          <a:effectLst/>
                        </a:rPr>
                        <a:t>ACLR2</a:t>
                      </a:r>
                      <a:r>
                        <a:rPr lang="en-US" sz="1050">
                          <a:effectLst/>
                        </a:rPr>
                        <a:t> in option1</a:t>
                      </a:r>
                      <a:endParaRPr lang="zh-CN" sz="105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BWchannel_CA for option 1</a:t>
                      </a:r>
                      <a:endParaRPr lang="zh-CN" sz="105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dirty="0" err="1">
                          <a:effectLst/>
                        </a:rPr>
                        <a:t>BWchannel_CA</a:t>
                      </a:r>
                      <a:r>
                        <a:rPr lang="en-US" sz="1050" dirty="0">
                          <a:effectLst/>
                        </a:rPr>
                        <a:t> for option 2</a:t>
                      </a:r>
                      <a:endParaRPr lang="zh-CN" sz="105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dirty="0" err="1">
                          <a:effectLst/>
                        </a:rPr>
                        <a:t>Foffset,low</a:t>
                      </a:r>
                      <a:r>
                        <a:rPr lang="en-US" sz="1050" dirty="0">
                          <a:effectLst/>
                        </a:rPr>
                        <a:t> in Option 1</a:t>
                      </a:r>
                      <a:endParaRPr lang="zh-CN" sz="105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dirty="0" err="1">
                          <a:effectLst/>
                        </a:rPr>
                        <a:t>Foffset,high</a:t>
                      </a:r>
                      <a:r>
                        <a:rPr lang="en-US" sz="1050" dirty="0">
                          <a:effectLst/>
                        </a:rPr>
                        <a:t> in Option 1</a:t>
                      </a:r>
                      <a:endParaRPr lang="zh-CN" sz="105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Min {Max(BW</a:t>
                      </a:r>
                      <a:r>
                        <a:rPr lang="en-US" sz="1050" baseline="-25000" dirty="0">
                          <a:effectLst/>
                        </a:rPr>
                        <a:t>GB1</a:t>
                      </a:r>
                      <a:r>
                        <a:rPr lang="en-US" sz="1050" dirty="0">
                          <a:effectLst/>
                        </a:rPr>
                        <a:t>,BW</a:t>
                      </a:r>
                      <a:r>
                        <a:rPr lang="en-US" sz="1050" baseline="-25000" dirty="0">
                          <a:effectLst/>
                        </a:rPr>
                        <a:t>GB2</a:t>
                      </a:r>
                      <a:r>
                        <a:rPr lang="en-US" sz="1050" dirty="0">
                          <a:effectLst/>
                        </a:rPr>
                        <a:t>)}</a:t>
                      </a:r>
                      <a:endParaRPr lang="zh-CN" sz="105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In Option2</a:t>
                      </a:r>
                      <a:endParaRPr lang="zh-CN" sz="105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MBW ACLR for option 1  </a:t>
                      </a:r>
                      <a:endParaRPr lang="zh-CN" sz="105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MBW ACLR for option 2</a:t>
                      </a:r>
                      <a:endParaRPr lang="zh-CN" sz="105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5</a:t>
                      </a:r>
                      <a:endParaRPr lang="zh-CN" sz="105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100</a:t>
                      </a:r>
                      <a:endParaRPr lang="zh-CN" sz="105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4.515</a:t>
                      </a:r>
                      <a:endParaRPr lang="zh-CN" sz="105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98.31</a:t>
                      </a:r>
                      <a:endParaRPr lang="zh-CN" sz="105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105</a:t>
                      </a:r>
                      <a:endParaRPr lang="zh-CN" sz="105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104.95</a:t>
                      </a:r>
                      <a:endParaRPr lang="zh-CN" sz="105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3.37</a:t>
                      </a:r>
                      <a:endParaRPr lang="zh-CN" sz="105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50</a:t>
                      </a:r>
                      <a:endParaRPr lang="zh-CN" sz="105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845kHz</a:t>
                      </a:r>
                      <a:endParaRPr lang="zh-CN" sz="105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103.31</a:t>
                      </a:r>
                      <a:endParaRPr lang="zh-CN" sz="105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103</a:t>
                      </a:r>
                      <a:endParaRPr lang="zh-CN" sz="105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10</a:t>
                      </a:r>
                      <a:endParaRPr lang="zh-CN" sz="105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100</a:t>
                      </a:r>
                      <a:endParaRPr lang="zh-CN" sz="105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9.375</a:t>
                      </a:r>
                      <a:endParaRPr lang="zh-CN" sz="105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98.31</a:t>
                      </a:r>
                      <a:endParaRPr lang="zh-CN" sz="105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109.8</a:t>
                      </a:r>
                      <a:endParaRPr lang="zh-CN" sz="105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109.9</a:t>
                      </a:r>
                      <a:endParaRPr lang="zh-CN" sz="105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5.36</a:t>
                      </a:r>
                      <a:endParaRPr lang="zh-CN" sz="105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50</a:t>
                      </a:r>
                      <a:endParaRPr lang="zh-CN" sz="105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845kHz</a:t>
                      </a:r>
                      <a:endParaRPr lang="zh-CN" sz="105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108.455</a:t>
                      </a:r>
                      <a:endParaRPr lang="zh-CN" sz="105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108</a:t>
                      </a:r>
                      <a:endParaRPr lang="zh-CN" sz="105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60</a:t>
                      </a:r>
                      <a:endParaRPr lang="zh-CN" sz="105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100</a:t>
                      </a:r>
                      <a:endParaRPr lang="zh-CN" sz="105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58.35</a:t>
                      </a:r>
                      <a:endParaRPr lang="zh-CN" sz="105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98.31</a:t>
                      </a:r>
                      <a:endParaRPr lang="zh-CN" sz="105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159.6</a:t>
                      </a:r>
                      <a:endParaRPr lang="zh-CN" sz="105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159.9</a:t>
                      </a:r>
                      <a:endParaRPr lang="zh-CN" sz="105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30</a:t>
                      </a:r>
                      <a:endParaRPr lang="zh-CN" sz="105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49.8</a:t>
                      </a:r>
                      <a:endParaRPr lang="zh-CN" sz="105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845kHz</a:t>
                      </a:r>
                      <a:endParaRPr lang="zh-CN" sz="105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158.31</a:t>
                      </a:r>
                      <a:endParaRPr lang="zh-CN" sz="105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158</a:t>
                      </a:r>
                      <a:endParaRPr lang="zh-CN" sz="105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94216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3953</TotalTime>
  <Words>929</Words>
  <Application>Microsoft Office PowerPoint</Application>
  <PresentationFormat>宽屏</PresentationFormat>
  <Paragraphs>154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等线</vt:lpstr>
      <vt:lpstr>宋体</vt:lpstr>
      <vt:lpstr>Arial</vt:lpstr>
      <vt:lpstr>Calibri</vt:lpstr>
      <vt:lpstr>Calibri Light</vt:lpstr>
      <vt:lpstr>Cambria Math</vt:lpstr>
      <vt:lpstr>Symbol</vt:lpstr>
      <vt:lpstr>Times New Roman</vt:lpstr>
      <vt:lpstr>Wingdings</vt:lpstr>
      <vt:lpstr>Office 主题</vt:lpstr>
      <vt:lpstr>WF on intra-band UL contiguous CA emission requirement</vt:lpstr>
      <vt:lpstr>Background</vt:lpstr>
      <vt:lpstr>Background</vt:lpstr>
      <vt:lpstr>WF on BWchannel_CA</vt:lpstr>
      <vt:lpstr>PowerPoint 演示文稿</vt:lpstr>
      <vt:lpstr>PowerPoint 演示文稿</vt:lpstr>
      <vt:lpstr>PowerPoint 演示文稿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scope of FR1 UE RF</dc:title>
  <dc:creator>Zhangqian (Zq)</dc:creator>
  <cp:lastModifiedBy>Zhangqian (Zq)</cp:lastModifiedBy>
  <cp:revision>165</cp:revision>
  <dcterms:created xsi:type="dcterms:W3CDTF">2019-10-15T22:26:30Z</dcterms:created>
  <dcterms:modified xsi:type="dcterms:W3CDTF">2020-04-29T16:29:02Z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(3)0YUvg/zPWHGRrL3f7AeknRAhhu9lv7WyPHKNr1RFRH7EV3AaEQdhfAPbAM+iEyTAzIE1xfEl
kOwkqnwyKMklxGeICdITf/QcHuuSWz4b7ww+1NXm4NYFvoqPC/X2IOdgCKbaUAgKS4Q/v7Oz
pf1N9/zj0Ch31QntzBiWwgJ8BB0PbKauNmGr2rk8/1l24puVa5rGErjd1gwqzDcFl1A4Yk6a
72vMZviUIKq1FRP66f</vt:lpwstr>
  </property>
  <property fmtid="{D5CDD505-2E9C-101B-9397-08002B2CF9AE}" pid="3" name="_2015_ms_pID_7253431">
    <vt:lpwstr>JENUVei+DaYoQtZoa4B1CjF+3RMtqm+Dv2bogDcvOuBondND+vidRU
4AZoQNLkWY86haBCjQZ0FcWyL9Z0VWNBrXGpBHbnhsXC6MxSxMNbJ3fNSFteGmXfzLPedivj
2+W6heZzrOwx1gLAmxTfnhiat4Q7fGMH7TLgx1BEpe57/T70cNYtZ1FAmayANQS5dLoETlxI
eMhTbcWuwQbf4qJxF6d+5jKtXpkXPnAKCmaQ</vt:lpwstr>
  </property>
  <property fmtid="{D5CDD505-2E9C-101B-9397-08002B2CF9AE}" pid="4" name="_2015_ms_pID_7253432">
    <vt:lpwstr>nhrO0OKrRrecyjy5pp8YDXY=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1577106026</vt:lpwstr>
  </property>
  <property fmtid="{D5CDD505-2E9C-101B-9397-08002B2CF9AE}" pid="9" name="MSIP_Label_b1aa2129-79ec-42c0-bfac-e5b7a0374572_Enabled">
    <vt:lpwstr>True</vt:lpwstr>
  </property>
  <property fmtid="{D5CDD505-2E9C-101B-9397-08002B2CF9AE}" pid="10" name="MSIP_Label_b1aa2129-79ec-42c0-bfac-e5b7a0374572_SiteId">
    <vt:lpwstr>5d471751-9675-428d-917b-70f44f9630b0</vt:lpwstr>
  </property>
  <property fmtid="{D5CDD505-2E9C-101B-9397-08002B2CF9AE}" pid="11" name="MSIP_Label_b1aa2129-79ec-42c0-bfac-e5b7a0374572_Owner">
    <vt:lpwstr>vesa.lehtinen.ext@nokia.com</vt:lpwstr>
  </property>
  <property fmtid="{D5CDD505-2E9C-101B-9397-08002B2CF9AE}" pid="12" name="MSIP_Label_b1aa2129-79ec-42c0-bfac-e5b7a0374572_SetDate">
    <vt:lpwstr>2020-04-29T11:49:59.1138348Z</vt:lpwstr>
  </property>
  <property fmtid="{D5CDD505-2E9C-101B-9397-08002B2CF9AE}" pid="13" name="MSIP_Label_b1aa2129-79ec-42c0-bfac-e5b7a0374572_Name">
    <vt:lpwstr>Public</vt:lpwstr>
  </property>
  <property fmtid="{D5CDD505-2E9C-101B-9397-08002B2CF9AE}" pid="14" name="MSIP_Label_b1aa2129-79ec-42c0-bfac-e5b7a0374572_Application">
    <vt:lpwstr>Microsoft Azure Information Protection</vt:lpwstr>
  </property>
  <property fmtid="{D5CDD505-2E9C-101B-9397-08002B2CF9AE}" pid="15" name="MSIP_Label_b1aa2129-79ec-42c0-bfac-e5b7a0374572_ActionId">
    <vt:lpwstr>9bbc0722-de1a-40ed-94a3-48a5ff39b193</vt:lpwstr>
  </property>
  <property fmtid="{D5CDD505-2E9C-101B-9397-08002B2CF9AE}" pid="16" name="MSIP_Label_b1aa2129-79ec-42c0-bfac-e5b7a0374572_Extended_MSFT_Method">
    <vt:lpwstr>Manual</vt:lpwstr>
  </property>
  <property fmtid="{D5CDD505-2E9C-101B-9397-08002B2CF9AE}" pid="17" name="Sensitivity">
    <vt:lpwstr>Public</vt:lpwstr>
  </property>
</Properties>
</file>