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13"/>
  </p:notesMasterIdLst>
  <p:sldIdLst>
    <p:sldId id="256" r:id="rId5"/>
    <p:sldId id="267" r:id="rId6"/>
    <p:sldId id="281" r:id="rId7"/>
    <p:sldId id="287" r:id="rId8"/>
    <p:sldId id="282" r:id="rId9"/>
    <p:sldId id="288" r:id="rId10"/>
    <p:sldId id="283" r:id="rId11"/>
    <p:sldId id="285"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6975" autoAdjust="0"/>
    <p:restoredTop sz="85270" autoAdjust="0"/>
  </p:normalViewPr>
  <p:slideViewPr>
    <p:cSldViewPr snapToGrid="0">
      <p:cViewPr varScale="1">
        <p:scale>
          <a:sx n="73" d="100"/>
          <a:sy n="73" d="100"/>
        </p:scale>
        <p:origin x="78" y="408"/>
      </p:cViewPr>
      <p:guideLst>
        <p:guide orient="horz" pos="2160"/>
        <p:guide pos="3840"/>
      </p:guideLst>
    </p:cSldViewPr>
  </p:slideViewPr>
  <p:notesTextViewPr>
    <p:cViewPr>
      <p:scale>
        <a:sx n="1" d="1"/>
        <a:sy n="1" d="1"/>
      </p:scale>
      <p:origin x="0" y="0"/>
    </p:cViewPr>
  </p:notesTextViewPr>
  <p:sorterViewPr>
    <p:cViewPr>
      <p:scale>
        <a:sx n="100" d="100"/>
        <a:sy n="100" d="100"/>
      </p:scale>
      <p:origin x="0" y="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notesMaster" Target="notesMasters/notesMaster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viewProps" Target="viewProps.xml"/><Relationship Id="rId10" Type="http://schemas.openxmlformats.org/officeDocument/2006/relationships/slide" Target="slides/slide6.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3C60252-6908-4DD9-87D2-501A27CEB095}" type="datetimeFigureOut">
              <a:rPr lang="zh-CN" altLang="en-US" smtClean="0"/>
              <a:t>2020/4/30</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055C4724-7F04-4CDB-93C8-442B05B3BF4B}" type="slidenum">
              <a:rPr lang="zh-CN" altLang="en-US" smtClean="0"/>
              <a:t>‹#›</a:t>
            </a:fld>
            <a:endParaRPr lang="zh-CN" altLang="en-US"/>
          </a:p>
        </p:txBody>
      </p:sp>
    </p:spTree>
    <p:extLst>
      <p:ext uri="{BB962C8B-B14F-4D97-AF65-F5344CB8AC3E}">
        <p14:creationId xmlns:p14="http://schemas.microsoft.com/office/powerpoint/2010/main" val="383137706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055C4724-7F04-4CDB-93C8-442B05B3BF4B}" type="slidenum">
              <a:rPr lang="zh-CN" altLang="en-US" smtClean="0"/>
              <a:t>7</a:t>
            </a:fld>
            <a:endParaRPr lang="zh-CN" altLang="en-US"/>
          </a:p>
        </p:txBody>
      </p:sp>
    </p:spTree>
    <p:extLst>
      <p:ext uri="{BB962C8B-B14F-4D97-AF65-F5344CB8AC3E}">
        <p14:creationId xmlns:p14="http://schemas.microsoft.com/office/powerpoint/2010/main" val="61610347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smtClean="0"/>
              <a:t>Huawei: It’s not</a:t>
            </a:r>
            <a:r>
              <a:rPr lang="en-US" baseline="0" dirty="0" smtClean="0"/>
              <a:t> clear what the general requirements represent. The NR V2X includes scenarios of SL only and con-current operation, and also the licensed band and ITS band. Without a clear scope, the said general requirements are ambiguous. We would like to further consider it. The clarification here has no impact to the CR we are discussion. Would like to focus on the big CR </a:t>
            </a:r>
            <a:r>
              <a:rPr lang="en-US" altLang="zh-CN" baseline="0" dirty="0" smtClean="0"/>
              <a:t>in this meeting. </a:t>
            </a:r>
            <a:endParaRPr lang="en-US" dirty="0" smtClean="0"/>
          </a:p>
          <a:p>
            <a:endParaRPr lang="en-US" dirty="0"/>
          </a:p>
        </p:txBody>
      </p:sp>
      <p:sp>
        <p:nvSpPr>
          <p:cNvPr id="4" name="Slide Number Placeholder 3"/>
          <p:cNvSpPr>
            <a:spLocks noGrp="1"/>
          </p:cNvSpPr>
          <p:nvPr>
            <p:ph type="sldNum" sz="quarter" idx="10"/>
          </p:nvPr>
        </p:nvSpPr>
        <p:spPr/>
        <p:txBody>
          <a:bodyPr/>
          <a:lstStyle/>
          <a:p>
            <a:fld id="{055C4724-7F04-4CDB-93C8-442B05B3BF4B}" type="slidenum">
              <a:rPr lang="zh-CN" altLang="en-US" smtClean="0"/>
              <a:t>8</a:t>
            </a:fld>
            <a:endParaRPr lang="zh-CN" altLang="en-US"/>
          </a:p>
        </p:txBody>
      </p:sp>
    </p:spTree>
    <p:extLst>
      <p:ext uri="{BB962C8B-B14F-4D97-AF65-F5344CB8AC3E}">
        <p14:creationId xmlns:p14="http://schemas.microsoft.com/office/powerpoint/2010/main" val="382972927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5337151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343565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57634664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41599403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83399548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8805411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18808307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01722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53562988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69639265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8FDB8DB8-1775-4072-8A34-DCFB216D5579}" type="datetimeFigureOut">
              <a:rPr lang="en-US" smtClean="0"/>
              <a:pPr/>
              <a:t>4/30/2020</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220821674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FDB8DB8-1775-4072-8A34-DCFB216D5579}" type="datetimeFigureOut">
              <a:rPr lang="en-US" smtClean="0"/>
              <a:pPr/>
              <a:t>4/30/2020</a:t>
            </a:fld>
            <a:endParaRPr lang="en-US" dirty="0"/>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6761FD-F8E2-4E66-831E-B238338A6D54}" type="slidenum">
              <a:rPr lang="en-US" smtClean="0"/>
              <a:pPr/>
              <a:t>‹#›</a:t>
            </a:fld>
            <a:endParaRPr lang="en-US" dirty="0"/>
          </a:p>
        </p:txBody>
      </p:sp>
    </p:spTree>
    <p:extLst>
      <p:ext uri="{BB962C8B-B14F-4D97-AF65-F5344CB8AC3E}">
        <p14:creationId xmlns:p14="http://schemas.microsoft.com/office/powerpoint/2010/main" val="106805127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47178" y="2272825"/>
            <a:ext cx="9358604" cy="2387600"/>
          </a:xfrm>
        </p:spPr>
        <p:txBody>
          <a:bodyPr anchor="ctr">
            <a:normAutofit/>
          </a:bodyPr>
          <a:lstStyle/>
          <a:p>
            <a:r>
              <a:rPr lang="en-US" altLang="zh-CN" sz="4800" dirty="0"/>
              <a:t>WF on TR/TS structures and common terminology for NR V2X UE</a:t>
            </a:r>
            <a:endParaRPr lang="en-US" sz="4800" dirty="0"/>
          </a:p>
        </p:txBody>
      </p:sp>
      <p:sp>
        <p:nvSpPr>
          <p:cNvPr id="3" name="Subtitle 2"/>
          <p:cNvSpPr>
            <a:spLocks noGrp="1"/>
          </p:cNvSpPr>
          <p:nvPr>
            <p:ph type="subTitle" idx="1"/>
          </p:nvPr>
        </p:nvSpPr>
        <p:spPr>
          <a:xfrm>
            <a:off x="1472485" y="4660425"/>
            <a:ext cx="9144000" cy="1280160"/>
          </a:xfrm>
        </p:spPr>
        <p:txBody>
          <a:bodyPr anchor="ctr">
            <a:normAutofit/>
          </a:bodyPr>
          <a:lstStyle/>
          <a:p>
            <a:r>
              <a:rPr lang="en-US" altLang="zh-CN" sz="2800" dirty="0"/>
              <a:t>vivo, Qualcomm, ...</a:t>
            </a:r>
            <a:endParaRPr lang="en-US" sz="2800" dirty="0"/>
          </a:p>
        </p:txBody>
      </p:sp>
      <p:sp>
        <p:nvSpPr>
          <p:cNvPr id="4" name="Rectangle 3"/>
          <p:cNvSpPr>
            <a:spLocks noChangeArrowheads="1"/>
          </p:cNvSpPr>
          <p:nvPr/>
        </p:nvSpPr>
        <p:spPr bwMode="auto">
          <a:xfrm>
            <a:off x="655320" y="342900"/>
            <a:ext cx="10942320" cy="9048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Font typeface="Arial" panose="020B0604020202020204" pitchFamily="34" charset="0"/>
              <a:buChar char="•"/>
              <a:defRPr sz="3200">
                <a:solidFill>
                  <a:schemeClr val="tx1"/>
                </a:solidFill>
                <a:latin typeface="Calibri" panose="020F0502020204030204" pitchFamily="34" charset="0"/>
                <a:ea typeface="SimSun" panose="02010600030101010101" pitchFamily="2" charset="-122"/>
              </a:defRPr>
            </a:lvl1pPr>
            <a:lvl2pPr marL="742950" indent="-285750">
              <a:spcBef>
                <a:spcPct val="20000"/>
              </a:spcBef>
              <a:buFont typeface="Arial" panose="020B0604020202020204" pitchFamily="34" charset="0"/>
              <a:buChar char="–"/>
              <a:defRPr sz="2800">
                <a:solidFill>
                  <a:schemeClr val="tx1"/>
                </a:solidFill>
                <a:latin typeface="Calibri" panose="020F0502020204030204" pitchFamily="34" charset="0"/>
                <a:ea typeface="SimSun" panose="02010600030101010101" pitchFamily="2" charset="-122"/>
              </a:defRPr>
            </a:lvl2pPr>
            <a:lvl3pPr marL="1143000" indent="-228600">
              <a:spcBef>
                <a:spcPct val="20000"/>
              </a:spcBef>
              <a:buFont typeface="Arial" panose="020B0604020202020204" pitchFamily="34" charset="0"/>
              <a:buChar char="•"/>
              <a:defRPr sz="2400">
                <a:solidFill>
                  <a:schemeClr val="tx1"/>
                </a:solidFill>
                <a:latin typeface="Calibri" panose="020F0502020204030204" pitchFamily="34" charset="0"/>
                <a:ea typeface="SimSun" panose="02010600030101010101" pitchFamily="2" charset="-122"/>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4pPr>
            <a:lvl5pPr marL="2057400" indent="-228600">
              <a:spcBef>
                <a:spcPct val="20000"/>
              </a:spcBef>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Calibri" panose="020F0502020204030204" pitchFamily="34" charset="0"/>
                <a:ea typeface="SimSun" panose="02010600030101010101" pitchFamily="2" charset="-122"/>
              </a:defRPr>
            </a:lvl9pPr>
          </a:lstStyle>
          <a:p>
            <a:pPr>
              <a:buNone/>
            </a:pPr>
            <a:r>
              <a:rPr lang="en-US" altLang="sv-SE" sz="2400" b="1" dirty="0">
                <a:cs typeface="Arial" panose="020B0604020202020204" pitchFamily="34" charset="0"/>
              </a:rPr>
              <a:t>3GPP TSG-RAN WG4</a:t>
            </a:r>
            <a:r>
              <a:rPr lang="en-GB" altLang="zh-CN" sz="2400" b="1" dirty="0"/>
              <a:t>#9</a:t>
            </a:r>
            <a:r>
              <a:rPr lang="en-US" altLang="zh-CN" sz="2400" b="1" dirty="0"/>
              <a:t>4-e-Bis</a:t>
            </a:r>
            <a:r>
              <a:rPr lang="en-US" altLang="sv-SE" sz="2400" b="1" dirty="0">
                <a:cs typeface="Arial" panose="020B0604020202020204" pitchFamily="34" charset="0"/>
              </a:rPr>
              <a:t> Meeting                                                              R4-2005634</a:t>
            </a:r>
            <a:endParaRPr lang="sv-SE" altLang="sv-SE" sz="2400" b="1" dirty="0">
              <a:cs typeface="Arial" panose="020B0604020202020204" pitchFamily="34" charset="0"/>
            </a:endParaRPr>
          </a:p>
          <a:p>
            <a:pPr>
              <a:buNone/>
            </a:pPr>
            <a:r>
              <a:rPr lang="en-US" altLang="zh-CN" sz="2400" b="1" dirty="0"/>
              <a:t>Electronic Meeting, 20 – 30 Apr., 2020</a:t>
            </a:r>
            <a:endParaRPr lang="sv-SE" altLang="sv-SE" sz="2400" b="1" dirty="0">
              <a:cs typeface="Arial" panose="020B0604020202020204" pitchFamily="34" charset="0"/>
            </a:endParaRPr>
          </a:p>
        </p:txBody>
      </p:sp>
    </p:spTree>
    <p:extLst>
      <p:ext uri="{BB962C8B-B14F-4D97-AF65-F5344CB8AC3E}">
        <p14:creationId xmlns:p14="http://schemas.microsoft.com/office/powerpoint/2010/main" val="416891246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dirty="0"/>
              <a:t>Backgroun</a:t>
            </a:r>
            <a:r>
              <a:rPr lang="en-US" altLang="zh-CN" dirty="0"/>
              <a:t>d</a:t>
            </a:r>
            <a:endParaRPr lang="en-US" dirty="0"/>
          </a:p>
        </p:txBody>
      </p:sp>
      <p:sp>
        <p:nvSpPr>
          <p:cNvPr id="4" name="Content Placeholder 3"/>
          <p:cNvSpPr>
            <a:spLocks noGrp="1"/>
          </p:cNvSpPr>
          <p:nvPr>
            <p:ph idx="1"/>
          </p:nvPr>
        </p:nvSpPr>
        <p:spPr>
          <a:xfrm>
            <a:off x="745211" y="1690689"/>
            <a:ext cx="11281474" cy="4230426"/>
          </a:xfrm>
        </p:spPr>
        <p:txBody>
          <a:bodyPr>
            <a:normAutofit/>
          </a:bodyPr>
          <a:lstStyle/>
          <a:p>
            <a:r>
              <a:rPr lang="en-GB" altLang="zh-CN" dirty="0"/>
              <a:t>In this meeting, there are two contributions discussing on the specification issues and common terminology for NR V2X.</a:t>
            </a:r>
          </a:p>
          <a:p>
            <a:pPr lvl="1"/>
            <a:endParaRPr lang="en-GB" altLang="zh-CN" dirty="0"/>
          </a:p>
          <a:p>
            <a:pPr lvl="1"/>
            <a:r>
              <a:rPr lang="en-US" altLang="zh-CN" dirty="0"/>
              <a:t>R4-2003674, “Considerations on improving the draft TR and TS for NR V2X” (vivo)</a:t>
            </a:r>
          </a:p>
          <a:p>
            <a:pPr lvl="1"/>
            <a:r>
              <a:rPr lang="en-GB" altLang="zh-CN" dirty="0"/>
              <a:t>R4-2003881, “</a:t>
            </a:r>
            <a:r>
              <a:rPr lang="en-US" altLang="zh-CN" dirty="0"/>
              <a:t>NR V2X specification structure for </a:t>
            </a:r>
            <a:r>
              <a:rPr lang="en-US" altLang="zh-CN" dirty="0" err="1"/>
              <a:t>interband</a:t>
            </a:r>
            <a:r>
              <a:rPr lang="en-US" altLang="zh-CN" dirty="0"/>
              <a:t> concurrent requirements  in 38.101-1</a:t>
            </a:r>
            <a:r>
              <a:rPr lang="en-GB" altLang="zh-CN" dirty="0"/>
              <a:t>” (Qualcomm)</a:t>
            </a:r>
          </a:p>
          <a:p>
            <a:pPr lvl="1"/>
            <a:endParaRPr lang="en-GB" altLang="zh-CN" dirty="0"/>
          </a:p>
        </p:txBody>
      </p:sp>
    </p:spTree>
    <p:extLst>
      <p:ext uri="{BB962C8B-B14F-4D97-AF65-F5344CB8AC3E}">
        <p14:creationId xmlns:p14="http://schemas.microsoft.com/office/powerpoint/2010/main" val="32144043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1020124" cy="1325563"/>
          </a:xfrm>
        </p:spPr>
        <p:txBody>
          <a:bodyPr>
            <a:normAutofit fontScale="90000"/>
          </a:bodyPr>
          <a:lstStyle/>
          <a:p>
            <a:r>
              <a:rPr lang="en-US" dirty="0"/>
              <a:t>Specification structure and common terminology</a:t>
            </a:r>
            <a:br>
              <a:rPr lang="en-US" dirty="0"/>
            </a:br>
            <a:r>
              <a:rPr lang="en-US" dirty="0"/>
              <a:t/>
            </a:r>
            <a:br>
              <a:rPr lang="en-US" dirty="0"/>
            </a:br>
            <a:r>
              <a:rPr lang="en-US" sz="3200" dirty="0"/>
              <a:t>Issue 1-Clause separation and suffix for V2X</a:t>
            </a:r>
          </a:p>
        </p:txBody>
      </p:sp>
      <p:sp>
        <p:nvSpPr>
          <p:cNvPr id="4" name="Content Placeholder 3"/>
          <p:cNvSpPr>
            <a:spLocks noGrp="1"/>
          </p:cNvSpPr>
          <p:nvPr>
            <p:ph idx="1"/>
          </p:nvPr>
        </p:nvSpPr>
        <p:spPr>
          <a:xfrm>
            <a:off x="838200" y="2057119"/>
            <a:ext cx="10515600" cy="4351338"/>
          </a:xfrm>
        </p:spPr>
        <p:txBody>
          <a:bodyPr>
            <a:normAutofit fontScale="55000" lnSpcReduction="20000"/>
          </a:bodyPr>
          <a:lstStyle/>
          <a:p>
            <a:pPr marL="365760" indent="-365760"/>
            <a:r>
              <a:rPr lang="en-US" altLang="zh-CN" sz="3200" dirty="0">
                <a:solidFill>
                  <a:srgbClr val="FF0000"/>
                </a:solidFill>
              </a:rPr>
              <a:t>Option 1:Suffix E for NR V2X including </a:t>
            </a:r>
            <a:r>
              <a:rPr lang="en-US" altLang="zh-CN" sz="3200" dirty="0" err="1">
                <a:solidFill>
                  <a:srgbClr val="FF0000"/>
                </a:solidFill>
              </a:rPr>
              <a:t>sidelink</a:t>
            </a:r>
            <a:r>
              <a:rPr lang="en-US" altLang="zh-CN" sz="3200" dirty="0">
                <a:solidFill>
                  <a:srgbClr val="FF0000"/>
                </a:solidFill>
              </a:rPr>
              <a:t> standalone, con-current operation, and V2X bands. </a:t>
            </a:r>
          </a:p>
          <a:p>
            <a:pPr marL="365760" indent="-365760"/>
            <a:r>
              <a:rPr lang="en-US" altLang="zh-CN" sz="3200" dirty="0">
                <a:solidFill>
                  <a:srgbClr val="FF0000"/>
                </a:solidFill>
              </a:rPr>
              <a:t>Option 2:Clause suffix E for V2X </a:t>
            </a:r>
            <a:r>
              <a:rPr lang="en-US" altLang="zh-CN" sz="3200" dirty="0" err="1">
                <a:solidFill>
                  <a:srgbClr val="FF0000"/>
                </a:solidFill>
              </a:rPr>
              <a:t>sidelink</a:t>
            </a:r>
            <a:r>
              <a:rPr lang="en-US" altLang="zh-CN" sz="3200" dirty="0">
                <a:solidFill>
                  <a:srgbClr val="FF0000"/>
                </a:solidFill>
              </a:rPr>
              <a:t> standalone requirements and bands, clause suffix </a:t>
            </a:r>
            <a:r>
              <a:rPr lang="en-US" altLang="zh-CN" sz="3200" dirty="0" err="1">
                <a:solidFill>
                  <a:srgbClr val="FF0000"/>
                </a:solidFill>
              </a:rPr>
              <a:t>Ea</a:t>
            </a:r>
            <a:r>
              <a:rPr lang="en-US" altLang="zh-CN" sz="3200" dirty="0">
                <a:solidFill>
                  <a:srgbClr val="FF0000"/>
                </a:solidFill>
              </a:rPr>
              <a:t> for V2X </a:t>
            </a:r>
            <a:r>
              <a:rPr lang="en-US" altLang="zh-CN" sz="3200" dirty="0" err="1">
                <a:solidFill>
                  <a:srgbClr val="FF0000"/>
                </a:solidFill>
              </a:rPr>
              <a:t>interband</a:t>
            </a:r>
            <a:r>
              <a:rPr lang="en-US" altLang="zh-CN" sz="3200" dirty="0">
                <a:solidFill>
                  <a:srgbClr val="FF0000"/>
                </a:solidFill>
              </a:rPr>
              <a:t> concurrent-specific requirements and bands. </a:t>
            </a:r>
          </a:p>
          <a:p>
            <a:pPr marL="365760" indent="-365760"/>
            <a:endParaRPr lang="en-US" altLang="zh-CN" dirty="0"/>
          </a:p>
          <a:p>
            <a:pPr marL="365760" indent="-365760"/>
            <a:endParaRPr lang="en-US" altLang="zh-CN" dirty="0"/>
          </a:p>
          <a:p>
            <a:pPr marL="365760" indent="-365760"/>
            <a:endParaRPr lang="en-US" altLang="zh-CN" dirty="0"/>
          </a:p>
          <a:p>
            <a:pPr marL="365760" indent="-365760"/>
            <a:endParaRPr lang="en-US" altLang="zh-CN" dirty="0"/>
          </a:p>
          <a:p>
            <a:pPr marL="365760" indent="-365760"/>
            <a:endParaRPr lang="en-US" altLang="zh-CN" dirty="0"/>
          </a:p>
          <a:p>
            <a:pPr marL="365760" indent="-365760"/>
            <a:endParaRPr lang="en-US" altLang="zh-CN" dirty="0"/>
          </a:p>
          <a:p>
            <a:pPr marL="365760" indent="-365760"/>
            <a:endParaRPr lang="en-US" altLang="zh-CN" dirty="0"/>
          </a:p>
          <a:p>
            <a:pPr marL="365760" indent="-365760"/>
            <a:r>
              <a:rPr lang="en-US" altLang="zh-CN" sz="3200" dirty="0"/>
              <a:t>Option 3: Create separate sub-clauses for these four sets of RF requirements for NR V2X in FR1 for TR 38.886:</a:t>
            </a:r>
          </a:p>
          <a:p>
            <a:pPr lvl="1"/>
            <a:r>
              <a:rPr lang="en-US" altLang="zh-CN" dirty="0"/>
              <a:t> Single carrier operation in ITS band</a:t>
            </a:r>
          </a:p>
          <a:p>
            <a:pPr lvl="1"/>
            <a:r>
              <a:rPr lang="en-US" altLang="zh-CN" dirty="0"/>
              <a:t>Single carrier operation in NR V2X licensed bands</a:t>
            </a:r>
          </a:p>
          <a:p>
            <a:pPr lvl="1"/>
            <a:r>
              <a:rPr lang="en-US" altLang="zh-CN" dirty="0"/>
              <a:t>Concurrent operation for NR V2X</a:t>
            </a:r>
          </a:p>
          <a:p>
            <a:pPr lvl="1"/>
            <a:r>
              <a:rPr lang="en-US" altLang="zh-CN" dirty="0"/>
              <a:t>SL MIMO operation for NR V2X</a:t>
            </a:r>
          </a:p>
          <a:p>
            <a:pPr marL="365760" indent="-365760"/>
            <a:endParaRPr lang="en-US" altLang="zh-CN" dirty="0"/>
          </a:p>
        </p:txBody>
      </p:sp>
      <p:graphicFrame>
        <p:nvGraphicFramePr>
          <p:cNvPr id="3" name="表格 2"/>
          <p:cNvGraphicFramePr>
            <a:graphicFrameLocks noGrp="1"/>
          </p:cNvGraphicFramePr>
          <p:nvPr>
            <p:extLst>
              <p:ext uri="{D42A27DB-BD31-4B8C-83A1-F6EECF244321}">
                <p14:modId xmlns:p14="http://schemas.microsoft.com/office/powerpoint/2010/main" val="3089521570"/>
              </p:ext>
            </p:extLst>
          </p:nvPr>
        </p:nvGraphicFramePr>
        <p:xfrm>
          <a:off x="1855609" y="3051826"/>
          <a:ext cx="7436497" cy="1706880"/>
        </p:xfrm>
        <a:graphic>
          <a:graphicData uri="http://schemas.openxmlformats.org/drawingml/2006/table">
            <a:tbl>
              <a:tblPr firstRow="1" firstCol="1" bandRow="1"/>
              <a:tblGrid>
                <a:gridCol w="2603164">
                  <a:extLst>
                    <a:ext uri="{9D8B030D-6E8A-4147-A177-3AD203B41FA5}">
                      <a16:colId xmlns:a16="http://schemas.microsoft.com/office/drawing/2014/main" val="3628898837"/>
                    </a:ext>
                  </a:extLst>
                </a:gridCol>
                <a:gridCol w="4833333">
                  <a:extLst>
                    <a:ext uri="{9D8B030D-6E8A-4147-A177-3AD203B41FA5}">
                      <a16:colId xmlns:a16="http://schemas.microsoft.com/office/drawing/2014/main" val="2629632210"/>
                    </a:ext>
                  </a:extLst>
                </a:gridCol>
              </a:tblGrid>
              <a:tr h="0">
                <a:tc>
                  <a:txBody>
                    <a:bodyPr/>
                    <a:lstStyle/>
                    <a:p>
                      <a:pPr algn="ctr">
                        <a:spcAft>
                          <a:spcPts val="0"/>
                        </a:spcAft>
                      </a:pPr>
                      <a:r>
                        <a:rPr lang="en-US" sz="1400" b="1" kern="100" dirty="0">
                          <a:effectLst/>
                          <a:latin typeface="Arial" panose="020B0604020202020204" pitchFamily="34" charset="0"/>
                          <a:ea typeface="等线" panose="02010600030101010101" pitchFamily="2" charset="-122"/>
                          <a:cs typeface="Times New Roman" panose="02020603050405020304" pitchFamily="18" charset="0"/>
                        </a:rPr>
                        <a:t>Clause suffix</a:t>
                      </a:r>
                      <a:endParaRPr lang="zh-CN" sz="1400" b="1" kern="1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tc>
                  <a:txBody>
                    <a:bodyPr/>
                    <a:lstStyle/>
                    <a:p>
                      <a:pPr algn="ctr">
                        <a:spcAft>
                          <a:spcPts val="0"/>
                        </a:spcAft>
                      </a:pPr>
                      <a:r>
                        <a:rPr lang="en-US" sz="1400" b="1" kern="100">
                          <a:effectLst/>
                          <a:latin typeface="Arial" panose="020B0604020202020204" pitchFamily="34" charset="0"/>
                          <a:ea typeface="等线" panose="02010600030101010101" pitchFamily="2" charset="-122"/>
                          <a:cs typeface="Times New Roman" panose="02020603050405020304" pitchFamily="18" charset="0"/>
                        </a:rPr>
                        <a:t>Variant</a:t>
                      </a:r>
                      <a:endParaRPr lang="zh-CN" sz="1400" b="1" kern="1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9D9D9"/>
                    </a:solidFill>
                  </a:tcPr>
                </a:tc>
                <a:extLst>
                  <a:ext uri="{0D108BD9-81ED-4DB2-BD59-A6C34878D82A}">
                    <a16:rowId xmlns:a16="http://schemas.microsoft.com/office/drawing/2014/main" val="2573251251"/>
                  </a:ext>
                </a:extLst>
              </a:tr>
              <a:tr h="0">
                <a:tc>
                  <a:txBody>
                    <a:bodyPr/>
                    <a:lstStyle/>
                    <a:p>
                      <a:pPr algn="ctr">
                        <a:spcAft>
                          <a:spcPts val="0"/>
                        </a:spcAft>
                      </a:pPr>
                      <a:r>
                        <a:rPr lang="en-US" sz="1400" kern="100" dirty="0">
                          <a:effectLst/>
                          <a:latin typeface="Arial" panose="020B0604020202020204" pitchFamily="34" charset="0"/>
                          <a:ea typeface="等线" panose="02010600030101010101" pitchFamily="2" charset="-122"/>
                          <a:cs typeface="Times New Roman" panose="02020603050405020304" pitchFamily="18" charset="0"/>
                        </a:rPr>
                        <a:t>None</a:t>
                      </a:r>
                      <a:endParaRPr lang="zh-CN" sz="1400" kern="1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kern="100">
                          <a:effectLst/>
                          <a:latin typeface="Arial" panose="020B0604020202020204" pitchFamily="34" charset="0"/>
                          <a:ea typeface="等线" panose="02010600030101010101" pitchFamily="2" charset="-122"/>
                          <a:cs typeface="Times New Roman" panose="02020603050405020304" pitchFamily="18" charset="0"/>
                        </a:rPr>
                        <a:t>Single Carrier</a:t>
                      </a:r>
                      <a:endParaRPr lang="zh-CN" sz="1400" kern="1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2302124197"/>
                  </a:ext>
                </a:extLst>
              </a:tr>
              <a:tr h="0">
                <a:tc>
                  <a:txBody>
                    <a:bodyPr/>
                    <a:lstStyle/>
                    <a:p>
                      <a:pPr algn="ctr">
                        <a:spcAft>
                          <a:spcPts val="0"/>
                        </a:spcAft>
                      </a:pPr>
                      <a:r>
                        <a:rPr lang="en-US" sz="1400" kern="100" dirty="0">
                          <a:effectLst/>
                          <a:latin typeface="Arial" panose="020B0604020202020204" pitchFamily="34" charset="0"/>
                          <a:ea typeface="等线" panose="02010600030101010101" pitchFamily="2" charset="-122"/>
                          <a:cs typeface="Times New Roman" panose="02020603050405020304" pitchFamily="18" charset="0"/>
                        </a:rPr>
                        <a:t>A</a:t>
                      </a:r>
                      <a:endParaRPr lang="zh-CN" sz="1400" kern="1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kern="100" dirty="0">
                          <a:effectLst/>
                          <a:latin typeface="Arial" panose="020B0604020202020204" pitchFamily="34" charset="0"/>
                          <a:ea typeface="等线" panose="02010600030101010101" pitchFamily="2" charset="-122"/>
                          <a:cs typeface="Times New Roman" panose="02020603050405020304" pitchFamily="18" charset="0"/>
                        </a:rPr>
                        <a:t>Carrier Aggregation (CA)</a:t>
                      </a:r>
                      <a:endParaRPr lang="zh-CN" sz="1400" kern="1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597789473"/>
                  </a:ext>
                </a:extLst>
              </a:tr>
              <a:tr h="0">
                <a:tc>
                  <a:txBody>
                    <a:bodyPr/>
                    <a:lstStyle/>
                    <a:p>
                      <a:pPr algn="ctr">
                        <a:spcAft>
                          <a:spcPts val="0"/>
                        </a:spcAft>
                      </a:pPr>
                      <a:r>
                        <a:rPr lang="en-US" sz="1400" kern="100">
                          <a:effectLst/>
                          <a:latin typeface="Arial" panose="020B0604020202020204" pitchFamily="34" charset="0"/>
                          <a:ea typeface="等线" panose="02010600030101010101" pitchFamily="2" charset="-122"/>
                          <a:cs typeface="Times New Roman" panose="02020603050405020304" pitchFamily="18" charset="0"/>
                        </a:rPr>
                        <a:t>B</a:t>
                      </a:r>
                      <a:endParaRPr lang="zh-CN" sz="1400" kern="1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kern="100" dirty="0">
                          <a:effectLst/>
                          <a:latin typeface="Arial" panose="020B0604020202020204" pitchFamily="34" charset="0"/>
                          <a:ea typeface="等线" panose="02010600030101010101" pitchFamily="2" charset="-122"/>
                          <a:cs typeface="Times New Roman" panose="02020603050405020304" pitchFamily="18" charset="0"/>
                        </a:rPr>
                        <a:t>Dual-Connectivity (DC)</a:t>
                      </a:r>
                      <a:endParaRPr lang="zh-CN" sz="1400" kern="1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85724045"/>
                  </a:ext>
                </a:extLst>
              </a:tr>
              <a:tr h="0">
                <a:tc>
                  <a:txBody>
                    <a:bodyPr/>
                    <a:lstStyle/>
                    <a:p>
                      <a:pPr algn="ctr">
                        <a:spcAft>
                          <a:spcPts val="0"/>
                        </a:spcAft>
                      </a:pPr>
                      <a:r>
                        <a:rPr lang="en-US" sz="1400" kern="100">
                          <a:effectLst/>
                          <a:latin typeface="Arial" panose="020B0604020202020204" pitchFamily="34" charset="0"/>
                          <a:ea typeface="等线" panose="02010600030101010101" pitchFamily="2" charset="-122"/>
                          <a:cs typeface="Times New Roman" panose="02020603050405020304" pitchFamily="18" charset="0"/>
                        </a:rPr>
                        <a:t>C</a:t>
                      </a:r>
                      <a:endParaRPr lang="zh-CN" sz="1400" kern="1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kern="100" dirty="0">
                          <a:effectLst/>
                          <a:latin typeface="Arial" panose="020B0604020202020204" pitchFamily="34" charset="0"/>
                          <a:ea typeface="等线" panose="02010600030101010101" pitchFamily="2" charset="-122"/>
                          <a:cs typeface="Times New Roman" panose="02020603050405020304" pitchFamily="18" charset="0"/>
                        </a:rPr>
                        <a:t>Supplement Uplink (SUL)</a:t>
                      </a:r>
                      <a:endParaRPr lang="zh-CN" sz="1400" kern="1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701194906"/>
                  </a:ext>
                </a:extLst>
              </a:tr>
              <a:tr h="0">
                <a:tc>
                  <a:txBody>
                    <a:bodyPr/>
                    <a:lstStyle/>
                    <a:p>
                      <a:pPr algn="ctr">
                        <a:spcAft>
                          <a:spcPts val="0"/>
                        </a:spcAft>
                      </a:pPr>
                      <a:r>
                        <a:rPr lang="en-US" sz="1400" kern="100">
                          <a:effectLst/>
                          <a:latin typeface="Arial" panose="020B0604020202020204" pitchFamily="34" charset="0"/>
                          <a:ea typeface="等线" panose="02010600030101010101" pitchFamily="2" charset="-122"/>
                          <a:cs typeface="Times New Roman" panose="02020603050405020304" pitchFamily="18" charset="0"/>
                        </a:rPr>
                        <a:t>D</a:t>
                      </a:r>
                      <a:endParaRPr lang="zh-CN" sz="1400" kern="1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kern="100" dirty="0">
                          <a:effectLst/>
                          <a:latin typeface="Arial" panose="020B0604020202020204" pitchFamily="34" charset="0"/>
                          <a:ea typeface="等线" panose="02010600030101010101" pitchFamily="2" charset="-122"/>
                          <a:cs typeface="Times New Roman" panose="02020603050405020304" pitchFamily="18" charset="0"/>
                        </a:rPr>
                        <a:t>UL MIMO</a:t>
                      </a:r>
                      <a:endParaRPr lang="zh-CN" sz="1400" kern="1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672427216"/>
                  </a:ext>
                </a:extLst>
              </a:tr>
              <a:tr h="0">
                <a:tc>
                  <a:txBody>
                    <a:bodyPr/>
                    <a:lstStyle/>
                    <a:p>
                      <a:pPr algn="ctr">
                        <a:spcAft>
                          <a:spcPts val="0"/>
                        </a:spcAft>
                      </a:pPr>
                      <a:r>
                        <a:rPr lang="en-US" sz="1400" kern="100" dirty="0">
                          <a:effectLst/>
                          <a:latin typeface="Arial" panose="020B0604020202020204" pitchFamily="34" charset="0"/>
                          <a:ea typeface="等线" panose="02010600030101010101" pitchFamily="2" charset="-122"/>
                          <a:cs typeface="Times New Roman" panose="02020603050405020304" pitchFamily="18" charset="0"/>
                        </a:rPr>
                        <a:t>E</a:t>
                      </a:r>
                      <a:endParaRPr lang="zh-CN" sz="1400" kern="1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V2X </a:t>
                      </a:r>
                      <a:r>
                        <a:rPr lang="en-US" sz="1400" kern="100" dirty="0" err="1">
                          <a:solidFill>
                            <a:srgbClr val="FF0000"/>
                          </a:solidFill>
                          <a:effectLst/>
                          <a:latin typeface="Arial" panose="020B0604020202020204" pitchFamily="34" charset="0"/>
                          <a:ea typeface="等线" panose="02010600030101010101" pitchFamily="2" charset="-122"/>
                          <a:cs typeface="Times New Roman" panose="02020603050405020304" pitchFamily="18" charset="0"/>
                        </a:rPr>
                        <a:t>Sidelink</a:t>
                      </a:r>
                      <a:r>
                        <a:rPr lang="en-US" sz="1400"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rPr>
                        <a:t> Standalone</a:t>
                      </a:r>
                      <a:endParaRPr lang="zh-CN" sz="1400" kern="100" dirty="0">
                        <a:solidFill>
                          <a:srgbClr val="FF0000"/>
                        </a:solidFill>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3909128090"/>
                  </a:ext>
                </a:extLst>
              </a:tr>
              <a:tr h="0">
                <a:tc>
                  <a:txBody>
                    <a:bodyPr/>
                    <a:lstStyle/>
                    <a:p>
                      <a:pPr algn="ctr">
                        <a:spcAft>
                          <a:spcPts val="0"/>
                        </a:spcAft>
                      </a:pPr>
                      <a:r>
                        <a:rPr lang="en-US" sz="1400" kern="100">
                          <a:effectLst/>
                          <a:latin typeface="Arial" panose="020B0604020202020204" pitchFamily="34" charset="0"/>
                          <a:ea typeface="等线" panose="02010600030101010101" pitchFamily="2" charset="-122"/>
                          <a:cs typeface="Times New Roman" panose="02020603050405020304" pitchFamily="18" charset="0"/>
                        </a:rPr>
                        <a:t>Ea</a:t>
                      </a:r>
                      <a:endParaRPr lang="zh-CN" sz="1400" kern="10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Aft>
                          <a:spcPts val="0"/>
                        </a:spcAft>
                      </a:pPr>
                      <a:r>
                        <a:rPr lang="en-US" sz="1400" kern="100" dirty="0">
                          <a:effectLst/>
                          <a:latin typeface="Arial" panose="020B0604020202020204" pitchFamily="34" charset="0"/>
                          <a:ea typeface="等线" panose="02010600030101010101" pitchFamily="2" charset="-122"/>
                          <a:cs typeface="Times New Roman" panose="02020603050405020304" pitchFamily="18" charset="0"/>
                        </a:rPr>
                        <a:t>V2X </a:t>
                      </a:r>
                      <a:r>
                        <a:rPr lang="en-US" sz="1400" kern="100" dirty="0" err="1">
                          <a:effectLst/>
                          <a:latin typeface="Arial" panose="020B0604020202020204" pitchFamily="34" charset="0"/>
                          <a:ea typeface="等线" panose="02010600030101010101" pitchFamily="2" charset="-122"/>
                          <a:cs typeface="Times New Roman" panose="02020603050405020304" pitchFamily="18" charset="0"/>
                        </a:rPr>
                        <a:t>Interband</a:t>
                      </a:r>
                      <a:r>
                        <a:rPr lang="en-US" sz="1400" kern="100" dirty="0">
                          <a:effectLst/>
                          <a:latin typeface="Arial" panose="020B0604020202020204" pitchFamily="34" charset="0"/>
                          <a:ea typeface="等线" panose="02010600030101010101" pitchFamily="2" charset="-122"/>
                          <a:cs typeface="Times New Roman" panose="02020603050405020304" pitchFamily="18" charset="0"/>
                        </a:rPr>
                        <a:t> Concurrent </a:t>
                      </a:r>
                      <a:endParaRPr lang="zh-CN" sz="1400" kern="100" dirty="0">
                        <a:effectLst/>
                        <a:latin typeface="Arial" panose="020B0604020202020204" pitchFamily="34" charset="0"/>
                        <a:ea typeface="等线" panose="02010600030101010101" pitchFamily="2" charset="-122"/>
                        <a:cs typeface="Times New Roman" panose="02020603050405020304" pitchFamily="18" charset="0"/>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433502540"/>
                  </a:ext>
                </a:extLst>
              </a:tr>
            </a:tbl>
          </a:graphicData>
        </a:graphic>
      </p:graphicFrame>
      <p:sp>
        <p:nvSpPr>
          <p:cNvPr id="5" name="Rectangle 1"/>
          <p:cNvSpPr>
            <a:spLocks noChangeArrowheads="1"/>
          </p:cNvSpPr>
          <p:nvPr/>
        </p:nvSpPr>
        <p:spPr bwMode="auto">
          <a:xfrm>
            <a:off x="3763190" y="2744049"/>
            <a:ext cx="3389839" cy="61555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zh-CN" sz="1600" b="1" i="0" u="none" strike="noStrike" cap="none" normalizeH="0" baseline="0" dirty="0">
                <a:ln>
                  <a:noFill/>
                </a:ln>
                <a:solidFill>
                  <a:schemeClr val="tx1"/>
                </a:solidFill>
                <a:effectLst/>
                <a:latin typeface="Arial" panose="020B0604020202020204" pitchFamily="34" charset="0"/>
                <a:ea typeface="等线" panose="02010600030101010101" pitchFamily="2" charset="-122"/>
                <a:cs typeface="Arial" panose="020B0604020202020204" pitchFamily="34" charset="0"/>
              </a:rPr>
              <a:t>Table 4.3-1: Definition of suffixes</a:t>
            </a:r>
            <a:endParaRPr kumimoji="0" lang="en-US" altLang="zh-CN" sz="1600" b="0" i="0" u="none" strike="noStrike" cap="none" normalizeH="0" baseline="0" dirty="0">
              <a:ln>
                <a:noFill/>
              </a:ln>
              <a:solidFill>
                <a:schemeClr val="tx1"/>
              </a:solidFill>
              <a:effectLst/>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en-US" altLang="zh-CN" sz="1800" b="0" i="0" u="none" strike="noStrike" cap="none" normalizeH="0" baseline="0" dirty="0">
              <a:ln>
                <a:noFill/>
              </a:ln>
              <a:solidFill>
                <a:schemeClr val="tx1"/>
              </a:solidFill>
              <a:effectLst/>
              <a:latin typeface="Arial" panose="020B0604020202020204" pitchFamily="34" charset="0"/>
            </a:endParaRPr>
          </a:p>
        </p:txBody>
      </p:sp>
    </p:spTree>
    <p:extLst>
      <p:ext uri="{BB962C8B-B14F-4D97-AF65-F5344CB8AC3E}">
        <p14:creationId xmlns:p14="http://schemas.microsoft.com/office/powerpoint/2010/main" val="384141506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solidFill>
                  <a:srgbClr val="FF0000"/>
                </a:solidFill>
              </a:rPr>
              <a:t>Issue 2 - General Requirements</a:t>
            </a:r>
          </a:p>
        </p:txBody>
      </p:sp>
      <p:sp>
        <p:nvSpPr>
          <p:cNvPr id="3" name="Content Placeholder 2"/>
          <p:cNvSpPr>
            <a:spLocks noGrp="1"/>
          </p:cNvSpPr>
          <p:nvPr>
            <p:ph idx="1"/>
          </p:nvPr>
        </p:nvSpPr>
        <p:spPr/>
        <p:txBody>
          <a:bodyPr/>
          <a:lstStyle/>
          <a:p>
            <a:r>
              <a:rPr lang="en-US" dirty="0">
                <a:solidFill>
                  <a:srgbClr val="FF0000"/>
                </a:solidFill>
              </a:rPr>
              <a:t>Option 1 </a:t>
            </a:r>
          </a:p>
          <a:p>
            <a:pPr lvl="1"/>
            <a:r>
              <a:rPr lang="en-US" dirty="0">
                <a:solidFill>
                  <a:srgbClr val="FF0000"/>
                </a:solidFill>
              </a:rPr>
              <a:t>General requirements shall apply to V2X communication unless excepted. </a:t>
            </a:r>
          </a:p>
          <a:p>
            <a:pPr lvl="1"/>
            <a:r>
              <a:rPr lang="en-US" dirty="0">
                <a:solidFill>
                  <a:srgbClr val="FF0000"/>
                </a:solidFill>
              </a:rPr>
              <a:t>Consistent with existing 36.101/38.101 spec structure and eliminates multiple single-line references to general requirements</a:t>
            </a:r>
          </a:p>
          <a:p>
            <a:pPr lvl="1"/>
            <a:endParaRPr lang="en-US" dirty="0">
              <a:solidFill>
                <a:srgbClr val="FF0000"/>
              </a:solidFill>
            </a:endParaRPr>
          </a:p>
          <a:p>
            <a:r>
              <a:rPr lang="en-US" sz="2400" dirty="0">
                <a:solidFill>
                  <a:srgbClr val="FF0000"/>
                </a:solidFill>
              </a:rPr>
              <a:t>Option 2</a:t>
            </a:r>
          </a:p>
          <a:p>
            <a:pPr lvl="1"/>
            <a:r>
              <a:rPr lang="en-US" dirty="0">
                <a:solidFill>
                  <a:srgbClr val="FF0000"/>
                </a:solidFill>
              </a:rPr>
              <a:t>General requirements for smart phone type V2X UE. The UE shall satisfy the general and suffix ‘E’ UE</a:t>
            </a:r>
          </a:p>
          <a:p>
            <a:pPr lvl="1"/>
            <a:r>
              <a:rPr lang="en-US" dirty="0">
                <a:solidFill>
                  <a:srgbClr val="FF0000"/>
                </a:solidFill>
              </a:rPr>
              <a:t>The Vehicle type UE only satisfy the Suffix ‘E’ requirement for V2X UE</a:t>
            </a:r>
          </a:p>
          <a:p>
            <a:pPr marL="457200" lvl="1" indent="0">
              <a:buNone/>
            </a:pPr>
            <a:endParaRPr lang="en-US" dirty="0">
              <a:solidFill>
                <a:srgbClr val="FF0000"/>
              </a:solidFill>
            </a:endParaRPr>
          </a:p>
        </p:txBody>
      </p:sp>
    </p:spTree>
    <p:extLst>
      <p:ext uri="{BB962C8B-B14F-4D97-AF65-F5344CB8AC3E}">
        <p14:creationId xmlns:p14="http://schemas.microsoft.com/office/powerpoint/2010/main" val="420484736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1151" y="735143"/>
            <a:ext cx="11020124" cy="720434"/>
          </a:xfrm>
        </p:spPr>
        <p:txBody>
          <a:bodyPr>
            <a:normAutofit fontScale="90000"/>
          </a:bodyPr>
          <a:lstStyle/>
          <a:p>
            <a:r>
              <a:rPr lang="en-US" dirty="0"/>
              <a:t>Specification structure and common terminology</a:t>
            </a:r>
            <a:br>
              <a:rPr lang="en-US" dirty="0"/>
            </a:br>
            <a:r>
              <a:rPr lang="en-US" dirty="0"/>
              <a:t/>
            </a:r>
            <a:br>
              <a:rPr lang="en-US" dirty="0"/>
            </a:br>
            <a:endParaRPr lang="en-US" sz="3200" dirty="0"/>
          </a:p>
        </p:txBody>
      </p:sp>
      <p:sp>
        <p:nvSpPr>
          <p:cNvPr id="4" name="Content Placeholder 3"/>
          <p:cNvSpPr>
            <a:spLocks noGrp="1"/>
          </p:cNvSpPr>
          <p:nvPr>
            <p:ph idx="1"/>
          </p:nvPr>
        </p:nvSpPr>
        <p:spPr>
          <a:xfrm>
            <a:off x="571982" y="3297390"/>
            <a:ext cx="10515600" cy="1079621"/>
          </a:xfrm>
        </p:spPr>
        <p:txBody>
          <a:bodyPr>
            <a:normAutofit fontScale="92500" lnSpcReduction="20000"/>
          </a:bodyPr>
          <a:lstStyle/>
          <a:p>
            <a:pPr marL="365760" indent="-365760"/>
            <a:r>
              <a:rPr lang="en-US" altLang="zh-CN" sz="2000" dirty="0"/>
              <a:t>Option 1: Remove all the chapter titles including FR2 from TR 38.886 and add a description in TR 38.886 all the requirements apply for FR1. New TR can be created for capturing FR2 requirements for NR V2X in future.</a:t>
            </a:r>
          </a:p>
          <a:p>
            <a:pPr marL="365760" indent="-365760"/>
            <a:r>
              <a:rPr lang="en-US" altLang="zh-CN" sz="2000" dirty="0"/>
              <a:t>Option 2: Do not Remove all the chapter titles including FR2 from TR 38.886 </a:t>
            </a:r>
          </a:p>
        </p:txBody>
      </p:sp>
      <p:sp>
        <p:nvSpPr>
          <p:cNvPr id="6" name="矩形 5"/>
          <p:cNvSpPr/>
          <p:nvPr/>
        </p:nvSpPr>
        <p:spPr>
          <a:xfrm>
            <a:off x="846509" y="4526130"/>
            <a:ext cx="7017562" cy="584775"/>
          </a:xfrm>
          <a:prstGeom prst="rect">
            <a:avLst/>
          </a:prstGeom>
        </p:spPr>
        <p:txBody>
          <a:bodyPr wrap="none">
            <a:spAutoFit/>
          </a:bodyPr>
          <a:lstStyle/>
          <a:p>
            <a:r>
              <a:rPr lang="en-US" altLang="zh-CN" sz="3200" dirty="0">
                <a:solidFill>
                  <a:srgbClr val="FF0000"/>
                </a:solidFill>
                <a:latin typeface="Calibri Light"/>
                <a:ea typeface="+mj-ea"/>
                <a:cs typeface="+mj-cs"/>
              </a:rPr>
              <a:t>Issue 5-Merge co-existence study chapter</a:t>
            </a:r>
            <a:endParaRPr lang="zh-CN" altLang="en-US" dirty="0">
              <a:solidFill>
                <a:srgbClr val="FF0000"/>
              </a:solidFill>
            </a:endParaRPr>
          </a:p>
        </p:txBody>
      </p:sp>
      <p:sp>
        <p:nvSpPr>
          <p:cNvPr id="7" name="Content Placeholder 3"/>
          <p:cNvSpPr txBox="1">
            <a:spLocks/>
          </p:cNvSpPr>
          <p:nvPr/>
        </p:nvSpPr>
        <p:spPr>
          <a:xfrm>
            <a:off x="571982" y="5293610"/>
            <a:ext cx="10515600" cy="1174923"/>
          </a:xfrm>
          <a:prstGeom prst="rect">
            <a:avLst/>
          </a:prstGeom>
        </p:spPr>
        <p:txBody>
          <a:bodyPr vert="horz" lIns="91440" tIns="45720" rIns="91440" bIns="45720" rtlCol="0">
            <a:normAutofit fontScale="925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5760" indent="-365760"/>
            <a:r>
              <a:rPr lang="en-US" altLang="zh-CN" sz="2000" dirty="0"/>
              <a:t>Option 1: Merge Chapter 5 and Chapter 6 as one chapter for co-existence evaluation in TR 38.886.</a:t>
            </a:r>
          </a:p>
          <a:p>
            <a:pPr marL="365760" indent="-365760"/>
            <a:r>
              <a:rPr lang="en-US" altLang="zh-CN" sz="2000" dirty="0"/>
              <a:t>Option 2: keep the current chapter since section 5 is for adjacent channel coexistence and the other is for self </a:t>
            </a:r>
            <a:r>
              <a:rPr lang="en-US" altLang="zh-CN" sz="2000" dirty="0" err="1"/>
              <a:t>desense</a:t>
            </a:r>
            <a:r>
              <a:rPr lang="en-US" altLang="zh-CN" sz="2000" dirty="0"/>
              <a:t> analysis in a UE</a:t>
            </a:r>
          </a:p>
          <a:p>
            <a:pPr marL="365760" indent="-365760"/>
            <a:endParaRPr lang="en-US" altLang="zh-CN" sz="2000" dirty="0"/>
          </a:p>
        </p:txBody>
      </p:sp>
      <p:sp>
        <p:nvSpPr>
          <p:cNvPr id="5" name="矩形 4"/>
          <p:cNvSpPr/>
          <p:nvPr/>
        </p:nvSpPr>
        <p:spPr>
          <a:xfrm>
            <a:off x="846509" y="2689766"/>
            <a:ext cx="6141425" cy="584775"/>
          </a:xfrm>
          <a:prstGeom prst="rect">
            <a:avLst/>
          </a:prstGeom>
        </p:spPr>
        <p:txBody>
          <a:bodyPr wrap="none">
            <a:spAutoFit/>
          </a:bodyPr>
          <a:lstStyle/>
          <a:p>
            <a:r>
              <a:rPr lang="en-US" altLang="zh-CN" sz="3200" dirty="0">
                <a:solidFill>
                  <a:srgbClr val="FF0000"/>
                </a:solidFill>
                <a:latin typeface="Calibri Light"/>
                <a:ea typeface="+mj-ea"/>
                <a:cs typeface="+mj-cs"/>
              </a:rPr>
              <a:t>Issue 4-Removal of FR2 in TR 38.886</a:t>
            </a:r>
            <a:endParaRPr lang="zh-CN" altLang="en-US" dirty="0">
              <a:solidFill>
                <a:srgbClr val="FF0000"/>
              </a:solidFill>
            </a:endParaRPr>
          </a:p>
        </p:txBody>
      </p:sp>
      <p:sp>
        <p:nvSpPr>
          <p:cNvPr id="10" name="Content Placeholder 3"/>
          <p:cNvSpPr txBox="1">
            <a:spLocks/>
          </p:cNvSpPr>
          <p:nvPr/>
        </p:nvSpPr>
        <p:spPr>
          <a:xfrm>
            <a:off x="571982" y="1819469"/>
            <a:ext cx="10515600" cy="870297"/>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5760" indent="-365760"/>
            <a:r>
              <a:rPr lang="en-US" altLang="zh-CN" sz="2000" dirty="0"/>
              <a:t>Option 1: EN-V2X_X_nY</a:t>
            </a:r>
          </a:p>
          <a:p>
            <a:pPr marL="365760" indent="-365760"/>
            <a:r>
              <a:rPr lang="en-US" altLang="zh-CN" sz="2000" dirty="0"/>
              <a:t>Option 2: V2X_X_nY</a:t>
            </a:r>
          </a:p>
        </p:txBody>
      </p:sp>
      <p:sp>
        <p:nvSpPr>
          <p:cNvPr id="11" name="矩形 10"/>
          <p:cNvSpPr/>
          <p:nvPr/>
        </p:nvSpPr>
        <p:spPr>
          <a:xfrm>
            <a:off x="921154" y="1251898"/>
            <a:ext cx="9258543" cy="584775"/>
          </a:xfrm>
          <a:prstGeom prst="rect">
            <a:avLst/>
          </a:prstGeom>
        </p:spPr>
        <p:txBody>
          <a:bodyPr wrap="square">
            <a:spAutoFit/>
          </a:bodyPr>
          <a:lstStyle/>
          <a:p>
            <a:r>
              <a:rPr lang="en-US" altLang="zh-CN" sz="3200" dirty="0">
                <a:solidFill>
                  <a:srgbClr val="FF0000"/>
                </a:solidFill>
                <a:latin typeface="Calibri Light"/>
                <a:ea typeface="+mj-ea"/>
                <a:cs typeface="+mj-cs"/>
              </a:rPr>
              <a:t>Issue 3-Notation for NR V2X con-current operation</a:t>
            </a:r>
            <a:endParaRPr lang="zh-CN" altLang="en-US" dirty="0">
              <a:solidFill>
                <a:srgbClr val="FF0000"/>
              </a:solidFill>
            </a:endParaRPr>
          </a:p>
        </p:txBody>
      </p:sp>
    </p:spTree>
    <p:extLst>
      <p:ext uri="{BB962C8B-B14F-4D97-AF65-F5344CB8AC3E}">
        <p14:creationId xmlns:p14="http://schemas.microsoft.com/office/powerpoint/2010/main" val="183964707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21151" y="735143"/>
            <a:ext cx="11020124" cy="720434"/>
          </a:xfrm>
        </p:spPr>
        <p:txBody>
          <a:bodyPr>
            <a:normAutofit fontScale="90000"/>
          </a:bodyPr>
          <a:lstStyle/>
          <a:p>
            <a:r>
              <a:rPr lang="en-US" dirty="0"/>
              <a:t>Specification structure and common terminology</a:t>
            </a:r>
            <a:br>
              <a:rPr lang="en-US" dirty="0"/>
            </a:br>
            <a:r>
              <a:rPr lang="en-US" dirty="0"/>
              <a:t/>
            </a:r>
            <a:br>
              <a:rPr lang="en-US" dirty="0"/>
            </a:br>
            <a:endParaRPr lang="en-US" sz="3200" dirty="0"/>
          </a:p>
        </p:txBody>
      </p:sp>
      <p:sp>
        <p:nvSpPr>
          <p:cNvPr id="8" name="矩形 7"/>
          <p:cNvSpPr/>
          <p:nvPr/>
        </p:nvSpPr>
        <p:spPr>
          <a:xfrm>
            <a:off x="861884" y="1455577"/>
            <a:ext cx="9072676" cy="584775"/>
          </a:xfrm>
          <a:prstGeom prst="rect">
            <a:avLst/>
          </a:prstGeom>
        </p:spPr>
        <p:txBody>
          <a:bodyPr wrap="none">
            <a:spAutoFit/>
          </a:bodyPr>
          <a:lstStyle/>
          <a:p>
            <a:r>
              <a:rPr lang="en-US" altLang="zh-CN" sz="3200" dirty="0">
                <a:solidFill>
                  <a:srgbClr val="FF0000"/>
                </a:solidFill>
                <a:latin typeface="Calibri Light"/>
                <a:ea typeface="+mj-ea"/>
                <a:cs typeface="+mj-cs"/>
              </a:rPr>
              <a:t>Issue 6-Switch the chapter arrangement for TR 38.886</a:t>
            </a:r>
            <a:endParaRPr lang="zh-CN" altLang="en-US" dirty="0">
              <a:solidFill>
                <a:srgbClr val="FF0000"/>
              </a:solidFill>
            </a:endParaRPr>
          </a:p>
        </p:txBody>
      </p:sp>
      <p:sp>
        <p:nvSpPr>
          <p:cNvPr id="9" name="Content Placeholder 3"/>
          <p:cNvSpPr txBox="1">
            <a:spLocks/>
          </p:cNvSpPr>
          <p:nvPr/>
        </p:nvSpPr>
        <p:spPr>
          <a:xfrm>
            <a:off x="921151" y="2287677"/>
            <a:ext cx="10515600" cy="1079621"/>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365760" indent="-365760"/>
            <a:r>
              <a:rPr lang="en-US" altLang="zh-CN" sz="2000" dirty="0"/>
              <a:t>Option 1: Switch the chapter arrangement for Chapter for operating bands and Chapter for coexistence study in TR 38.886.</a:t>
            </a:r>
          </a:p>
          <a:p>
            <a:pPr marL="365760" indent="-365760"/>
            <a:r>
              <a:rPr lang="en-US" altLang="zh-CN" sz="2000" dirty="0"/>
              <a:t>Option 2: Keep the current spec structure</a:t>
            </a:r>
          </a:p>
        </p:txBody>
      </p:sp>
      <p:sp>
        <p:nvSpPr>
          <p:cNvPr id="12" name="矩形 7"/>
          <p:cNvSpPr/>
          <p:nvPr/>
        </p:nvSpPr>
        <p:spPr>
          <a:xfrm>
            <a:off x="861884" y="3367298"/>
            <a:ext cx="5204695" cy="584775"/>
          </a:xfrm>
          <a:prstGeom prst="rect">
            <a:avLst/>
          </a:prstGeom>
        </p:spPr>
        <p:txBody>
          <a:bodyPr wrap="none">
            <a:spAutoFit/>
          </a:bodyPr>
          <a:lstStyle/>
          <a:p>
            <a:r>
              <a:rPr lang="en-US" sz="3200" dirty="0">
                <a:solidFill>
                  <a:srgbClr val="FF0000"/>
                </a:solidFill>
              </a:rPr>
              <a:t>Issue </a:t>
            </a:r>
            <a:r>
              <a:rPr lang="nn-NO" sz="3200" dirty="0">
                <a:solidFill>
                  <a:srgbClr val="FF0000"/>
                </a:solidFill>
              </a:rPr>
              <a:t>7-Clause title for NR V2X</a:t>
            </a:r>
            <a:endParaRPr lang="zh-CN" altLang="en-US" dirty="0">
              <a:solidFill>
                <a:srgbClr val="FF0000"/>
              </a:solidFill>
            </a:endParaRPr>
          </a:p>
        </p:txBody>
      </p:sp>
      <p:sp>
        <p:nvSpPr>
          <p:cNvPr id="14" name="Content Placeholder 3"/>
          <p:cNvSpPr>
            <a:spLocks noGrp="1"/>
          </p:cNvSpPr>
          <p:nvPr>
            <p:ph idx="1"/>
          </p:nvPr>
        </p:nvSpPr>
        <p:spPr>
          <a:xfrm>
            <a:off x="921151" y="3936817"/>
            <a:ext cx="10515600" cy="2497305"/>
          </a:xfrm>
        </p:spPr>
        <p:txBody>
          <a:bodyPr>
            <a:normAutofit/>
          </a:bodyPr>
          <a:lstStyle/>
          <a:p>
            <a:pPr hangingPunct="0"/>
            <a:r>
              <a:rPr lang="en-GB" altLang="zh-CN" dirty="0"/>
              <a:t>The clause titles are captured in the endorsed draft CRs and TPs for NR V2X as follows:</a:t>
            </a:r>
            <a:endParaRPr lang="zh-CN" altLang="zh-CN" dirty="0"/>
          </a:p>
          <a:p>
            <a:pPr lvl="1" hangingPunct="0"/>
            <a:r>
              <a:rPr lang="en-GB" altLang="zh-CN" dirty="0"/>
              <a:t>Option 1. ‘XXX for V2X communication’</a:t>
            </a:r>
            <a:endParaRPr lang="zh-CN" altLang="zh-CN" dirty="0"/>
          </a:p>
          <a:p>
            <a:pPr lvl="1" hangingPunct="0"/>
            <a:r>
              <a:rPr lang="en-GB" altLang="zh-CN" dirty="0"/>
              <a:t>Option 2. ‘XXX for V2X’</a:t>
            </a:r>
            <a:endParaRPr lang="zh-CN" altLang="zh-CN" dirty="0"/>
          </a:p>
          <a:p>
            <a:pPr lvl="1" hangingPunct="0"/>
            <a:r>
              <a:rPr lang="en-GB" altLang="zh-CN" dirty="0"/>
              <a:t>Option 3. ‘XXX for NR V2X UE’</a:t>
            </a:r>
            <a:endParaRPr lang="zh-CN" altLang="zh-CN" dirty="0"/>
          </a:p>
          <a:p>
            <a:pPr lvl="1" hangingPunct="0"/>
            <a:r>
              <a:rPr lang="en-GB" altLang="zh-CN" dirty="0"/>
              <a:t>Option 4. ‘XXX for NR V2X’</a:t>
            </a:r>
          </a:p>
        </p:txBody>
      </p:sp>
    </p:spTree>
    <p:extLst>
      <p:ext uri="{BB962C8B-B14F-4D97-AF65-F5344CB8AC3E}">
        <p14:creationId xmlns:p14="http://schemas.microsoft.com/office/powerpoint/2010/main" val="14630718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990158"/>
            <a:ext cx="11020124" cy="1325563"/>
          </a:xfrm>
        </p:spPr>
        <p:txBody>
          <a:bodyPr>
            <a:normAutofit fontScale="90000"/>
          </a:bodyPr>
          <a:lstStyle/>
          <a:p>
            <a:r>
              <a:rPr lang="en-US" dirty="0"/>
              <a:t>Specification structure and common terminology</a:t>
            </a:r>
            <a:br>
              <a:rPr lang="en-US" dirty="0"/>
            </a:br>
            <a:r>
              <a:rPr lang="en-US" dirty="0"/>
              <a:t/>
            </a:r>
            <a:br>
              <a:rPr lang="en-US" dirty="0"/>
            </a:br>
            <a:r>
              <a:rPr lang="en-US" sz="3200" dirty="0">
                <a:solidFill>
                  <a:srgbClr val="FF0000"/>
                </a:solidFill>
              </a:rPr>
              <a:t>Issue 8-Duplex mode for NR SL</a:t>
            </a:r>
          </a:p>
        </p:txBody>
      </p:sp>
      <p:sp>
        <p:nvSpPr>
          <p:cNvPr id="4" name="Content Placeholder 3"/>
          <p:cNvSpPr>
            <a:spLocks noGrp="1"/>
          </p:cNvSpPr>
          <p:nvPr>
            <p:ph idx="1"/>
          </p:nvPr>
        </p:nvSpPr>
        <p:spPr>
          <a:xfrm>
            <a:off x="838200" y="2506662"/>
            <a:ext cx="10515600" cy="2391909"/>
          </a:xfrm>
        </p:spPr>
        <p:txBody>
          <a:bodyPr>
            <a:normAutofit/>
          </a:bodyPr>
          <a:lstStyle/>
          <a:p>
            <a:pPr hangingPunct="0"/>
            <a:r>
              <a:rPr lang="en-US" altLang="zh-CN" dirty="0"/>
              <a:t>For the duplex mode, there is a misalignment between ‘TDD’ and ‘HD’ for band n47.</a:t>
            </a:r>
          </a:p>
          <a:p>
            <a:pPr lvl="1" hangingPunct="0"/>
            <a:r>
              <a:rPr lang="en-US" altLang="zh-CN" dirty="0"/>
              <a:t>Option 1:TDD</a:t>
            </a:r>
          </a:p>
          <a:p>
            <a:pPr lvl="1" hangingPunct="0"/>
            <a:r>
              <a:rPr lang="en-US" altLang="zh-CN" dirty="0"/>
              <a:t>Option 2: HD</a:t>
            </a:r>
            <a:endParaRPr lang="en-GB" altLang="zh-CN" dirty="0"/>
          </a:p>
        </p:txBody>
      </p:sp>
    </p:spTree>
    <p:extLst>
      <p:ext uri="{BB962C8B-B14F-4D97-AF65-F5344CB8AC3E}">
        <p14:creationId xmlns:p14="http://schemas.microsoft.com/office/powerpoint/2010/main" val="558689000"/>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Company views and Way Forward</a:t>
            </a:r>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911786549"/>
              </p:ext>
            </p:extLst>
          </p:nvPr>
        </p:nvGraphicFramePr>
        <p:xfrm>
          <a:off x="448734" y="1825625"/>
          <a:ext cx="11319938" cy="3444240"/>
        </p:xfrm>
        <a:graphic>
          <a:graphicData uri="http://schemas.openxmlformats.org/drawingml/2006/table">
            <a:tbl>
              <a:tblPr firstRow="1" bandRow="1">
                <a:tableStyleId>{5C22544A-7EE6-4342-B048-85BDC9FD1C3A}</a:tableStyleId>
              </a:tblPr>
              <a:tblGrid>
                <a:gridCol w="1253066">
                  <a:extLst>
                    <a:ext uri="{9D8B030D-6E8A-4147-A177-3AD203B41FA5}">
                      <a16:colId xmlns:a16="http://schemas.microsoft.com/office/drawing/2014/main" val="2130182928"/>
                    </a:ext>
                  </a:extLst>
                </a:gridCol>
                <a:gridCol w="1258359">
                  <a:extLst>
                    <a:ext uri="{9D8B030D-6E8A-4147-A177-3AD203B41FA5}">
                      <a16:colId xmlns:a16="http://schemas.microsoft.com/office/drawing/2014/main" val="3563229796"/>
                    </a:ext>
                  </a:extLst>
                </a:gridCol>
                <a:gridCol w="1258359">
                  <a:extLst>
                    <a:ext uri="{9D8B030D-6E8A-4147-A177-3AD203B41FA5}">
                      <a16:colId xmlns:a16="http://schemas.microsoft.com/office/drawing/2014/main" val="2781573243"/>
                    </a:ext>
                  </a:extLst>
                </a:gridCol>
                <a:gridCol w="1258359">
                  <a:extLst>
                    <a:ext uri="{9D8B030D-6E8A-4147-A177-3AD203B41FA5}">
                      <a16:colId xmlns:a16="http://schemas.microsoft.com/office/drawing/2014/main" val="4014952133"/>
                    </a:ext>
                  </a:extLst>
                </a:gridCol>
                <a:gridCol w="1258359">
                  <a:extLst>
                    <a:ext uri="{9D8B030D-6E8A-4147-A177-3AD203B41FA5}">
                      <a16:colId xmlns:a16="http://schemas.microsoft.com/office/drawing/2014/main" val="120658183"/>
                    </a:ext>
                  </a:extLst>
                </a:gridCol>
                <a:gridCol w="1258359">
                  <a:extLst>
                    <a:ext uri="{9D8B030D-6E8A-4147-A177-3AD203B41FA5}">
                      <a16:colId xmlns:a16="http://schemas.microsoft.com/office/drawing/2014/main" val="4266838188"/>
                    </a:ext>
                  </a:extLst>
                </a:gridCol>
                <a:gridCol w="1258359">
                  <a:extLst>
                    <a:ext uri="{9D8B030D-6E8A-4147-A177-3AD203B41FA5}">
                      <a16:colId xmlns:a16="http://schemas.microsoft.com/office/drawing/2014/main" val="973081486"/>
                    </a:ext>
                  </a:extLst>
                </a:gridCol>
                <a:gridCol w="1258359">
                  <a:extLst>
                    <a:ext uri="{9D8B030D-6E8A-4147-A177-3AD203B41FA5}">
                      <a16:colId xmlns:a16="http://schemas.microsoft.com/office/drawing/2014/main" val="2405624880"/>
                    </a:ext>
                  </a:extLst>
                </a:gridCol>
                <a:gridCol w="1258359">
                  <a:extLst>
                    <a:ext uri="{9D8B030D-6E8A-4147-A177-3AD203B41FA5}">
                      <a16:colId xmlns:a16="http://schemas.microsoft.com/office/drawing/2014/main" val="229420251"/>
                    </a:ext>
                  </a:extLst>
                </a:gridCol>
              </a:tblGrid>
              <a:tr h="370840">
                <a:tc>
                  <a:txBody>
                    <a:bodyPr/>
                    <a:lstStyle/>
                    <a:p>
                      <a:r>
                        <a:rPr lang="en-US" dirty="0"/>
                        <a:t>Company</a:t>
                      </a:r>
                    </a:p>
                  </a:txBody>
                  <a:tcPr/>
                </a:tc>
                <a:tc>
                  <a:txBody>
                    <a:bodyPr/>
                    <a:lstStyle/>
                    <a:p>
                      <a:r>
                        <a:rPr lang="en-US" dirty="0"/>
                        <a:t>Issue 1</a:t>
                      </a:r>
                    </a:p>
                  </a:txBody>
                  <a:tcPr/>
                </a:tc>
                <a:tc>
                  <a:txBody>
                    <a:bodyPr/>
                    <a:lstStyle/>
                    <a:p>
                      <a:r>
                        <a:rPr lang="en-US" dirty="0"/>
                        <a:t>Issue2</a:t>
                      </a:r>
                    </a:p>
                  </a:txBody>
                  <a:tcPr/>
                </a:tc>
                <a:tc>
                  <a:txBody>
                    <a:bodyPr/>
                    <a:lstStyle/>
                    <a:p>
                      <a:r>
                        <a:rPr lang="en-US" dirty="0"/>
                        <a:t>Issue 3</a:t>
                      </a:r>
                    </a:p>
                  </a:txBody>
                  <a:tcPr/>
                </a:tc>
                <a:tc>
                  <a:txBody>
                    <a:bodyPr/>
                    <a:lstStyle/>
                    <a:p>
                      <a:r>
                        <a:rPr lang="en-US" dirty="0"/>
                        <a:t>Issue 4</a:t>
                      </a:r>
                    </a:p>
                  </a:txBody>
                  <a:tcPr/>
                </a:tc>
                <a:tc>
                  <a:txBody>
                    <a:bodyPr/>
                    <a:lstStyle/>
                    <a:p>
                      <a:r>
                        <a:rPr lang="en-US" dirty="0"/>
                        <a:t>Issue 5</a:t>
                      </a:r>
                    </a:p>
                  </a:txBody>
                  <a:tcPr/>
                </a:tc>
                <a:tc>
                  <a:txBody>
                    <a:bodyPr/>
                    <a:lstStyle/>
                    <a:p>
                      <a:r>
                        <a:rPr lang="en-US" dirty="0"/>
                        <a:t>Issue 6</a:t>
                      </a:r>
                    </a:p>
                  </a:txBody>
                  <a:tcPr/>
                </a:tc>
                <a:tc>
                  <a:txBody>
                    <a:bodyPr/>
                    <a:lstStyle/>
                    <a:p>
                      <a:r>
                        <a:rPr lang="en-US" dirty="0"/>
                        <a:t>Issue 7</a:t>
                      </a:r>
                    </a:p>
                  </a:txBody>
                  <a:tcPr/>
                </a:tc>
                <a:tc>
                  <a:txBody>
                    <a:bodyPr/>
                    <a:lstStyle/>
                    <a:p>
                      <a:r>
                        <a:rPr lang="en-US" dirty="0"/>
                        <a:t>Issue 8</a:t>
                      </a:r>
                    </a:p>
                  </a:txBody>
                  <a:tcPr/>
                </a:tc>
                <a:extLst>
                  <a:ext uri="{0D108BD9-81ED-4DB2-BD59-A6C34878D82A}">
                    <a16:rowId xmlns:a16="http://schemas.microsoft.com/office/drawing/2014/main" val="2153671467"/>
                  </a:ext>
                </a:extLst>
              </a:tr>
              <a:tr h="370840">
                <a:tc>
                  <a:txBody>
                    <a:bodyPr/>
                    <a:lstStyle/>
                    <a:p>
                      <a:r>
                        <a:rPr lang="en-US" dirty="0"/>
                        <a:t>Qualcomm</a:t>
                      </a:r>
                    </a:p>
                  </a:txBody>
                  <a:tcPr/>
                </a:tc>
                <a:tc>
                  <a:txBody>
                    <a:bodyPr/>
                    <a:lstStyle/>
                    <a:p>
                      <a:r>
                        <a:rPr lang="en-US" dirty="0"/>
                        <a:t>Opt</a:t>
                      </a:r>
                      <a:r>
                        <a:rPr lang="en-US" baseline="0" dirty="0"/>
                        <a:t> 1</a:t>
                      </a:r>
                      <a:endParaRPr lang="en-US" dirty="0"/>
                    </a:p>
                  </a:txBody>
                  <a:tcPr/>
                </a:tc>
                <a:tc>
                  <a:txBody>
                    <a:bodyPr/>
                    <a:lstStyle/>
                    <a:p>
                      <a:r>
                        <a:rPr lang="en-US" dirty="0"/>
                        <a:t>Opt</a:t>
                      </a:r>
                      <a:r>
                        <a:rPr lang="en-US" baseline="0" dirty="0"/>
                        <a:t> 1</a:t>
                      </a:r>
                      <a:endParaRPr lang="en-US" dirty="0"/>
                    </a:p>
                  </a:txBody>
                  <a:tcPr/>
                </a:tc>
                <a:tc>
                  <a:txBody>
                    <a:bodyPr/>
                    <a:lstStyle/>
                    <a:p>
                      <a:r>
                        <a:rPr lang="en-US" dirty="0">
                          <a:solidFill>
                            <a:srgbClr val="FF0000"/>
                          </a:solidFill>
                        </a:rPr>
                        <a:t>Opt 2</a:t>
                      </a:r>
                    </a:p>
                  </a:txBody>
                  <a:tcPr/>
                </a:tc>
                <a:tc>
                  <a:txBody>
                    <a:bodyPr/>
                    <a:lstStyle/>
                    <a:p>
                      <a:r>
                        <a:rPr lang="en-US" dirty="0">
                          <a:solidFill>
                            <a:srgbClr val="FF0000"/>
                          </a:solidFill>
                        </a:rPr>
                        <a:t>Opt 1</a:t>
                      </a:r>
                    </a:p>
                  </a:txBody>
                  <a:tcPr/>
                </a:tc>
                <a:tc>
                  <a:txBody>
                    <a:bodyPr/>
                    <a:lstStyle/>
                    <a:p>
                      <a:r>
                        <a:rPr lang="en-US" dirty="0">
                          <a:solidFill>
                            <a:srgbClr val="FF0000"/>
                          </a:solidFill>
                        </a:rPr>
                        <a:t>Opt 1</a:t>
                      </a:r>
                    </a:p>
                  </a:txBody>
                  <a:tcPr/>
                </a:tc>
                <a:tc>
                  <a:txBody>
                    <a:bodyPr/>
                    <a:lstStyle/>
                    <a:p>
                      <a:r>
                        <a:rPr lang="en-US" dirty="0">
                          <a:solidFill>
                            <a:srgbClr val="FF0000"/>
                          </a:solidFill>
                        </a:rPr>
                        <a:t>Opt 1</a:t>
                      </a: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Opt 1</a:t>
                      </a:r>
                    </a:p>
                  </a:txBody>
                  <a:tcPr/>
                </a:tc>
                <a:tc>
                  <a:txBody>
                    <a:bodyPr/>
                    <a:lstStyle/>
                    <a:p>
                      <a:r>
                        <a:rPr lang="en-US" dirty="0">
                          <a:solidFill>
                            <a:srgbClr val="FF0000"/>
                          </a:solidFill>
                        </a:rPr>
                        <a:t>Opt</a:t>
                      </a:r>
                      <a:r>
                        <a:rPr lang="en-US" baseline="0" dirty="0">
                          <a:solidFill>
                            <a:srgbClr val="FF0000"/>
                          </a:solidFill>
                        </a:rPr>
                        <a:t> 2</a:t>
                      </a:r>
                      <a:endParaRPr lang="en-US" dirty="0">
                        <a:solidFill>
                          <a:srgbClr val="FF0000"/>
                        </a:solidFill>
                      </a:endParaRPr>
                    </a:p>
                  </a:txBody>
                  <a:tcPr/>
                </a:tc>
                <a:extLst>
                  <a:ext uri="{0D108BD9-81ED-4DB2-BD59-A6C34878D82A}">
                    <a16:rowId xmlns:a16="http://schemas.microsoft.com/office/drawing/2014/main" val="4118189843"/>
                  </a:ext>
                </a:extLst>
              </a:tr>
              <a:tr h="370840">
                <a:tc>
                  <a:txBody>
                    <a:bodyPr/>
                    <a:lstStyle/>
                    <a:p>
                      <a:r>
                        <a:rPr lang="en-US" dirty="0"/>
                        <a:t>vivo</a:t>
                      </a:r>
                    </a:p>
                  </a:txBody>
                  <a:tcPr/>
                </a:tc>
                <a:tc>
                  <a:txBody>
                    <a:bodyPr/>
                    <a:lstStyle/>
                    <a:p>
                      <a:r>
                        <a:rPr lang="en-US" dirty="0"/>
                        <a:t>Opt</a:t>
                      </a:r>
                      <a:r>
                        <a:rPr lang="en-US" baseline="0" dirty="0"/>
                        <a:t> 1</a:t>
                      </a:r>
                      <a:endParaRPr lang="en-US" dirty="0"/>
                    </a:p>
                  </a:txBody>
                  <a:tcPr/>
                </a:tc>
                <a:tc>
                  <a:txBody>
                    <a:bodyPr/>
                    <a:lstStyle/>
                    <a:p>
                      <a:r>
                        <a:rPr lang="en-US" dirty="0"/>
                        <a:t>Opt 1</a:t>
                      </a:r>
                    </a:p>
                  </a:txBody>
                  <a:tcPr/>
                </a:tc>
                <a:tc>
                  <a:txBody>
                    <a:bodyPr/>
                    <a:lstStyle/>
                    <a:p>
                      <a:r>
                        <a:rPr lang="en-US" dirty="0">
                          <a:solidFill>
                            <a:srgbClr val="FF0000"/>
                          </a:solidFill>
                        </a:rPr>
                        <a:t>Opt 2</a:t>
                      </a:r>
                    </a:p>
                  </a:txBody>
                  <a:tcPr/>
                </a:tc>
                <a:tc>
                  <a:txBody>
                    <a:bodyPr/>
                    <a:lstStyle/>
                    <a:p>
                      <a:r>
                        <a:rPr lang="en-US" dirty="0"/>
                        <a:t>Opt 1</a:t>
                      </a:r>
                    </a:p>
                  </a:txBody>
                  <a:tcPr/>
                </a:tc>
                <a:tc>
                  <a:txBody>
                    <a:bodyPr/>
                    <a:lstStyle/>
                    <a:p>
                      <a:r>
                        <a:rPr lang="en-US" dirty="0"/>
                        <a:t>Opt 1</a:t>
                      </a:r>
                    </a:p>
                  </a:txBody>
                  <a:tcPr/>
                </a:tc>
                <a:tc>
                  <a:txBody>
                    <a:bodyPr/>
                    <a:lstStyle/>
                    <a:p>
                      <a:r>
                        <a:rPr lang="en-US" dirty="0"/>
                        <a:t>Opt 1</a:t>
                      </a:r>
                    </a:p>
                  </a:txBody>
                  <a:tcPr/>
                </a:tc>
                <a:tc>
                  <a:txBody>
                    <a:bodyPr/>
                    <a:lstStyle/>
                    <a:p>
                      <a:r>
                        <a:rPr lang="en-US" dirty="0"/>
                        <a:t>Opt 1</a:t>
                      </a:r>
                    </a:p>
                  </a:txBody>
                  <a:tcPr/>
                </a:tc>
                <a:tc>
                  <a:txBody>
                    <a:bodyPr/>
                    <a:lstStyle/>
                    <a:p>
                      <a:r>
                        <a:rPr lang="en-US" dirty="0"/>
                        <a:t>Opt 2</a:t>
                      </a:r>
                    </a:p>
                  </a:txBody>
                  <a:tcPr/>
                </a:tc>
                <a:extLst>
                  <a:ext uri="{0D108BD9-81ED-4DB2-BD59-A6C34878D82A}">
                    <a16:rowId xmlns:a16="http://schemas.microsoft.com/office/drawing/2014/main" val="1187846382"/>
                  </a:ext>
                </a:extLst>
              </a:tr>
              <a:tr h="370840">
                <a:tc>
                  <a:txBody>
                    <a:bodyPr/>
                    <a:lstStyle/>
                    <a:p>
                      <a:r>
                        <a:rPr lang="en-US" dirty="0"/>
                        <a:t>LGE</a:t>
                      </a:r>
                    </a:p>
                  </a:txBody>
                  <a:tcPr/>
                </a:tc>
                <a:tc>
                  <a:txBody>
                    <a:bodyPr/>
                    <a:lstStyle/>
                    <a:p>
                      <a:r>
                        <a:rPr lang="en-US" dirty="0"/>
                        <a:t>Opt 1</a:t>
                      </a:r>
                    </a:p>
                  </a:txBody>
                  <a:tcPr/>
                </a:tc>
                <a:tc>
                  <a:txBody>
                    <a:bodyPr/>
                    <a:lstStyle/>
                    <a:p>
                      <a:r>
                        <a:rPr lang="en-US" dirty="0"/>
                        <a:t>Opt 2</a:t>
                      </a:r>
                    </a:p>
                  </a:txBody>
                  <a:tcPr/>
                </a:tc>
                <a:tc>
                  <a:txBody>
                    <a:bodyPr/>
                    <a:lstStyle/>
                    <a:p>
                      <a:r>
                        <a:rPr lang="en-US" dirty="0"/>
                        <a:t>Opt 1</a:t>
                      </a:r>
                    </a:p>
                  </a:txBody>
                  <a:tcPr/>
                </a:tc>
                <a:tc>
                  <a:txBody>
                    <a:bodyPr/>
                    <a:lstStyle/>
                    <a:p>
                      <a:r>
                        <a:rPr lang="en-US" dirty="0"/>
                        <a:t>Opt 2</a:t>
                      </a:r>
                    </a:p>
                  </a:txBody>
                  <a:tcPr/>
                </a:tc>
                <a:tc>
                  <a:txBody>
                    <a:bodyPr/>
                    <a:lstStyle/>
                    <a:p>
                      <a:r>
                        <a:rPr lang="en-US" dirty="0"/>
                        <a:t>Opt 2</a:t>
                      </a:r>
                    </a:p>
                  </a:txBody>
                  <a:tcPr/>
                </a:tc>
                <a:tc>
                  <a:txBody>
                    <a:bodyPr/>
                    <a:lstStyle/>
                    <a:p>
                      <a:r>
                        <a:rPr lang="en-US" dirty="0"/>
                        <a:t>Opt 2</a:t>
                      </a:r>
                    </a:p>
                  </a:txBody>
                  <a:tcPr/>
                </a:tc>
                <a:tc>
                  <a:txBody>
                    <a:bodyPr/>
                    <a:lstStyle/>
                    <a:p>
                      <a:r>
                        <a:rPr lang="en-US" dirty="0"/>
                        <a:t>Opt 3</a:t>
                      </a:r>
                    </a:p>
                  </a:txBody>
                  <a:tcPr/>
                </a:tc>
                <a:tc>
                  <a:txBody>
                    <a:bodyPr/>
                    <a:lstStyle/>
                    <a:p>
                      <a:r>
                        <a:rPr lang="en-US" dirty="0"/>
                        <a:t>either</a:t>
                      </a:r>
                    </a:p>
                  </a:txBody>
                  <a:tcPr/>
                </a:tc>
                <a:extLst>
                  <a:ext uri="{0D108BD9-81ED-4DB2-BD59-A6C34878D82A}">
                    <a16:rowId xmlns:a16="http://schemas.microsoft.com/office/drawing/2014/main" val="3899925328"/>
                  </a:ext>
                </a:extLst>
              </a:tr>
              <a:tr h="370840">
                <a:tc>
                  <a:txBody>
                    <a:bodyPr/>
                    <a:lstStyle/>
                    <a:p>
                      <a:r>
                        <a:rPr lang="en-US" altLang="zh-CN" dirty="0" smtClean="0"/>
                        <a:t>CATT</a:t>
                      </a:r>
                      <a:endParaRPr lang="en-US" dirty="0"/>
                    </a:p>
                  </a:txBody>
                  <a:tcPr/>
                </a:tc>
                <a:tc>
                  <a:txBody>
                    <a:bodyPr/>
                    <a:lstStyle/>
                    <a:p>
                      <a:r>
                        <a:rPr lang="en-US" dirty="0" smtClean="0"/>
                        <a:t>Opt 1</a:t>
                      </a:r>
                      <a:endParaRPr lang="en-US" dirty="0"/>
                    </a:p>
                  </a:txBody>
                  <a:tcPr/>
                </a:tc>
                <a:tc>
                  <a:txBody>
                    <a:bodyPr/>
                    <a:lstStyle/>
                    <a:p>
                      <a:r>
                        <a:rPr lang="en-US" dirty="0" smtClean="0"/>
                        <a:t>Opt 2</a:t>
                      </a:r>
                      <a:endParaRPr lang="en-US" dirty="0"/>
                    </a:p>
                  </a:txBody>
                  <a:tcPr/>
                </a:tc>
                <a:tc>
                  <a:txBody>
                    <a:bodyPr/>
                    <a:lstStyle/>
                    <a:p>
                      <a:r>
                        <a:rPr lang="en-US" dirty="0" smtClean="0"/>
                        <a:t>Opt 1</a:t>
                      </a:r>
                      <a:endParaRPr lang="en-US" dirty="0"/>
                    </a:p>
                  </a:txBody>
                  <a:tcPr/>
                </a:tc>
                <a:tc>
                  <a:txBody>
                    <a:bodyPr/>
                    <a:lstStyle/>
                    <a:p>
                      <a:r>
                        <a:rPr lang="en-US" dirty="0" smtClean="0"/>
                        <a:t>Opt</a:t>
                      </a:r>
                      <a:r>
                        <a:rPr lang="en-US" baseline="0" dirty="0" smtClean="0"/>
                        <a:t> 2</a:t>
                      </a:r>
                      <a:endParaRPr lang="en-US" dirty="0"/>
                    </a:p>
                  </a:txBody>
                  <a:tcPr/>
                </a:tc>
                <a:tc>
                  <a:txBody>
                    <a:bodyPr/>
                    <a:lstStyle/>
                    <a:p>
                      <a:r>
                        <a:rPr lang="en-US" dirty="0" smtClean="0"/>
                        <a:t>Opt 1</a:t>
                      </a:r>
                      <a:endParaRPr lang="en-US" dirty="0"/>
                    </a:p>
                  </a:txBody>
                  <a:tcPr/>
                </a:tc>
                <a:tc>
                  <a:txBody>
                    <a:bodyPr/>
                    <a:lstStyle/>
                    <a:p>
                      <a:r>
                        <a:rPr lang="en-US" dirty="0" smtClean="0"/>
                        <a:t>Opt 1</a:t>
                      </a:r>
                      <a:endParaRPr lang="en-US" dirty="0"/>
                    </a:p>
                  </a:txBody>
                  <a:tcPr/>
                </a:tc>
                <a:tc>
                  <a:txBody>
                    <a:bodyPr/>
                    <a:lstStyle/>
                    <a:p>
                      <a:r>
                        <a:rPr lang="en-US" dirty="0" smtClean="0"/>
                        <a:t>Opt</a:t>
                      </a:r>
                      <a:r>
                        <a:rPr lang="en-US" baseline="0" dirty="0" smtClean="0"/>
                        <a:t> 4</a:t>
                      </a:r>
                      <a:endParaRPr lang="en-US" dirty="0"/>
                    </a:p>
                  </a:txBody>
                  <a:tcPr/>
                </a:tc>
                <a:tc>
                  <a:txBody>
                    <a:bodyPr/>
                    <a:lstStyle/>
                    <a:p>
                      <a:r>
                        <a:rPr lang="en-US" dirty="0" smtClean="0"/>
                        <a:t>Opt 2</a:t>
                      </a:r>
                      <a:endParaRPr lang="en-US" dirty="0"/>
                    </a:p>
                  </a:txBody>
                  <a:tcPr/>
                </a:tc>
                <a:extLst>
                  <a:ext uri="{0D108BD9-81ED-4DB2-BD59-A6C34878D82A}">
                    <a16:rowId xmlns:a16="http://schemas.microsoft.com/office/drawing/2014/main" val="10004"/>
                  </a:ext>
                </a:extLst>
              </a:tr>
              <a:tr h="370840">
                <a:tc>
                  <a:txBody>
                    <a:bodyPr/>
                    <a:lstStyle/>
                    <a:p>
                      <a:r>
                        <a:rPr lang="en-US" dirty="0"/>
                        <a:t>Huawei</a:t>
                      </a:r>
                    </a:p>
                  </a:txBody>
                  <a:tcPr/>
                </a:tc>
                <a:tc>
                  <a:txBody>
                    <a:bodyPr/>
                    <a:lstStyle/>
                    <a:p>
                      <a:r>
                        <a:rPr lang="en-US" dirty="0"/>
                        <a:t>Opt 1</a:t>
                      </a:r>
                    </a:p>
                  </a:txBody>
                  <a:tcPr/>
                </a:tc>
                <a:tc>
                  <a:txBody>
                    <a:bodyPr/>
                    <a:lstStyle/>
                    <a:p>
                      <a:r>
                        <a:rPr lang="en-US" sz="1600" strike="noStrike" dirty="0" smtClean="0">
                          <a:solidFill>
                            <a:srgbClr val="00B0F0"/>
                          </a:solidFill>
                        </a:rPr>
                        <a:t>clarification is needed</a:t>
                      </a:r>
                      <a:endParaRPr lang="en-US" sz="1600" strike="noStrike" dirty="0">
                        <a:solidFill>
                          <a:srgbClr val="00B0F0"/>
                        </a:solidFill>
                      </a:endParaRPr>
                    </a:p>
                  </a:txBody>
                  <a:tcPr/>
                </a:tc>
                <a:tc>
                  <a:txBody>
                    <a:bodyPr/>
                    <a:lstStyle/>
                    <a:p>
                      <a:r>
                        <a:rPr lang="en-US" dirty="0"/>
                        <a:t>Opt 2</a:t>
                      </a:r>
                    </a:p>
                  </a:txBody>
                  <a:tcPr/>
                </a:tc>
                <a:tc>
                  <a:txBody>
                    <a:bodyPr/>
                    <a:lstStyle/>
                    <a:p>
                      <a:r>
                        <a:rPr lang="en-US" dirty="0"/>
                        <a:t>Opt 2</a:t>
                      </a:r>
                    </a:p>
                  </a:txBody>
                  <a:tcPr/>
                </a:tc>
                <a:tc>
                  <a:txBody>
                    <a:bodyPr/>
                    <a:lstStyle/>
                    <a:p>
                      <a:r>
                        <a:rPr lang="en-US" dirty="0"/>
                        <a:t>Opt 2</a:t>
                      </a:r>
                    </a:p>
                  </a:txBody>
                  <a:tcPr/>
                </a:tc>
                <a:tc>
                  <a:txBody>
                    <a:bodyPr/>
                    <a:lstStyle/>
                    <a:p>
                      <a:r>
                        <a:rPr lang="en-US" dirty="0"/>
                        <a:t>Opt 2</a:t>
                      </a:r>
                    </a:p>
                  </a:txBody>
                  <a:tcPr/>
                </a:tc>
                <a:tc>
                  <a:txBody>
                    <a:bodyPr/>
                    <a:lstStyle/>
                    <a:p>
                      <a:r>
                        <a:rPr lang="en-US" dirty="0"/>
                        <a:t>Opt 2</a:t>
                      </a:r>
                    </a:p>
                  </a:txBody>
                  <a:tcPr/>
                </a:tc>
                <a:tc>
                  <a:txBody>
                    <a:bodyPr/>
                    <a:lstStyle/>
                    <a:p>
                      <a:r>
                        <a:rPr lang="en-US" dirty="0"/>
                        <a:t>Opt 2</a:t>
                      </a:r>
                    </a:p>
                  </a:txBody>
                  <a:tcPr/>
                </a:tc>
                <a:extLst>
                  <a:ext uri="{0D108BD9-81ED-4DB2-BD59-A6C34878D82A}">
                    <a16:rowId xmlns:a16="http://schemas.microsoft.com/office/drawing/2014/main" val="3686217257"/>
                  </a:ext>
                </a:extLst>
              </a:tr>
              <a:tr h="370840">
                <a:tc>
                  <a:txBody>
                    <a:bodyPr/>
                    <a:lstStyle/>
                    <a:p>
                      <a:r>
                        <a:rPr lang="en-US" dirty="0"/>
                        <a:t>Futurewei</a:t>
                      </a:r>
                    </a:p>
                  </a:txBody>
                  <a:tcPr/>
                </a:tc>
                <a:tc>
                  <a:txBody>
                    <a:bodyPr/>
                    <a:lstStyle/>
                    <a:p>
                      <a:r>
                        <a:rPr lang="en-US" dirty="0" err="1"/>
                        <a:t>Opt</a:t>
                      </a:r>
                      <a:r>
                        <a:rPr lang="en-US" dirty="0"/>
                        <a:t> 1</a:t>
                      </a:r>
                    </a:p>
                  </a:txBody>
                  <a:tcPr/>
                </a:tc>
                <a:tc>
                  <a:txBody>
                    <a:bodyPr/>
                    <a:lstStyle/>
                    <a:p>
                      <a:r>
                        <a:rPr lang="en-US" strike="noStrike" dirty="0" err="1"/>
                        <a:t>Opt</a:t>
                      </a:r>
                      <a:r>
                        <a:rPr lang="en-US" strike="noStrike" dirty="0"/>
                        <a:t> 2</a:t>
                      </a:r>
                    </a:p>
                  </a:txBody>
                  <a:tcPr/>
                </a:tc>
                <a:tc>
                  <a:txBody>
                    <a:bodyPr/>
                    <a:lstStyle/>
                    <a:p>
                      <a:r>
                        <a:rPr lang="en-US" dirty="0" err="1"/>
                        <a:t>Opt</a:t>
                      </a:r>
                      <a:r>
                        <a:rPr lang="en-US" dirty="0"/>
                        <a:t> 2</a:t>
                      </a:r>
                    </a:p>
                  </a:txBody>
                  <a:tcPr/>
                </a:tc>
                <a:tc>
                  <a:txBody>
                    <a:bodyPr/>
                    <a:lstStyle/>
                    <a:p>
                      <a:r>
                        <a:rPr lang="en-US" dirty="0" err="1"/>
                        <a:t>Opt</a:t>
                      </a:r>
                      <a:r>
                        <a:rPr lang="en-US" dirty="0"/>
                        <a:t> 2</a:t>
                      </a:r>
                    </a:p>
                  </a:txBody>
                  <a:tcPr/>
                </a:tc>
                <a:tc>
                  <a:txBody>
                    <a:bodyPr/>
                    <a:lstStyle/>
                    <a:p>
                      <a:r>
                        <a:rPr lang="en-US" dirty="0" err="1"/>
                        <a:t>Opt</a:t>
                      </a:r>
                      <a:r>
                        <a:rPr lang="en-US" dirty="0"/>
                        <a:t> 2</a:t>
                      </a:r>
                    </a:p>
                  </a:txBody>
                  <a:tcPr/>
                </a:tc>
                <a:tc>
                  <a:txBody>
                    <a:bodyPr/>
                    <a:lstStyle/>
                    <a:p>
                      <a:r>
                        <a:rPr lang="en-US" dirty="0" err="1"/>
                        <a:t>Opt</a:t>
                      </a:r>
                      <a:r>
                        <a:rPr lang="en-US" dirty="0"/>
                        <a:t> 2</a:t>
                      </a:r>
                    </a:p>
                  </a:txBody>
                  <a:tcPr/>
                </a:tc>
                <a:tc>
                  <a:txBody>
                    <a:bodyPr/>
                    <a:lstStyle/>
                    <a:p>
                      <a:r>
                        <a:rPr lang="en-US" dirty="0" err="1"/>
                        <a:t>Opt</a:t>
                      </a:r>
                      <a:r>
                        <a:rPr lang="en-US" dirty="0"/>
                        <a:t> 2</a:t>
                      </a:r>
                    </a:p>
                  </a:txBody>
                  <a:tcPr/>
                </a:tc>
                <a:tc>
                  <a:txBody>
                    <a:bodyPr/>
                    <a:lstStyle/>
                    <a:p>
                      <a:r>
                        <a:rPr lang="en-US" dirty="0" err="1"/>
                        <a:t>Opt</a:t>
                      </a:r>
                      <a:r>
                        <a:rPr lang="en-US" dirty="0"/>
                        <a:t> 2</a:t>
                      </a:r>
                    </a:p>
                  </a:txBody>
                  <a:tcPr/>
                </a:tc>
                <a:extLst>
                  <a:ext uri="{0D108BD9-81ED-4DB2-BD59-A6C34878D82A}">
                    <a16:rowId xmlns:a16="http://schemas.microsoft.com/office/drawing/2014/main" val="3487985508"/>
                  </a:ext>
                </a:extLst>
              </a:tr>
              <a:tr h="370840">
                <a:tc>
                  <a:txBody>
                    <a:bodyPr/>
                    <a:lstStyle/>
                    <a:p>
                      <a:r>
                        <a:rPr lang="en-US" dirty="0">
                          <a:solidFill>
                            <a:srgbClr val="00B050"/>
                          </a:solidFill>
                        </a:rPr>
                        <a:t>Way</a:t>
                      </a:r>
                      <a:r>
                        <a:rPr lang="en-US" baseline="0" dirty="0">
                          <a:solidFill>
                            <a:srgbClr val="00B050"/>
                          </a:solidFill>
                        </a:rPr>
                        <a:t> forward</a:t>
                      </a:r>
                      <a:endParaRPr lang="en-US" dirty="0">
                        <a:solidFill>
                          <a:srgbClr val="00B050"/>
                        </a:solidFill>
                      </a:endParaRPr>
                    </a:p>
                  </a:txBody>
                  <a:tcPr/>
                </a:tc>
                <a:tc>
                  <a:txBody>
                    <a:bodyPr/>
                    <a:lstStyle/>
                    <a:p>
                      <a:r>
                        <a:rPr lang="en-US" dirty="0">
                          <a:solidFill>
                            <a:srgbClr val="00B050"/>
                          </a:solidFill>
                        </a:rPr>
                        <a:t>Opt 1</a:t>
                      </a:r>
                    </a:p>
                  </a:txBody>
                  <a:tcPr/>
                </a:tc>
                <a:tc>
                  <a:txBody>
                    <a:bodyPr/>
                    <a:lstStyle/>
                    <a:p>
                      <a:r>
                        <a:rPr lang="en-US" strike="sngStrike" dirty="0">
                          <a:solidFill>
                            <a:srgbClr val="00B050"/>
                          </a:solidFill>
                        </a:rPr>
                        <a:t>Opt 1 None</a:t>
                      </a:r>
                    </a:p>
                  </a:txBody>
                  <a:tcPr/>
                </a:tc>
                <a:tc>
                  <a:txBody>
                    <a:bodyPr/>
                    <a:lstStyle/>
                    <a:p>
                      <a:r>
                        <a:rPr lang="en-US" dirty="0">
                          <a:solidFill>
                            <a:srgbClr val="00B050"/>
                          </a:solidFill>
                        </a:rPr>
                        <a:t>Opt 2</a:t>
                      </a:r>
                    </a:p>
                  </a:txBody>
                  <a:tcPr/>
                </a:tc>
                <a:tc>
                  <a:txBody>
                    <a:bodyPr/>
                    <a:lstStyle/>
                    <a:p>
                      <a:r>
                        <a:rPr lang="en-US" strike="sngStrike" dirty="0" err="1" smtClean="0">
                          <a:solidFill>
                            <a:srgbClr val="00B050"/>
                          </a:solidFill>
                        </a:rPr>
                        <a:t>None</a:t>
                      </a:r>
                      <a:r>
                        <a:rPr lang="en-US" strike="noStrike" dirty="0" err="1" smtClean="0">
                          <a:solidFill>
                            <a:srgbClr val="00B050"/>
                          </a:solidFill>
                        </a:rPr>
                        <a:t>Opt</a:t>
                      </a:r>
                      <a:r>
                        <a:rPr lang="en-US" strike="noStrike" dirty="0" smtClean="0">
                          <a:solidFill>
                            <a:srgbClr val="00B050"/>
                          </a:solidFill>
                        </a:rPr>
                        <a:t> 2</a:t>
                      </a:r>
                      <a:endParaRPr lang="en-US" strike="noStrike" dirty="0">
                        <a:solidFill>
                          <a:srgbClr val="00B050"/>
                        </a:solidFill>
                      </a:endParaRPr>
                    </a:p>
                  </a:txBody>
                  <a:tcPr/>
                </a:tc>
                <a:tc>
                  <a:txBody>
                    <a:bodyPr/>
                    <a:lstStyle/>
                    <a:p>
                      <a:r>
                        <a:rPr lang="en-US" strike="sngStrike" dirty="0">
                          <a:solidFill>
                            <a:srgbClr val="00B050"/>
                          </a:solidFill>
                        </a:rPr>
                        <a:t>None</a:t>
                      </a:r>
                    </a:p>
                  </a:txBody>
                  <a:tcPr/>
                </a:tc>
                <a:tc>
                  <a:txBody>
                    <a:bodyPr/>
                    <a:lstStyle/>
                    <a:p>
                      <a:r>
                        <a:rPr lang="en-US" strike="sngStrike" dirty="0">
                          <a:solidFill>
                            <a:srgbClr val="00B050"/>
                          </a:solidFill>
                        </a:rPr>
                        <a:t>None</a:t>
                      </a:r>
                    </a:p>
                  </a:txBody>
                  <a:tcPr/>
                </a:tc>
                <a:tc>
                  <a:txBody>
                    <a:bodyPr/>
                    <a:lstStyle/>
                    <a:p>
                      <a:r>
                        <a:rPr lang="en-US" strike="sngStrike" dirty="0">
                          <a:solidFill>
                            <a:srgbClr val="00B050"/>
                          </a:solidFill>
                        </a:rPr>
                        <a:t>Opt </a:t>
                      </a:r>
                      <a:r>
                        <a:rPr lang="en-US" strike="sngStrike" dirty="0" smtClean="0">
                          <a:solidFill>
                            <a:srgbClr val="00B050"/>
                          </a:solidFill>
                        </a:rPr>
                        <a:t>1</a:t>
                      </a:r>
                      <a:r>
                        <a:rPr lang="en-US" strike="noStrike" dirty="0" smtClean="0">
                          <a:solidFill>
                            <a:srgbClr val="00B050"/>
                          </a:solidFill>
                        </a:rPr>
                        <a:t>None</a:t>
                      </a:r>
                      <a:endParaRPr lang="en-US" strike="noStrike" dirty="0">
                        <a:solidFill>
                          <a:srgbClr val="00B050"/>
                        </a:solidFill>
                      </a:endParaRPr>
                    </a:p>
                  </a:txBody>
                  <a:tcPr/>
                </a:tc>
                <a:tc>
                  <a:txBody>
                    <a:bodyPr/>
                    <a:lstStyle/>
                    <a:p>
                      <a:r>
                        <a:rPr lang="en-US" dirty="0">
                          <a:solidFill>
                            <a:srgbClr val="00B050"/>
                          </a:solidFill>
                        </a:rPr>
                        <a:t>Opt 2</a:t>
                      </a:r>
                    </a:p>
                  </a:txBody>
                  <a:tcPr/>
                </a:tc>
                <a:extLst>
                  <a:ext uri="{0D108BD9-81ED-4DB2-BD59-A6C34878D82A}">
                    <a16:rowId xmlns:a16="http://schemas.microsoft.com/office/drawing/2014/main" val="3654545214"/>
                  </a:ext>
                </a:extLst>
              </a:tr>
            </a:tbl>
          </a:graphicData>
        </a:graphic>
      </p:graphicFrame>
      <p:sp>
        <p:nvSpPr>
          <p:cNvPr id="3" name="文本框 2"/>
          <p:cNvSpPr txBox="1"/>
          <p:nvPr/>
        </p:nvSpPr>
        <p:spPr>
          <a:xfrm>
            <a:off x="690664" y="5768502"/>
            <a:ext cx="10663136" cy="646331"/>
          </a:xfrm>
          <a:prstGeom prst="rect">
            <a:avLst/>
          </a:prstGeom>
          <a:noFill/>
        </p:spPr>
        <p:txBody>
          <a:bodyPr wrap="square" rtlCol="0">
            <a:spAutoFit/>
          </a:bodyPr>
          <a:lstStyle/>
          <a:p>
            <a:r>
              <a:rPr lang="en-US" altLang="zh-CN" dirty="0" smtClean="0"/>
              <a:t>Companies can further discuss Issue 2, 5, 6, 7 since no WF reached on these issues. Other related issues are not precluded in the next meeting.</a:t>
            </a:r>
            <a:endParaRPr lang="zh-CN" altLang="en-US" dirty="0"/>
          </a:p>
        </p:txBody>
      </p:sp>
    </p:spTree>
    <p:extLst>
      <p:ext uri="{BB962C8B-B14F-4D97-AF65-F5344CB8AC3E}">
        <p14:creationId xmlns:p14="http://schemas.microsoft.com/office/powerpoint/2010/main" val="3622703273"/>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EB28163D68FE8E4D9361964FDD814FC4" ma:contentTypeVersion="13" ma:contentTypeDescription="Create a new document." ma:contentTypeScope="" ma:versionID="29b35b928c485af2a9a6937f2baa004c">
  <xsd:schema xmlns:xsd="http://www.w3.org/2001/XMLSchema" xmlns:xs="http://www.w3.org/2001/XMLSchema" xmlns:p="http://schemas.microsoft.com/office/2006/metadata/properties" xmlns:ns3="cc9c437c-ae0c-4066-8d90-a0f7de786127" xmlns:ns4="ba37140e-f4c5-4a6c-a9b4-20a691ce6c8a" targetNamespace="http://schemas.microsoft.com/office/2006/metadata/properties" ma:root="true" ma:fieldsID="a764867d0b792f6ea12d91a489ea7e7c" ns3:_="" ns4:_="">
    <xsd:import namespace="cc9c437c-ae0c-4066-8d90-a0f7de786127"/>
    <xsd:import namespace="ba37140e-f4c5-4a6c-a9b4-20a691ce6c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OCR" minOccurs="0"/>
                <xsd:element ref="ns3:MediaServiceGenerationTime" minOccurs="0"/>
                <xsd:element ref="ns3:MediaServiceEventHashCode" minOccurs="0"/>
                <xsd:element ref="ns3:MediaServiceAutoKeyPoints" minOccurs="0"/>
                <xsd:element ref="ns3:MediaServiceKeyPoints" minOccurs="0"/>
                <xsd:element ref="ns3:MediaServiceDateTaken" minOccurs="0"/>
                <xsd:element ref="ns3:MediaServiceLocation"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cc9c437c-ae0c-4066-8d90-a0f7de78612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OCR" ma:index="11" nillable="true" ma:displayName="Extracted Text" ma:internalName="MediaServiceOCR" ma:readOnly="true">
      <xsd:simpleType>
        <xsd:restriction base="dms:Note">
          <xsd:maxLength value="255"/>
        </xsd:restriction>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AutoKeyPoints" ma:index="14" nillable="true" ma:displayName="MediaServiceAutoKeyPoints" ma:hidden="true" ma:internalName="MediaServiceAutoKeyPoints" ma:readOnly="true">
      <xsd:simpleType>
        <xsd:restriction base="dms:Note"/>
      </xsd:simpleType>
    </xsd:element>
    <xsd:element name="MediaServiceKeyPoints" ma:index="15" nillable="true" ma:displayName="KeyPoints" ma:internalName="MediaServiceKeyPoints" ma:readOnly="true">
      <xsd:simpleType>
        <xsd:restriction base="dms:Note">
          <xsd:maxLength value="255"/>
        </xsd:restriction>
      </xsd:simpleType>
    </xsd:element>
    <xsd:element name="MediaServiceDateTaken" ma:index="16" nillable="true" ma:displayName="MediaServiceDateTaken" ma:hidden="true" ma:internalName="MediaServiceDateTaken" ma:readOnly="true">
      <xsd:simpleType>
        <xsd:restriction base="dms:Text"/>
      </xsd:simpleType>
    </xsd:element>
    <xsd:element name="MediaServiceLocation" ma:index="17" nillable="true" ma:displayName="Location"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ba37140e-f4c5-4a6c-a9b4-20a691ce6c8a" elementFormDefault="qualified">
    <xsd:import namespace="http://schemas.microsoft.com/office/2006/documentManagement/types"/>
    <xsd:import namespace="http://schemas.microsoft.com/office/infopath/2007/PartnerControls"/>
    <xsd:element name="SharedWithUsers" ma:index="18"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9" nillable="true" ma:displayName="Shared With Details" ma:internalName="SharedWithDetails" ma:readOnly="true">
      <xsd:simpleType>
        <xsd:restriction base="dms:Note">
          <xsd:maxLength value="255"/>
        </xsd:restriction>
      </xsd:simpleType>
    </xsd:element>
    <xsd:element name="SharingHintHash" ma:index="20"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3C536308-5D40-4D40-91F4-1B8FA0A9DF57}">
  <ds:schemaRefs>
    <ds:schemaRef ds:uri="http://schemas.microsoft.com/sharepoint/v3/contenttype/forms"/>
  </ds:schemaRefs>
</ds:datastoreItem>
</file>

<file path=customXml/itemProps2.xml><?xml version="1.0" encoding="utf-8"?>
<ds:datastoreItem xmlns:ds="http://schemas.openxmlformats.org/officeDocument/2006/customXml" ds:itemID="{6673D87A-FA83-4F2A-81E0-54ECB6DF2A8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cc9c437c-ae0c-4066-8d90-a0f7de786127"/>
    <ds:schemaRef ds:uri="ba37140e-f4c5-4a6c-a9b4-20a691ce6c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C18EBEC9-33AE-41CF-95D5-AE7146FA0A5F}">
  <ds:schemaRefs>
    <ds:schemaRef ds:uri="http://schemas.openxmlformats.org/package/2006/metadata/core-properties"/>
    <ds:schemaRef ds:uri="http://purl.org/dc/dcmitype/"/>
    <ds:schemaRef ds:uri="http://www.w3.org/XML/1998/namespace"/>
    <ds:schemaRef ds:uri="http://schemas.microsoft.com/office/2006/documentManagement/types"/>
    <ds:schemaRef ds:uri="http://purl.org/dc/terms/"/>
    <ds:schemaRef ds:uri="http://purl.org/dc/elements/1.1/"/>
    <ds:schemaRef ds:uri="ba37140e-f4c5-4a6c-a9b4-20a691ce6c8a"/>
    <ds:schemaRef ds:uri="cc9c437c-ae0c-4066-8d90-a0f7de786127"/>
    <ds:schemaRef ds:uri="http://schemas.microsoft.com/office/infopath/2007/PartnerControls"/>
    <ds:schemaRef ds:uri="http://schemas.microsoft.com/office/2006/metadata/properties"/>
  </ds:schemaRefs>
</ds:datastoreItem>
</file>

<file path=docProps/app.xml><?xml version="1.0" encoding="utf-8"?>
<Properties xmlns="http://schemas.openxmlformats.org/officeDocument/2006/extended-properties" xmlns:vt="http://schemas.openxmlformats.org/officeDocument/2006/docPropsVTypes">
  <TotalTime>9608</TotalTime>
  <Words>829</Words>
  <Application>Microsoft Office PowerPoint</Application>
  <PresentationFormat>宽屏</PresentationFormat>
  <Paragraphs>150</Paragraphs>
  <Slides>8</Slides>
  <Notes>2</Notes>
  <HiddenSlides>0</HiddenSlides>
  <MMClips>0</MMClips>
  <ScaleCrop>false</ScaleCrop>
  <HeadingPairs>
    <vt:vector size="6" baseType="variant">
      <vt:variant>
        <vt:lpstr>已用的字体</vt:lpstr>
      </vt:variant>
      <vt:variant>
        <vt:i4>7</vt:i4>
      </vt:variant>
      <vt:variant>
        <vt:lpstr>主题</vt:lpstr>
      </vt:variant>
      <vt:variant>
        <vt:i4>1</vt:i4>
      </vt:variant>
      <vt:variant>
        <vt:lpstr>幻灯片标题</vt:lpstr>
      </vt:variant>
      <vt:variant>
        <vt:i4>8</vt:i4>
      </vt:variant>
    </vt:vector>
  </HeadingPairs>
  <TitlesOfParts>
    <vt:vector size="16" baseType="lpstr">
      <vt:lpstr>等线</vt:lpstr>
      <vt:lpstr>SimSun</vt:lpstr>
      <vt:lpstr>SimSun</vt:lpstr>
      <vt:lpstr>Arial</vt:lpstr>
      <vt:lpstr>Calibri</vt:lpstr>
      <vt:lpstr>Calibri Light</vt:lpstr>
      <vt:lpstr>Times New Roman</vt:lpstr>
      <vt:lpstr>Office Theme</vt:lpstr>
      <vt:lpstr>WF on TR/TS structures and common terminology for NR V2X UE</vt:lpstr>
      <vt:lpstr>Background</vt:lpstr>
      <vt:lpstr>Specification structure and common terminology  Issue 1-Clause separation and suffix for V2X</vt:lpstr>
      <vt:lpstr>Issue 2 - General Requirements</vt:lpstr>
      <vt:lpstr>Specification structure and common terminology  </vt:lpstr>
      <vt:lpstr>Specification structure and common terminology  </vt:lpstr>
      <vt:lpstr>Specification structure and common terminology  Issue 8-Duplex mode for NR SL</vt:lpstr>
      <vt:lpstr>Company views and Way Forward</vt:lpstr>
    </vt:vector>
  </TitlesOfParts>
  <Company>Mediatek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WF on flexible carrier BW for NR</dc:title>
  <dc:creator>vivo/zhoushuai</dc:creator>
  <cp:lastModifiedBy>vivo/zhoushuai</cp:lastModifiedBy>
  <cp:revision>282</cp:revision>
  <dcterms:created xsi:type="dcterms:W3CDTF">2017-01-18T06:26:21Z</dcterms:created>
  <dcterms:modified xsi:type="dcterms:W3CDTF">2020-04-30T01:19:52Z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NewReviewCycle">
    <vt:lpwstr/>
  </property>
  <property fmtid="{D5CDD505-2E9C-101B-9397-08002B2CF9AE}" pid="3" name="ContentTypeId">
    <vt:lpwstr>0x010100EB28163D68FE8E4D9361964FDD814FC4</vt:lpwstr>
  </property>
</Properties>
</file>