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89" r:id="rId2"/>
    <p:sldId id="280" r:id="rId3"/>
    <p:sldId id="293" r:id="rId4"/>
    <p:sldId id="294" r:id="rId5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9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/>
    <p:restoredTop sz="94257"/>
  </p:normalViewPr>
  <p:slideViewPr>
    <p:cSldViewPr showGuides="1">
      <p:cViewPr varScale="1">
        <p:scale>
          <a:sx n="116" d="100"/>
          <a:sy n="116" d="100"/>
        </p:scale>
        <p:origin x="1500" y="108"/>
      </p:cViewPr>
      <p:guideLst>
        <p:guide orient="horz" pos="2160"/>
        <p:guide pos="29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Tx/>
              <a:buNone/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Tx/>
              <a:buNone/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buFontTx/>
              <a:buNone/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B8AD6CF-BB59-4D6B-A287-4FA503CD524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2269472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123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512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zh-CN" altLang="en-US" dirty="0"/>
              <a:t>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106509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zh-CN" altLang="en-US" dirty="0"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489899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zh-CN" altLang="en-US" dirty="0"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050577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zh-CN" altLang="en-US" dirty="0"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37233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2020/4/30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2020/4/30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2020/4/30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2020/4/30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2020/4/30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2020/4/30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4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4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2020/4/30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2020/4/30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2020/4/30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51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2020/4/30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2020/4/30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Tx/>
              <a:buNone/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2020/4/30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Tx/>
              <a:buNone/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宋体" panose="02010600030101010101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ctrTitle"/>
          </p:nvPr>
        </p:nvSpPr>
        <p:spPr/>
        <p:txBody>
          <a:bodyPr vert="horz" wrap="square" lIns="91440" tIns="45720" rIns="91440" bIns="45720" anchor="ctr"/>
          <a:lstStyle/>
          <a:p>
            <a:pPr eaLnBrk="1" hangingPunct="1"/>
            <a:r>
              <a:rPr lang="en-US" altLang="zh-CN" sz="4000" dirty="0"/>
              <a:t/>
            </a:r>
            <a:br>
              <a:rPr lang="en-US" altLang="zh-CN" sz="4000" dirty="0"/>
            </a:br>
            <a:r>
              <a:rPr lang="en-GB" altLang="zh-CN" sz="4000" dirty="0" smtClean="0"/>
              <a:t>WF </a:t>
            </a:r>
            <a:r>
              <a:rPr lang="en-GB" altLang="zh-CN" sz="4000" dirty="0"/>
              <a:t>on 2-step RACH RRM </a:t>
            </a:r>
            <a:r>
              <a:rPr lang="en-GB" altLang="zh-CN" sz="4000" dirty="0" smtClean="0"/>
              <a:t>requirements</a:t>
            </a:r>
            <a:endParaRPr lang="en-US" altLang="zh-CN" sz="4000" dirty="0"/>
          </a:p>
        </p:txBody>
      </p:sp>
      <p:sp>
        <p:nvSpPr>
          <p:cNvPr id="4099" name="副标题 2"/>
          <p:cNvSpPr>
            <a:spLocks noGrp="1"/>
          </p:cNvSpPr>
          <p:nvPr>
            <p:ph type="subTitle" idx="1"/>
          </p:nvPr>
        </p:nvSpPr>
        <p:spPr>
          <a:xfrm>
            <a:off x="1371600" y="4365625"/>
            <a:ext cx="6400800" cy="1273175"/>
          </a:xfrm>
        </p:spPr>
        <p:txBody>
          <a:bodyPr vert="horz" wrap="square" lIns="91440" tIns="45720" rIns="91440" bIns="45720" anchor="t"/>
          <a:lstStyle/>
          <a:p>
            <a:pPr eaLnBrk="1" hangingPunct="1"/>
            <a:r>
              <a:rPr lang="en-US" altLang="zh-CN" kern="1200" dirty="0" smtClean="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rPr>
              <a:t>ZTE</a:t>
            </a:r>
            <a:endParaRPr lang="zh-CN" altLang="en-US" kern="1200" dirty="0">
              <a:solidFill>
                <a:schemeClr val="tx1"/>
              </a:solidFill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0" name="标题 1"/>
          <p:cNvSpPr txBox="1"/>
          <p:nvPr/>
        </p:nvSpPr>
        <p:spPr>
          <a:xfrm>
            <a:off x="467544" y="872333"/>
            <a:ext cx="5903912" cy="108108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GB" altLang="zh-CN" sz="2400" b="1" dirty="0" smtClean="0"/>
              <a:t>3GPP </a:t>
            </a:r>
            <a:r>
              <a:rPr lang="en-GB" altLang="zh-CN" sz="2400" b="1" dirty="0"/>
              <a:t>TSG-RAN WG4 Meeting #</a:t>
            </a:r>
            <a:r>
              <a:rPr lang="en-GB" altLang="zh-CN" sz="2400" b="1" dirty="0" smtClean="0"/>
              <a:t>94-e-Bis</a:t>
            </a:r>
            <a:endParaRPr lang="en-US" altLang="zh-CN" sz="2200" dirty="0"/>
          </a:p>
          <a:p>
            <a:pPr marL="0" indent="0" eaLnBrk="1" hangingPunct="1">
              <a:spcBef>
                <a:spcPct val="0"/>
              </a:spcBef>
              <a:buNone/>
            </a:pPr>
            <a:r>
              <a:rPr lang="en-GB" altLang="zh-CN" sz="2400" b="1" dirty="0" smtClean="0"/>
              <a:t>Electronic </a:t>
            </a:r>
            <a:r>
              <a:rPr lang="en-GB" altLang="zh-CN" sz="2400" b="1" dirty="0"/>
              <a:t>Meeting, </a:t>
            </a:r>
            <a:r>
              <a:rPr lang="en-GB" altLang="zh-CN" sz="2400" b="1" dirty="0" smtClean="0"/>
              <a:t>Apr. 20</a:t>
            </a:r>
            <a:r>
              <a:rPr lang="en-GB" altLang="zh-CN" sz="2400" b="1" baseline="30000" dirty="0" smtClean="0"/>
              <a:t>th</a:t>
            </a:r>
            <a:r>
              <a:rPr lang="en-GB" altLang="zh-CN" sz="2400" b="1" dirty="0" smtClean="0"/>
              <a:t> </a:t>
            </a:r>
            <a:r>
              <a:rPr lang="en-GB" altLang="zh-CN" sz="2400" b="1" dirty="0"/>
              <a:t>– </a:t>
            </a:r>
            <a:r>
              <a:rPr lang="en-GB" altLang="zh-CN" sz="2400" b="1" dirty="0" smtClean="0"/>
              <a:t>Apr. 30</a:t>
            </a:r>
            <a:r>
              <a:rPr lang="en-GB" altLang="zh-CN" sz="2400" b="1" baseline="30000" dirty="0" smtClean="0"/>
              <a:t>th</a:t>
            </a:r>
            <a:r>
              <a:rPr lang="en-GB" altLang="zh-CN" sz="2400" b="1" dirty="0" smtClean="0"/>
              <a:t> </a:t>
            </a:r>
            <a:r>
              <a:rPr lang="en-GB" altLang="zh-CN" sz="2400" b="1" dirty="0"/>
              <a:t>2020</a:t>
            </a:r>
            <a:endParaRPr lang="zh-CN" altLang="zh-CN" sz="2400" dirty="0"/>
          </a:p>
          <a:p>
            <a:pPr marL="0" indent="0" eaLnBrk="1" hangingPunct="1">
              <a:spcBef>
                <a:spcPct val="0"/>
              </a:spcBef>
              <a:buNone/>
            </a:pPr>
            <a:endParaRPr lang="zh-CN" altLang="zh-CN" sz="2400" dirty="0"/>
          </a:p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2200" dirty="0"/>
          </a:p>
        </p:txBody>
      </p:sp>
      <p:sp>
        <p:nvSpPr>
          <p:cNvPr id="4101" name="TextBox 4"/>
          <p:cNvSpPr txBox="1"/>
          <p:nvPr/>
        </p:nvSpPr>
        <p:spPr>
          <a:xfrm>
            <a:off x="7092280" y="641500"/>
            <a:ext cx="1727200" cy="461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GB" altLang="zh-CN" sz="2400" b="1" dirty="0" smtClean="0"/>
              <a:t>R4-2005428</a:t>
            </a:r>
            <a:endParaRPr lang="zh-CN" altLang="en-US" sz="2200" dirty="0"/>
          </a:p>
        </p:txBody>
      </p:sp>
      <p:sp>
        <p:nvSpPr>
          <p:cNvPr id="4102" name="灯片编号占位符 5"/>
          <p:cNvSpPr txBox="1"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anchor="ctr"/>
          <a:lstStyle/>
          <a:p>
            <a:pPr marL="0" indent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1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en-US" altLang="zh-CN" sz="4000" dirty="0" smtClean="0"/>
              <a:t>Agreements</a:t>
            </a:r>
            <a:endParaRPr lang="zh-CN" altLang="en-US" sz="4000" dirty="0"/>
          </a:p>
        </p:txBody>
      </p:sp>
      <p:sp>
        <p:nvSpPr>
          <p:cNvPr id="6147" name="内容占位符 2"/>
          <p:cNvSpPr>
            <a:spLocks noGrp="1" noChangeArrowheads="1"/>
          </p:cNvSpPr>
          <p:nvPr>
            <p:ph idx="1"/>
          </p:nvPr>
        </p:nvSpPr>
        <p:spPr>
          <a:xfrm>
            <a:off x="250825" y="1125538"/>
            <a:ext cx="8713788" cy="5327650"/>
          </a:xfrm>
        </p:spPr>
        <p:txBody>
          <a:bodyPr vert="horz" wrap="square" lIns="91440" tIns="45720" rIns="91440" bIns="45720" numCol="1" anchor="t" anchorCtr="0" compatLnSpc="1"/>
          <a:lstStyle/>
          <a:p>
            <a:r>
              <a:rPr lang="en-US" altLang="zh-CN" sz="2000" dirty="0" smtClean="0"/>
              <a:t>Create new clause 6.2.2.3 in TS38.133 to capture the 2-step RACH RRM requirements.</a:t>
            </a:r>
            <a:endParaRPr lang="zh-CN" altLang="zh-CN" sz="2000" dirty="0" smtClean="0"/>
          </a:p>
          <a:p>
            <a:r>
              <a:rPr lang="en-US" altLang="zh-CN" sz="2000" dirty="0" smtClean="0"/>
              <a:t>RRM requirements are specified for both contention-based and contention-free 2-step RACH.</a:t>
            </a:r>
            <a:endParaRPr lang="zh-CN" altLang="zh-CN" sz="2000" dirty="0" smtClean="0"/>
          </a:p>
          <a:p>
            <a:r>
              <a:rPr lang="en-US" altLang="zh-CN" sz="2000" dirty="0" smtClean="0"/>
              <a:t>Scenarios </a:t>
            </a:r>
            <a:r>
              <a:rPr lang="en-US" altLang="zh-CN" sz="2000" dirty="0"/>
              <a:t>for specifying UE </a:t>
            </a:r>
            <a:r>
              <a:rPr lang="en-US" altLang="zh-CN" sz="2000" dirty="0" err="1"/>
              <a:t>behaviour</a:t>
            </a:r>
            <a:r>
              <a:rPr lang="en-US" altLang="zh-CN" sz="2000" dirty="0"/>
              <a:t> for contention-based 2-step </a:t>
            </a:r>
            <a:r>
              <a:rPr lang="en-US" altLang="zh-CN" sz="2000" dirty="0" smtClean="0"/>
              <a:t>RACH and contention-free 2-step RACH</a:t>
            </a:r>
            <a:endParaRPr lang="zh-CN" altLang="zh-CN" sz="2000" dirty="0"/>
          </a:p>
          <a:p>
            <a:pPr lvl="1"/>
            <a:r>
              <a:rPr lang="en-US" altLang="zh-CN" sz="1800" dirty="0"/>
              <a:t>Correct behavior when transmitting </a:t>
            </a:r>
            <a:r>
              <a:rPr lang="en-US" altLang="zh-CN" sz="1800" dirty="0" err="1"/>
              <a:t>MsgA</a:t>
            </a:r>
            <a:endParaRPr lang="zh-CN" altLang="zh-CN" sz="1800" dirty="0"/>
          </a:p>
          <a:p>
            <a:pPr lvl="1"/>
            <a:r>
              <a:rPr lang="en-US" altLang="zh-CN" sz="1800" dirty="0"/>
              <a:t>Correct behavior when receiving </a:t>
            </a:r>
            <a:r>
              <a:rPr lang="en-US" altLang="zh-CN" sz="1800" dirty="0" err="1"/>
              <a:t>MsgB</a:t>
            </a:r>
            <a:endParaRPr lang="zh-CN" altLang="zh-CN" sz="1800" dirty="0"/>
          </a:p>
          <a:p>
            <a:pPr lvl="1"/>
            <a:r>
              <a:rPr lang="en-US" altLang="zh-CN" sz="1800" dirty="0"/>
              <a:t>Correct behavior when not receiving </a:t>
            </a:r>
            <a:r>
              <a:rPr lang="en-US" altLang="zh-CN" sz="1800" dirty="0" err="1"/>
              <a:t>MsgB</a:t>
            </a:r>
            <a:endParaRPr lang="zh-CN" altLang="zh-CN" sz="1800" dirty="0"/>
          </a:p>
          <a:p>
            <a:r>
              <a:rPr lang="en-US" altLang="zh-CN" sz="2000" dirty="0"/>
              <a:t> </a:t>
            </a:r>
            <a:r>
              <a:rPr lang="en-US" altLang="zh-CN" sz="2000" dirty="0" smtClean="0"/>
              <a:t>UE </a:t>
            </a:r>
            <a:r>
              <a:rPr lang="en-US" altLang="zh-CN" sz="2000" dirty="0" err="1"/>
              <a:t>behaviour</a:t>
            </a:r>
            <a:r>
              <a:rPr lang="en-US" altLang="zh-CN" sz="2000" dirty="0"/>
              <a:t> to be specified when receiving </a:t>
            </a:r>
            <a:r>
              <a:rPr lang="en-US" altLang="zh-CN" sz="2000" dirty="0" err="1"/>
              <a:t>MsgB</a:t>
            </a:r>
            <a:r>
              <a:rPr lang="en-US" altLang="zh-CN" sz="2000" dirty="0"/>
              <a:t> for contention-based 2-step RACH</a:t>
            </a:r>
            <a:endParaRPr lang="zh-CN" altLang="zh-CN" sz="2000" dirty="0"/>
          </a:p>
          <a:p>
            <a:pPr lvl="1"/>
            <a:r>
              <a:rPr lang="en-US" altLang="zh-CN" sz="1800" dirty="0"/>
              <a:t>UE behavior after receiving Fallback RAR</a:t>
            </a:r>
            <a:endParaRPr lang="zh-CN" altLang="zh-CN" sz="1800" dirty="0"/>
          </a:p>
          <a:p>
            <a:pPr lvl="1"/>
            <a:r>
              <a:rPr lang="en-US" altLang="zh-CN" sz="1800" dirty="0"/>
              <a:t>UE behavior after receiving Success RAR</a:t>
            </a:r>
            <a:endParaRPr lang="zh-CN" altLang="zh-CN" sz="1800" dirty="0"/>
          </a:p>
          <a:p>
            <a:pPr lvl="1"/>
            <a:r>
              <a:rPr lang="en-US" altLang="zh-CN" sz="1800" dirty="0" smtClean="0"/>
              <a:t>UE </a:t>
            </a:r>
            <a:r>
              <a:rPr lang="en-US" altLang="zh-CN" sz="1800" dirty="0"/>
              <a:t>behavior regarding </a:t>
            </a:r>
            <a:r>
              <a:rPr lang="en-US" altLang="zh-CN" sz="1800" dirty="0" err="1"/>
              <a:t>Backoff</a:t>
            </a:r>
            <a:r>
              <a:rPr lang="en-US" altLang="zh-CN" sz="1800" dirty="0"/>
              <a:t> </a:t>
            </a:r>
            <a:r>
              <a:rPr lang="en-US" altLang="zh-CN" sz="1800" dirty="0" smtClean="0"/>
              <a:t>indicator</a:t>
            </a:r>
            <a:r>
              <a:rPr lang="en-US" altLang="zh-CN" sz="2000" dirty="0"/>
              <a:t> </a:t>
            </a:r>
            <a:endParaRPr lang="zh-CN" altLang="zh-CN" sz="2000" dirty="0"/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/>
            </a:pPr>
            <a:endParaRPr kumimoji="0" lang="en-US" altLang="zh-CN" sz="105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/>
            </a:pPr>
            <a:endParaRPr kumimoji="0" lang="en-US" altLang="zh-CN" sz="105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  <a:p>
            <a:pPr marL="1143000" marR="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en-US" altLang="zh-CN" sz="105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48" name="灯片编号占位符 3"/>
          <p:cNvSpPr txBox="1"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anchor="ctr"/>
          <a:lstStyle/>
          <a:p>
            <a:pPr marL="0" indent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2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en-US" altLang="zh-CN" sz="4000" dirty="0" smtClean="0"/>
              <a:t>Agreements</a:t>
            </a:r>
            <a:endParaRPr lang="zh-CN" altLang="en-US" sz="4000" dirty="0"/>
          </a:p>
        </p:txBody>
      </p:sp>
      <p:sp>
        <p:nvSpPr>
          <p:cNvPr id="6147" name="内容占位符 2"/>
          <p:cNvSpPr>
            <a:spLocks noGrp="1" noChangeArrowheads="1"/>
          </p:cNvSpPr>
          <p:nvPr>
            <p:ph idx="1"/>
          </p:nvPr>
        </p:nvSpPr>
        <p:spPr>
          <a:xfrm>
            <a:off x="250825" y="1125538"/>
            <a:ext cx="8713788" cy="5327650"/>
          </a:xfrm>
        </p:spPr>
        <p:txBody>
          <a:bodyPr vert="horz" wrap="square" lIns="91440" tIns="45720" rIns="91440" bIns="45720" numCol="1" anchor="t" anchorCtr="0" compatLnSpc="1"/>
          <a:lstStyle/>
          <a:p>
            <a:r>
              <a:rPr lang="en-US" altLang="zh-CN" sz="2000" dirty="0" smtClean="0"/>
              <a:t>The existing requirements for following procedures </a:t>
            </a:r>
            <a:r>
              <a:rPr lang="en-US" altLang="zh-CN" sz="2000" dirty="0"/>
              <a:t>in TS 38.133 and TS 36.133 are applicable for both 4-step RACH and 2-step </a:t>
            </a:r>
            <a:r>
              <a:rPr lang="en-US" altLang="zh-CN" sz="2000" dirty="0" smtClean="0"/>
              <a:t>RACH</a:t>
            </a:r>
          </a:p>
          <a:p>
            <a:pPr lvl="1"/>
            <a:r>
              <a:rPr lang="en-US" altLang="zh-CN" sz="1600" dirty="0" smtClean="0"/>
              <a:t>Handover</a:t>
            </a:r>
          </a:p>
          <a:p>
            <a:pPr lvl="1"/>
            <a:r>
              <a:rPr lang="en-US" altLang="zh-CN" sz="1600" dirty="0" smtClean="0"/>
              <a:t>UL transmit timing</a:t>
            </a:r>
          </a:p>
          <a:p>
            <a:pPr lvl="1"/>
            <a:r>
              <a:rPr lang="en-US" altLang="zh-CN" sz="1600" dirty="0" smtClean="0"/>
              <a:t>RRC </a:t>
            </a:r>
            <a:r>
              <a:rPr lang="en-US" altLang="zh-CN" sz="1600" dirty="0"/>
              <a:t>Re-establishment to NR</a:t>
            </a:r>
            <a:endParaRPr lang="zh-CN" altLang="zh-CN" sz="1600" dirty="0"/>
          </a:p>
          <a:p>
            <a:pPr lvl="1"/>
            <a:r>
              <a:rPr lang="en-US" altLang="zh-CN" sz="1600" dirty="0"/>
              <a:t>RRC connection release with redirection to NR</a:t>
            </a:r>
            <a:endParaRPr lang="zh-CN" altLang="zh-CN" sz="1600" dirty="0"/>
          </a:p>
          <a:p>
            <a:pPr lvl="1"/>
            <a:r>
              <a:rPr lang="en-US" altLang="zh-CN" sz="1600" dirty="0" err="1"/>
              <a:t>PSCell</a:t>
            </a:r>
            <a:r>
              <a:rPr lang="en-US" altLang="zh-CN" sz="1600" dirty="0"/>
              <a:t> addition in NR-DC</a:t>
            </a:r>
            <a:endParaRPr lang="zh-CN" altLang="zh-CN" sz="1600" dirty="0"/>
          </a:p>
          <a:p>
            <a:pPr lvl="1"/>
            <a:r>
              <a:rPr lang="en-US" altLang="zh-CN" sz="1600" dirty="0" err="1"/>
              <a:t>PSCell</a:t>
            </a:r>
            <a:r>
              <a:rPr lang="en-US" altLang="zh-CN" sz="1600" dirty="0"/>
              <a:t> addition in EN-DC</a:t>
            </a:r>
            <a:endParaRPr lang="zh-CN" altLang="zh-CN" sz="1600" dirty="0"/>
          </a:p>
          <a:p>
            <a:r>
              <a:rPr lang="en-GB" altLang="zh-CN" sz="2000" dirty="0" smtClean="0"/>
              <a:t>Terminology </a:t>
            </a:r>
            <a:r>
              <a:rPr lang="en-GB" altLang="zh-CN" sz="2000" dirty="0"/>
              <a:t>for differentiating 4-step RACH and 2-step RACH in TS 38.133 </a:t>
            </a:r>
            <a:endParaRPr lang="zh-CN" altLang="zh-CN" sz="2000" dirty="0"/>
          </a:p>
          <a:p>
            <a:pPr lvl="1"/>
            <a:r>
              <a:rPr lang="en-US" altLang="zh-CN" sz="1800" dirty="0" smtClean="0"/>
              <a:t>“</a:t>
            </a:r>
            <a:r>
              <a:rPr lang="en-US" altLang="zh-CN" sz="1800" dirty="0"/>
              <a:t>4-step RA type” and “2-step RA type”</a:t>
            </a:r>
            <a:endParaRPr lang="zh-CN" altLang="zh-CN" sz="1800" dirty="0"/>
          </a:p>
          <a:p>
            <a:endParaRPr lang="en-US" altLang="zh-CN" sz="2000" dirty="0" smtClean="0"/>
          </a:p>
          <a:p>
            <a:r>
              <a:rPr lang="en-US" altLang="zh-CN" sz="2000" dirty="0"/>
              <a:t>FFS if clarification in the spec is needed </a:t>
            </a:r>
            <a:r>
              <a:rPr lang="en-US" altLang="zh-CN" sz="2000" dirty="0" smtClean="0"/>
              <a:t>for existing </a:t>
            </a:r>
            <a:r>
              <a:rPr lang="en-US" altLang="zh-CN" sz="2000" dirty="0"/>
              <a:t>RRM requirements </a:t>
            </a:r>
            <a:r>
              <a:rPr lang="en-US" altLang="zh-CN" sz="2000" dirty="0" smtClean="0"/>
              <a:t>that are </a:t>
            </a:r>
            <a:r>
              <a:rPr lang="en-US" altLang="zh-CN" sz="2000" dirty="0"/>
              <a:t>applicable to both 4-step RACH and 2-step RACH</a:t>
            </a:r>
            <a:endParaRPr lang="zh-CN" altLang="zh-CN" sz="2000" dirty="0"/>
          </a:p>
          <a:p>
            <a:endParaRPr lang="zh-CN" altLang="zh-CN" sz="2000" dirty="0"/>
          </a:p>
          <a:p>
            <a:pPr lvl="1"/>
            <a:endParaRPr lang="zh-CN" altLang="zh-CN" sz="1800" dirty="0"/>
          </a:p>
        </p:txBody>
      </p:sp>
      <p:sp>
        <p:nvSpPr>
          <p:cNvPr id="6148" name="灯片编号占位符 3"/>
          <p:cNvSpPr txBox="1"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anchor="ctr"/>
          <a:lstStyle/>
          <a:p>
            <a:pPr marL="0" indent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3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43718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en-US" altLang="zh-CN" sz="4000" dirty="0" smtClean="0"/>
              <a:t>WF</a:t>
            </a:r>
            <a:endParaRPr lang="zh-CN" altLang="en-US" sz="4000" dirty="0"/>
          </a:p>
        </p:txBody>
      </p:sp>
      <p:sp>
        <p:nvSpPr>
          <p:cNvPr id="6147" name="内容占位符 2"/>
          <p:cNvSpPr>
            <a:spLocks noGrp="1" noChangeArrowheads="1"/>
          </p:cNvSpPr>
          <p:nvPr>
            <p:ph idx="1"/>
          </p:nvPr>
        </p:nvSpPr>
        <p:spPr>
          <a:xfrm>
            <a:off x="250825" y="1125538"/>
            <a:ext cx="8713788" cy="5327650"/>
          </a:xfrm>
        </p:spPr>
        <p:txBody>
          <a:bodyPr vert="horz" wrap="square" lIns="91440" tIns="45720" rIns="91440" bIns="45720" numCol="1" anchor="t" anchorCtr="0" compatLnSpc="1"/>
          <a:lstStyle/>
          <a:p>
            <a:r>
              <a:rPr lang="en-US" altLang="zh-CN" sz="2000" dirty="0" smtClean="0"/>
              <a:t>FFS </a:t>
            </a:r>
            <a:r>
              <a:rPr lang="en-US" altLang="zh-CN" sz="2000" dirty="0"/>
              <a:t>if clarification in the spec is needed </a:t>
            </a:r>
            <a:r>
              <a:rPr lang="en-US" altLang="zh-CN" sz="2000" dirty="0" smtClean="0"/>
              <a:t>for existing </a:t>
            </a:r>
            <a:r>
              <a:rPr lang="en-US" altLang="zh-CN" sz="2000" dirty="0"/>
              <a:t>RRM requirements </a:t>
            </a:r>
            <a:r>
              <a:rPr lang="en-US" altLang="zh-CN" sz="2000" dirty="0" smtClean="0"/>
              <a:t>that are </a:t>
            </a:r>
            <a:r>
              <a:rPr lang="en-US" altLang="zh-CN" sz="2000" dirty="0"/>
              <a:t>applicable to both 4-step RACH and 2-step </a:t>
            </a:r>
            <a:r>
              <a:rPr lang="en-US" altLang="zh-CN" sz="2000" dirty="0" smtClean="0"/>
              <a:t>RACH</a:t>
            </a:r>
          </a:p>
          <a:p>
            <a:r>
              <a:rPr lang="en-US" altLang="zh-CN" sz="2000" dirty="0" smtClean="0"/>
              <a:t>FFS SUL requirements for 2-step RACH</a:t>
            </a:r>
            <a:endParaRPr lang="zh-CN" altLang="zh-CN" sz="2000" dirty="0"/>
          </a:p>
          <a:p>
            <a:endParaRPr lang="zh-CN" altLang="zh-CN" sz="2000" dirty="0"/>
          </a:p>
          <a:p>
            <a:pPr lvl="1"/>
            <a:endParaRPr lang="zh-CN" altLang="zh-CN" sz="1800" dirty="0"/>
          </a:p>
        </p:txBody>
      </p:sp>
      <p:sp>
        <p:nvSpPr>
          <p:cNvPr id="6148" name="灯片编号占位符 3"/>
          <p:cNvSpPr txBox="1"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anchor="ctr"/>
          <a:lstStyle/>
          <a:p>
            <a:pPr marL="0" indent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4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55826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201</Words>
  <Application>Microsoft Office PowerPoint</Application>
  <PresentationFormat>全屏显示(4:3)</PresentationFormat>
  <Paragraphs>40</Paragraphs>
  <Slides>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Office 主题​​</vt:lpstr>
      <vt:lpstr> WF on 2-step RACH RRM requirements</vt:lpstr>
      <vt:lpstr>Agreements</vt:lpstr>
      <vt:lpstr>Agreements</vt:lpstr>
      <vt:lpstr>WF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interference scenario and reference receiver for BS IC</dc:title>
  <dc:creator>ZTE</dc:creator>
  <cp:lastModifiedBy>杨谦10115881</cp:lastModifiedBy>
  <cp:revision>230</cp:revision>
  <dcterms:created xsi:type="dcterms:W3CDTF">2016-10-20T10:53:00Z</dcterms:created>
  <dcterms:modified xsi:type="dcterms:W3CDTF">2020-04-29T17:22:58Z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(2)QlN6y5gphDZqHFR7Z8+Fl4IKvlNM/O3adK2RNo5/iIEEs11AURrZ0Cf8DmCeRYR2fQsLR5oC_x000d_
YT1g2sqWT+65bemF5Ey+gzW7f9XEsNARuDP45zK9F8a0LRtkLrQb1sFCPQWlevaRikGFsW+r_x000d_
fDiLZlxt9iKfN5vS+LDTYT+LdH+KfXCfZsTPpjE4Q16BLQ+FSZ4caLqJWZdGV90OoyHvDVqF_x000d_
trjGmCsTau8u1trdI9</vt:lpwstr>
  </property>
  <property fmtid="{D5CDD505-2E9C-101B-9397-08002B2CF9AE}" pid="3" name="_2015_ms_pID_725343_00">
    <vt:lpwstr>_</vt:lpwstr>
  </property>
  <property fmtid="{D5CDD505-2E9C-101B-9397-08002B2CF9AE}" pid="4" name="_2015_ms_pID_7253431">
    <vt:lpwstr>SndmmH/78bIohLEIhszotZiCpoOIU4sWOdctEymN4jjN8zU9kOyQmE_x000d_
DNlv/NP6iBv+/yuFkoZF8IF8gpVS5vq2cg/24UYOsCXLwaAlRPIQbQSfv4hY+Xjp42GFDuU/_x000d_
WoO6gWaoVFXMQJsRE3JhGTOA/V+36+MJlyzoxauYEEiSnw==</vt:lpwstr>
  </property>
  <property fmtid="{D5CDD505-2E9C-101B-9397-08002B2CF9AE}" pid="5" name="_2015_ms_pID_7253431_00">
    <vt:lpwstr>_</vt:lpwstr>
  </property>
  <property fmtid="{D5CDD505-2E9C-101B-9397-08002B2CF9AE}" pid="6" name="KSOProductBuildVer">
    <vt:lpwstr>2052-11.8.2.8361</vt:lpwstr>
  </property>
</Properties>
</file>