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302" r:id="rId6"/>
    <p:sldId id="295" r:id="rId7"/>
    <p:sldId id="294" r:id="rId8"/>
    <p:sldId id="291" r:id="rId9"/>
    <p:sldId id="301" r:id="rId10"/>
    <p:sldId id="299" r:id="rId11"/>
    <p:sldId id="300"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61" autoAdjust="0"/>
    <p:restoredTop sz="96066" autoAdjust="0"/>
  </p:normalViewPr>
  <p:slideViewPr>
    <p:cSldViewPr>
      <p:cViewPr varScale="1">
        <p:scale>
          <a:sx n="102" d="100"/>
          <a:sy n="102" d="100"/>
        </p:scale>
        <p:origin x="10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2020/4/29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2550074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1211907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1313209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617379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6</a:t>
            </a:fld>
            <a:endParaRPr kumimoji="1" lang="ja-JP" altLang="en-US"/>
          </a:p>
        </p:txBody>
      </p:sp>
    </p:spTree>
    <p:extLst>
      <p:ext uri="{BB962C8B-B14F-4D97-AF65-F5344CB8AC3E}">
        <p14:creationId xmlns:p14="http://schemas.microsoft.com/office/powerpoint/2010/main" val="3226775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7</a:t>
            </a:fld>
            <a:endParaRPr kumimoji="1" lang="ja-JP" altLang="en-US"/>
          </a:p>
        </p:txBody>
      </p:sp>
    </p:spTree>
    <p:extLst>
      <p:ext uri="{BB962C8B-B14F-4D97-AF65-F5344CB8AC3E}">
        <p14:creationId xmlns:p14="http://schemas.microsoft.com/office/powerpoint/2010/main" val="2205108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8</a:t>
            </a:fld>
            <a:endParaRPr kumimoji="1" lang="ja-JP" altLang="en-US"/>
          </a:p>
        </p:txBody>
      </p:sp>
    </p:spTree>
    <p:extLst>
      <p:ext uri="{BB962C8B-B14F-4D97-AF65-F5344CB8AC3E}">
        <p14:creationId xmlns:p14="http://schemas.microsoft.com/office/powerpoint/2010/main" val="39861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2020/4/29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sz="4000" b="1" dirty="0"/>
              <a:t>Way forward on </a:t>
            </a:r>
            <a:r>
              <a:rPr lang="en-GB" altLang="zh-CN" sz="4000" b="1" dirty="0"/>
              <a:t>FR2 inter-band CA requirement</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Huawei, HiSilicon</a:t>
            </a:r>
          </a:p>
        </p:txBody>
      </p:sp>
      <p:sp>
        <p:nvSpPr>
          <p:cNvPr id="4" name="テキスト ボックス 3"/>
          <p:cNvSpPr txBox="1"/>
          <p:nvPr/>
        </p:nvSpPr>
        <p:spPr>
          <a:xfrm>
            <a:off x="107504" y="188639"/>
            <a:ext cx="3877985" cy="923330"/>
          </a:xfrm>
          <a:prstGeom prst="rect">
            <a:avLst/>
          </a:prstGeom>
          <a:noFill/>
        </p:spPr>
        <p:txBody>
          <a:bodyPr wrap="none" rtlCol="0">
            <a:spAutoFit/>
          </a:bodyPr>
          <a:lstStyle/>
          <a:p>
            <a:r>
              <a:rPr lang="en-GB" b="1" dirty="0"/>
              <a:t>3GPP TSG-RAN4 Meeting #94-ebis 	</a:t>
            </a:r>
          </a:p>
          <a:p>
            <a:r>
              <a:rPr lang="en-US" altLang="zh-CN" b="1" dirty="0"/>
              <a:t>Online, 20th– 30th April, 2020</a:t>
            </a:r>
          </a:p>
          <a:p>
            <a:r>
              <a:rPr lang="en-US" altLang="zh-CN" b="1" dirty="0"/>
              <a:t>Agenda: 6.15.1.10</a:t>
            </a:r>
          </a:p>
        </p:txBody>
      </p:sp>
      <p:sp>
        <p:nvSpPr>
          <p:cNvPr id="5" name="正方形/長方形 4"/>
          <p:cNvSpPr/>
          <p:nvPr/>
        </p:nvSpPr>
        <p:spPr>
          <a:xfrm>
            <a:off x="5868144" y="188639"/>
            <a:ext cx="3067372" cy="369332"/>
          </a:xfrm>
          <a:prstGeom prst="rect">
            <a:avLst/>
          </a:prstGeom>
        </p:spPr>
        <p:txBody>
          <a:bodyPr wrap="square">
            <a:spAutoFit/>
          </a:bodyPr>
          <a:lstStyle/>
          <a:p>
            <a:pPr algn="r"/>
            <a:r>
              <a:rPr lang="en-US" altLang="zh-CN" b="1" dirty="0"/>
              <a:t>R4-2005353</a:t>
            </a:r>
            <a:endParaRPr lang="en-US" altLang="ja-JP" b="1"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532" y="1242040"/>
            <a:ext cx="8532948" cy="3939540"/>
          </a:xfrm>
          <a:prstGeom prst="rect">
            <a:avLst/>
          </a:prstGeom>
        </p:spPr>
        <p:txBody>
          <a:bodyPr wrap="square">
            <a:spAutoFit/>
          </a:bodyPr>
          <a:lstStyle/>
          <a:p>
            <a:r>
              <a:rPr lang="en-US" sz="2400" dirty="0"/>
              <a:t>The RRM requirements for FR2 inter-band CA scenario shall be defined based on the following principles:</a:t>
            </a:r>
          </a:p>
          <a:p>
            <a:pPr marL="742950" lvl="2" indent="-285750" fontAlgn="base" hangingPunct="0">
              <a:spcBef>
                <a:spcPct val="0"/>
              </a:spcBef>
              <a:spcAft>
                <a:spcPct val="0"/>
              </a:spcAft>
              <a:buFont typeface="Arial" panose="020B0604020202020204" pitchFamily="34" charset="0"/>
              <a:buChar char="•"/>
            </a:pPr>
            <a:r>
              <a:rPr lang="en-US" altLang="zh-CN" sz="2000" dirty="0"/>
              <a:t>RRM requirements work for FR2 inter-band CA should be aligned with the deployments, scenarios, band combinations and RF architectures discussed for release 16 for FR2 inter-band CA in the RF session.</a:t>
            </a:r>
          </a:p>
          <a:p>
            <a:pPr marL="742950" lvl="2" indent="-285750" fontAlgn="base" hangingPunct="0">
              <a:spcBef>
                <a:spcPct val="0"/>
              </a:spcBef>
              <a:spcAft>
                <a:spcPct val="0"/>
              </a:spcAft>
              <a:buFont typeface="Arial" panose="020B0604020202020204" pitchFamily="34" charset="0"/>
              <a:buChar char="•"/>
            </a:pPr>
            <a:r>
              <a:rPr lang="en-US" altLang="zh-CN" sz="2000" dirty="0"/>
              <a:t>For FR2 inter-band CA for common beam and independent beam, UE should begin with understanding which scenarios can be supported with common beams and which will need independent beams. The corresponding requirements for common and independent beams can then be derived.</a:t>
            </a:r>
            <a:endParaRPr lang="en-GB" altLang="zh-CN" sz="2000" dirty="0"/>
          </a:p>
          <a:p>
            <a:endParaRPr lang="en-US" sz="2400" dirty="0"/>
          </a:p>
          <a:p>
            <a:pPr lvl="1"/>
            <a:endParaRPr lang="en-US" dirty="0"/>
          </a:p>
        </p:txBody>
      </p:sp>
      <p:sp>
        <p:nvSpPr>
          <p:cNvPr id="7" name="Title 1"/>
          <p:cNvSpPr txBox="1">
            <a:spLocks/>
          </p:cNvSpPr>
          <p:nvPr/>
        </p:nvSpPr>
        <p:spPr>
          <a:xfrm>
            <a:off x="0" y="-27384"/>
            <a:ext cx="889248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sz="2800" b="1" dirty="0"/>
              <a:t>Agreements on FR2 inter-band CA requirements</a:t>
            </a:r>
          </a:p>
        </p:txBody>
      </p:sp>
    </p:spTree>
    <p:extLst>
      <p:ext uri="{BB962C8B-B14F-4D97-AF65-F5344CB8AC3E}">
        <p14:creationId xmlns:p14="http://schemas.microsoft.com/office/powerpoint/2010/main" val="480552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8892480" cy="1143000"/>
          </a:xfrm>
        </p:spPr>
        <p:txBody>
          <a:bodyPr>
            <a:noAutofit/>
          </a:bodyPr>
          <a:lstStyle/>
          <a:p>
            <a:r>
              <a:rPr lang="en-US" sz="2800" b="1" dirty="0"/>
              <a:t>Agreements on the scaling factor </a:t>
            </a:r>
            <a:r>
              <a:rPr lang="en-US" sz="2800" b="1" dirty="0" err="1"/>
              <a:t>CSSF</a:t>
            </a:r>
            <a:r>
              <a:rPr lang="en-US" sz="2800" b="1" baseline="-25000" dirty="0" err="1"/>
              <a:t>outside_gap</a:t>
            </a:r>
            <a:r>
              <a:rPr lang="en-US" sz="2800" b="1" dirty="0"/>
              <a:t> </a:t>
            </a:r>
          </a:p>
        </p:txBody>
      </p:sp>
      <p:sp>
        <p:nvSpPr>
          <p:cNvPr id="7" name="Rectangle 6"/>
          <p:cNvSpPr/>
          <p:nvPr/>
        </p:nvSpPr>
        <p:spPr>
          <a:xfrm>
            <a:off x="251520" y="908720"/>
            <a:ext cx="8856984" cy="4401205"/>
          </a:xfrm>
          <a:prstGeom prst="rect">
            <a:avLst/>
          </a:prstGeom>
        </p:spPr>
        <p:txBody>
          <a:bodyPr wrap="square">
            <a:spAutoFit/>
          </a:bodyPr>
          <a:lstStyle/>
          <a:p>
            <a:r>
              <a:rPr lang="en-US" altLang="zh-CN" sz="2000" dirty="0"/>
              <a:t>The scaling factor </a:t>
            </a:r>
            <a:r>
              <a:rPr lang="en-GB" altLang="zh-CN" sz="2000" dirty="0" err="1"/>
              <a:t>CSSF</a:t>
            </a:r>
            <a:r>
              <a:rPr lang="en-GB" altLang="zh-CN" sz="2000" baseline="-25000" dirty="0" err="1"/>
              <a:t>outside_gap</a:t>
            </a:r>
            <a:r>
              <a:rPr lang="en-GB" altLang="zh-CN" sz="2000" dirty="0"/>
              <a:t> for FR2 inter-band CA is defined as:</a:t>
            </a:r>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pPr marL="742950" lvl="1" indent="-285750">
              <a:buFont typeface="Arial" panose="020B0604020202020204" pitchFamily="34" charset="0"/>
              <a:buChar char="•"/>
            </a:pPr>
            <a:endParaRPr lang="en-US" altLang="zh-CN" dirty="0"/>
          </a:p>
          <a:p>
            <a:r>
              <a:rPr lang="en-US" altLang="zh-CN" sz="2000" dirty="0"/>
              <a:t>Where, only two FR2 bands are specified for FR2 inter-band CA in release 16</a:t>
            </a:r>
            <a:r>
              <a:rPr lang="en-GB" altLang="zh-CN" sz="2000" dirty="0"/>
              <a:t>. It is assumed that UE has two searchers for performing intra-frequency measurements without gaps.</a:t>
            </a:r>
            <a:endParaRPr lang="en-US" sz="2000" dirty="0"/>
          </a:p>
          <a:p>
            <a:pPr marL="285750" lvl="1" indent="-285750" fontAlgn="base" hangingPunct="0">
              <a:spcBef>
                <a:spcPct val="0"/>
              </a:spcBef>
              <a:spcAft>
                <a:spcPct val="0"/>
              </a:spcAft>
              <a:buFont typeface="Arial" panose="020B0604020202020204" pitchFamily="34" charset="0"/>
              <a:buChar char="•"/>
            </a:pPr>
            <a:endParaRPr lang="en-US" sz="2000" dirty="0"/>
          </a:p>
          <a:p>
            <a:pPr marL="457200" lvl="2" fontAlgn="base" hangingPunct="0">
              <a:spcBef>
                <a:spcPct val="0"/>
              </a:spcBef>
              <a:spcAft>
                <a:spcPct val="0"/>
              </a:spcAft>
            </a:pPr>
            <a:endParaRPr lang="en-US" dirty="0"/>
          </a:p>
          <a:p>
            <a:pPr marL="457200" lvl="2" fontAlgn="base" hangingPunct="0">
              <a:spcBef>
                <a:spcPct val="0"/>
              </a:spcBef>
              <a:spcAft>
                <a:spcPct val="0"/>
              </a:spcAft>
            </a:pPr>
            <a:endParaRPr lang="en-US" dirty="0"/>
          </a:p>
        </p:txBody>
      </p:sp>
      <p:graphicFrame>
        <p:nvGraphicFramePr>
          <p:cNvPr id="8" name="表格 7"/>
          <p:cNvGraphicFramePr>
            <a:graphicFrameLocks noGrp="1"/>
          </p:cNvGraphicFramePr>
          <p:nvPr>
            <p:extLst>
              <p:ext uri="{D42A27DB-BD31-4B8C-83A1-F6EECF244321}">
                <p14:modId xmlns:p14="http://schemas.microsoft.com/office/powerpoint/2010/main" val="3234359737"/>
              </p:ext>
            </p:extLst>
          </p:nvPr>
        </p:nvGraphicFramePr>
        <p:xfrm>
          <a:off x="899592" y="1340768"/>
          <a:ext cx="7488832" cy="1944216"/>
        </p:xfrm>
        <a:graphic>
          <a:graphicData uri="http://schemas.openxmlformats.org/drawingml/2006/table">
            <a:tbl>
              <a:tblPr firstRow="1" firstCol="1" bandRow="1">
                <a:tableStyleId>{5C22544A-7EE6-4342-B048-85BDC9FD1C3A}</a:tableStyleId>
              </a:tblPr>
              <a:tblGrid>
                <a:gridCol w="920758">
                  <a:extLst>
                    <a:ext uri="{9D8B030D-6E8A-4147-A177-3AD203B41FA5}">
                      <a16:colId xmlns="" xmlns:a16="http://schemas.microsoft.com/office/drawing/2014/main" val="20000"/>
                    </a:ext>
                  </a:extLst>
                </a:gridCol>
                <a:gridCol w="2031570">
                  <a:extLst>
                    <a:ext uri="{9D8B030D-6E8A-4147-A177-3AD203B41FA5}">
                      <a16:colId xmlns="" xmlns:a16="http://schemas.microsoft.com/office/drawing/2014/main" val="20001"/>
                    </a:ext>
                  </a:extLst>
                </a:gridCol>
                <a:gridCol w="1800200">
                  <a:extLst>
                    <a:ext uri="{9D8B030D-6E8A-4147-A177-3AD203B41FA5}">
                      <a16:colId xmlns="" xmlns:a16="http://schemas.microsoft.com/office/drawing/2014/main" val="20002"/>
                    </a:ext>
                  </a:extLst>
                </a:gridCol>
                <a:gridCol w="2736304">
                  <a:extLst>
                    <a:ext uri="{9D8B030D-6E8A-4147-A177-3AD203B41FA5}">
                      <a16:colId xmlns="" xmlns:a16="http://schemas.microsoft.com/office/drawing/2014/main" val="20003"/>
                    </a:ext>
                  </a:extLst>
                </a:gridCol>
              </a:tblGrid>
              <a:tr h="916021">
                <a:tc>
                  <a:txBody>
                    <a:bodyPr/>
                    <a:lstStyle/>
                    <a:p>
                      <a:pPr algn="l">
                        <a:spcAft>
                          <a:spcPts val="0"/>
                        </a:spcAft>
                        <a:tabLst>
                          <a:tab pos="213360" algn="l"/>
                        </a:tabLst>
                      </a:pPr>
                      <a:r>
                        <a:rPr lang="en-GB" sz="1200" dirty="0">
                          <a:effectLst/>
                        </a:rPr>
                        <a:t>Scenario</a:t>
                      </a:r>
                      <a:endParaRPr lang="zh-CN" sz="1200" b="1"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algn="l">
                        <a:spcAft>
                          <a:spcPts val="0"/>
                        </a:spcAft>
                        <a:tabLst>
                          <a:tab pos="213360" algn="l"/>
                        </a:tabLst>
                      </a:pPr>
                      <a:r>
                        <a:rPr lang="en-GB" sz="1200" dirty="0" err="1">
                          <a:effectLst/>
                        </a:rPr>
                        <a:t>CSSF</a:t>
                      </a:r>
                      <a:r>
                        <a:rPr lang="en-GB" sz="1200" baseline="-25000" dirty="0" err="1">
                          <a:effectLst/>
                        </a:rPr>
                        <a:t>outside_gap,i</a:t>
                      </a:r>
                      <a:r>
                        <a:rPr lang="en-GB" sz="1200" dirty="0">
                          <a:effectLst/>
                        </a:rPr>
                        <a:t> for FR2 PCC (in SA or NE-DC mode) or FR2 PSCC (in EN-DC mode)</a:t>
                      </a:r>
                      <a:endParaRPr lang="zh-CN" sz="1200" b="1"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algn="l">
                        <a:spcAft>
                          <a:spcPts val="0"/>
                        </a:spcAft>
                        <a:tabLst>
                          <a:tab pos="213360" algn="l"/>
                        </a:tabLst>
                      </a:pPr>
                      <a:r>
                        <a:rPr lang="en-GB" sz="1200" dirty="0" err="1">
                          <a:effectLst/>
                        </a:rPr>
                        <a:t>CSSF</a:t>
                      </a:r>
                      <a:r>
                        <a:rPr lang="en-GB" sz="1200" baseline="-25000" dirty="0" err="1">
                          <a:effectLst/>
                        </a:rPr>
                        <a:t>outside_gap,i</a:t>
                      </a:r>
                      <a:r>
                        <a:rPr lang="en-GB" sz="1200" dirty="0">
                          <a:effectLst/>
                        </a:rPr>
                        <a:t> for FR2 SCC where neighbour cell measurement is required</a:t>
                      </a:r>
                      <a:endParaRPr lang="zh-CN" sz="1200" b="1"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algn="l">
                        <a:spcAft>
                          <a:spcPts val="0"/>
                        </a:spcAft>
                        <a:tabLst>
                          <a:tab pos="213360" algn="l"/>
                        </a:tabLst>
                      </a:pPr>
                      <a:r>
                        <a:rPr lang="en-GB" sz="1200">
                          <a:effectLst/>
                        </a:rPr>
                        <a:t>CSSF</a:t>
                      </a:r>
                      <a:r>
                        <a:rPr lang="en-GB" sz="1200" baseline="-25000">
                          <a:effectLst/>
                        </a:rPr>
                        <a:t>outside_gap,i</a:t>
                      </a:r>
                      <a:r>
                        <a:rPr lang="en-GB" sz="1200">
                          <a:effectLst/>
                        </a:rPr>
                        <a:t> for FR2 SCC where neighbour cell measurement is not required</a:t>
                      </a:r>
                      <a:endParaRPr lang="zh-CN" sz="1200" b="1">
                        <a:effectLst/>
                        <a:latin typeface="Arial" panose="020B0604020202020204" pitchFamily="34" charset="0"/>
                        <a:ea typeface="等线"/>
                        <a:cs typeface="Times New Roman" panose="02020603050405020304" pitchFamily="18" charset="0"/>
                      </a:endParaRPr>
                    </a:p>
                  </a:txBody>
                  <a:tcPr marL="68580" marR="68580" marT="0" marB="0" anchor="ctr"/>
                </a:tc>
                <a:extLst>
                  <a:ext uri="{0D108BD9-81ED-4DB2-BD59-A6C34878D82A}">
                    <a16:rowId xmlns="" xmlns:a16="http://schemas.microsoft.com/office/drawing/2014/main" val="10000"/>
                  </a:ext>
                </a:extLst>
              </a:tr>
              <a:tr h="432815">
                <a:tc>
                  <a:txBody>
                    <a:bodyPr/>
                    <a:lstStyle/>
                    <a:p>
                      <a:pPr>
                        <a:spcAft>
                          <a:spcPts val="0"/>
                        </a:spcAft>
                        <a:tabLst>
                          <a:tab pos="213360" algn="l"/>
                        </a:tabLst>
                      </a:pPr>
                      <a:r>
                        <a:rPr lang="en-GB" sz="1200" dirty="0">
                          <a:effectLst/>
                        </a:rPr>
                        <a:t>FR2 inter-band CA </a:t>
                      </a:r>
                      <a:endParaRPr lang="zh-CN" sz="1200"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algn="ctr">
                        <a:spcAft>
                          <a:spcPts val="0"/>
                        </a:spcAft>
                        <a:tabLst>
                          <a:tab pos="213360" algn="l"/>
                        </a:tabLst>
                      </a:pPr>
                      <a:r>
                        <a:rPr lang="en-GB" sz="1200" dirty="0">
                          <a:effectLst/>
                        </a:rPr>
                        <a:t>1</a:t>
                      </a:r>
                      <a:endParaRPr lang="zh-CN" sz="1200"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algn="ctr">
                        <a:spcAft>
                          <a:spcPts val="0"/>
                        </a:spcAft>
                        <a:tabLst>
                          <a:tab pos="213360" algn="l"/>
                        </a:tabLst>
                      </a:pPr>
                      <a:r>
                        <a:rPr lang="en-GB" sz="1200" dirty="0">
                          <a:effectLst/>
                        </a:rPr>
                        <a:t>2</a:t>
                      </a:r>
                      <a:r>
                        <a:rPr lang="en-GB" sz="1200" baseline="30000" dirty="0">
                          <a:effectLst/>
                        </a:rPr>
                        <a:t>Note 1</a:t>
                      </a:r>
                      <a:endParaRPr lang="zh-CN" sz="1200" baseline="30000" dirty="0">
                        <a:effectLst/>
                        <a:latin typeface="Arial" panose="020B0604020202020204" pitchFamily="34" charset="0"/>
                        <a:ea typeface="等线"/>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213360" algn="l"/>
                        </a:tabLst>
                        <a:defRPr/>
                      </a:pPr>
                      <a:r>
                        <a:rPr lang="en-GB" sz="1200" dirty="0">
                          <a:effectLst/>
                        </a:rPr>
                        <a:t>2×(Number of configured </a:t>
                      </a:r>
                      <a:r>
                        <a:rPr lang="en-GB" sz="1200" dirty="0" err="1">
                          <a:effectLst/>
                        </a:rPr>
                        <a:t>SCell</a:t>
                      </a:r>
                      <a:r>
                        <a:rPr lang="en-GB" sz="1200" dirty="0">
                          <a:effectLst/>
                        </a:rPr>
                        <a:t>(s) - 1)</a:t>
                      </a:r>
                      <a:endParaRPr lang="zh-CN" altLang="zh-CN" sz="1200" baseline="30000" dirty="0">
                        <a:effectLst/>
                        <a:latin typeface="Arial" panose="020B0604020202020204" pitchFamily="34" charset="0"/>
                        <a:ea typeface="等线"/>
                        <a:cs typeface="Times New Roman" panose="02020603050405020304" pitchFamily="18" charset="0"/>
                      </a:endParaRPr>
                    </a:p>
                  </a:txBody>
                  <a:tcPr marL="68580" marR="68580" marT="0" marB="0" anchor="ctr"/>
                </a:tc>
                <a:extLst>
                  <a:ext uri="{0D108BD9-81ED-4DB2-BD59-A6C34878D82A}">
                    <a16:rowId xmlns="" xmlns:a16="http://schemas.microsoft.com/office/drawing/2014/main" val="10001"/>
                  </a:ext>
                </a:extLst>
              </a:tr>
              <a:tr h="595380">
                <a:tc gridSpan="4">
                  <a:txBody>
                    <a:bodyPr/>
                    <a:lstStyle/>
                    <a:p>
                      <a:r>
                        <a:rPr kumimoji="1" lang="en-GB" altLang="zh-CN" sz="1200" b="1" kern="1200" dirty="0">
                          <a:solidFill>
                            <a:schemeClr val="lt1"/>
                          </a:solidFill>
                          <a:effectLst/>
                          <a:latin typeface="+mn-lt"/>
                          <a:ea typeface="+mn-ea"/>
                          <a:cs typeface="+mn-cs"/>
                        </a:rPr>
                        <a:t>Note1: </a:t>
                      </a:r>
                      <a:r>
                        <a:rPr kumimoji="1" lang="en-GB" altLang="zh-CN" sz="1200" b="1" kern="1200" dirty="0" err="1">
                          <a:solidFill>
                            <a:schemeClr val="lt1"/>
                          </a:solidFill>
                          <a:effectLst/>
                          <a:latin typeface="+mn-lt"/>
                          <a:ea typeface="+mn-ea"/>
                          <a:cs typeface="+mn-cs"/>
                        </a:rPr>
                        <a:t>CSSF</a:t>
                      </a:r>
                      <a:r>
                        <a:rPr kumimoji="1" lang="en-GB" altLang="zh-CN" sz="1200" b="1" kern="1200" baseline="-25000" dirty="0" err="1">
                          <a:solidFill>
                            <a:schemeClr val="lt1"/>
                          </a:solidFill>
                          <a:effectLst/>
                          <a:latin typeface="+mn-lt"/>
                          <a:ea typeface="+mn-ea"/>
                          <a:cs typeface="+mn-cs"/>
                        </a:rPr>
                        <a:t>outside_gap,i</a:t>
                      </a:r>
                      <a:r>
                        <a:rPr kumimoji="1" lang="en-GB" altLang="zh-CN" sz="1200" b="1" kern="1200" baseline="-25000" dirty="0">
                          <a:solidFill>
                            <a:schemeClr val="lt1"/>
                          </a:solidFill>
                          <a:effectLst/>
                          <a:latin typeface="+mn-lt"/>
                          <a:ea typeface="+mn-ea"/>
                          <a:cs typeface="+mn-cs"/>
                        </a:rPr>
                        <a:t> </a:t>
                      </a:r>
                      <a:r>
                        <a:rPr kumimoji="1" lang="en-GB" altLang="zh-CN" sz="1200" b="1" kern="1200" dirty="0">
                          <a:solidFill>
                            <a:schemeClr val="lt1"/>
                          </a:solidFill>
                          <a:effectLst/>
                          <a:latin typeface="+mn-lt"/>
                          <a:ea typeface="+mn-ea"/>
                          <a:cs typeface="+mn-cs"/>
                        </a:rPr>
                        <a:t>=1 if  only one </a:t>
                      </a:r>
                      <a:r>
                        <a:rPr kumimoji="1" lang="en-GB" altLang="zh-CN" sz="1200" b="1" kern="1200" dirty="0" err="1">
                          <a:solidFill>
                            <a:schemeClr val="lt1"/>
                          </a:solidFill>
                          <a:effectLst/>
                          <a:latin typeface="+mn-lt"/>
                          <a:ea typeface="+mn-ea"/>
                          <a:cs typeface="+mn-cs"/>
                        </a:rPr>
                        <a:t>SCell</a:t>
                      </a:r>
                      <a:r>
                        <a:rPr kumimoji="1" lang="en-GB" altLang="zh-CN" sz="1200" b="1" kern="1200" dirty="0">
                          <a:solidFill>
                            <a:schemeClr val="lt1"/>
                          </a:solidFill>
                          <a:effectLst/>
                          <a:latin typeface="+mn-lt"/>
                          <a:ea typeface="+mn-ea"/>
                          <a:cs typeface="+mn-cs"/>
                        </a:rPr>
                        <a:t> is configured and neighbour cell measurement is required on this </a:t>
                      </a:r>
                      <a:r>
                        <a:rPr kumimoji="1" lang="en-GB" altLang="zh-CN" sz="1200" b="1" kern="1200" dirty="0" err="1">
                          <a:solidFill>
                            <a:schemeClr val="lt1"/>
                          </a:solidFill>
                          <a:effectLst/>
                          <a:latin typeface="+mn-lt"/>
                          <a:ea typeface="+mn-ea"/>
                          <a:cs typeface="+mn-cs"/>
                        </a:rPr>
                        <a:t>Scell</a:t>
                      </a:r>
                      <a:r>
                        <a:rPr kumimoji="1" lang="en-GB" altLang="zh-CN" sz="1200" b="1" kern="1200" dirty="0">
                          <a:solidFill>
                            <a:schemeClr val="lt1"/>
                          </a:solidFill>
                          <a:effectLst/>
                          <a:latin typeface="+mn-lt"/>
                          <a:ea typeface="+mn-ea"/>
                          <a:cs typeface="+mn-cs"/>
                        </a:rPr>
                        <a:t>.</a:t>
                      </a:r>
                      <a:endParaRPr kumimoji="1" lang="zh-CN" altLang="zh-CN" sz="1200" b="1" kern="1200" dirty="0">
                        <a:solidFill>
                          <a:schemeClr val="lt1"/>
                        </a:solidFill>
                        <a:effectLst/>
                        <a:latin typeface="+mn-lt"/>
                        <a:ea typeface="+mn-ea"/>
                        <a:cs typeface="+mn-cs"/>
                      </a:endParaRPr>
                    </a:p>
                  </a:txBody>
                  <a:tcPr marL="68580" marR="68580" marT="0" marB="0" anchor="ctr"/>
                </a:tc>
                <a:tc hMerge="1">
                  <a:txBody>
                    <a:bodyPr/>
                    <a:lstStyle/>
                    <a:p>
                      <a:pPr algn="ctr">
                        <a:spcAft>
                          <a:spcPts val="0"/>
                        </a:spcAft>
                        <a:tabLst>
                          <a:tab pos="213360" algn="l"/>
                        </a:tabLst>
                      </a:pPr>
                      <a:endParaRPr lang="zh-CN" sz="1000" dirty="0">
                        <a:effectLst/>
                        <a:latin typeface="Arial" panose="020B0604020202020204" pitchFamily="34" charset="0"/>
                        <a:ea typeface="等线"/>
                        <a:cs typeface="Times New Roman" panose="02020603050405020304" pitchFamily="18" charset="0"/>
                      </a:endParaRPr>
                    </a:p>
                  </a:txBody>
                  <a:tcPr marL="68580" marR="68580" marT="0" marB="0" anchor="ctr"/>
                </a:tc>
                <a:tc hMerge="1">
                  <a:txBody>
                    <a:bodyPr/>
                    <a:lstStyle/>
                    <a:p>
                      <a:pPr algn="ctr">
                        <a:spcAft>
                          <a:spcPts val="0"/>
                        </a:spcAft>
                        <a:tabLst>
                          <a:tab pos="213360" algn="l"/>
                        </a:tabLst>
                      </a:pPr>
                      <a:endParaRPr lang="zh-CN" sz="1000" dirty="0">
                        <a:effectLst/>
                        <a:latin typeface="Arial" panose="020B0604020202020204" pitchFamily="34" charset="0"/>
                        <a:ea typeface="等线"/>
                        <a:cs typeface="Times New Roman" panose="02020603050405020304" pitchFamily="18" charset="0"/>
                      </a:endParaRPr>
                    </a:p>
                  </a:txBody>
                  <a:tcPr marL="68580" marR="68580" marT="0" marB="0" anchor="ctr"/>
                </a:tc>
                <a:tc hMerge="1">
                  <a:txBody>
                    <a:bodyPr/>
                    <a:lstStyle/>
                    <a:p>
                      <a:pPr algn="ctr">
                        <a:spcAft>
                          <a:spcPts val="0"/>
                        </a:spcAft>
                        <a:tabLst>
                          <a:tab pos="213360" algn="l"/>
                        </a:tabLst>
                      </a:pPr>
                      <a:endParaRPr lang="zh-CN" sz="1000" dirty="0">
                        <a:effectLst/>
                        <a:latin typeface="Arial" panose="020B0604020202020204" pitchFamily="34" charset="0"/>
                        <a:ea typeface="等线"/>
                        <a:cs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01692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532" y="1052736"/>
            <a:ext cx="8532948" cy="5786199"/>
          </a:xfrm>
          <a:prstGeom prst="rect">
            <a:avLst/>
          </a:prstGeom>
        </p:spPr>
        <p:txBody>
          <a:bodyPr wrap="square">
            <a:spAutoFit/>
          </a:bodyPr>
          <a:lstStyle/>
          <a:p>
            <a:r>
              <a:rPr lang="en-US" altLang="zh-CN" sz="2400" dirty="0"/>
              <a:t>For a FR2 inter-band CA combination with using independent beam management, the existing interruption requirements for inter-band CA can be applied.</a:t>
            </a:r>
          </a:p>
          <a:p>
            <a:r>
              <a:rPr lang="en-GB" altLang="zh-CN" sz="2400" dirty="0"/>
              <a:t>For a FR2 inter-band CA combination with using common beam management, FFS whether the existing interruption requirements for inter-band CA can be applied.</a:t>
            </a:r>
            <a:endParaRPr lang="en-US" sz="2400" dirty="0"/>
          </a:p>
          <a:p>
            <a:pPr marL="742950" lvl="2" indent="-285750" fontAlgn="base" hangingPunct="0">
              <a:spcBef>
                <a:spcPct val="0"/>
              </a:spcBef>
              <a:spcAft>
                <a:spcPct val="0"/>
              </a:spcAft>
              <a:buFont typeface="Arial" panose="020B0604020202020204" pitchFamily="34" charset="0"/>
              <a:buChar char="•"/>
            </a:pPr>
            <a:r>
              <a:rPr lang="en-GB" altLang="zh-CN" sz="2000" dirty="0"/>
              <a:t>RF inputs on </a:t>
            </a:r>
            <a:r>
              <a:rPr lang="en-US" altLang="zh-CN" sz="2000" dirty="0"/>
              <a:t>RF architectures for </a:t>
            </a:r>
            <a:r>
              <a:rPr lang="en-GB" altLang="zh-CN" sz="2000" dirty="0"/>
              <a:t>FR2 inter-band CA combination with using common beam management are required. </a:t>
            </a:r>
          </a:p>
          <a:p>
            <a:pPr marL="742950" lvl="2" indent="-285750" fontAlgn="base" hangingPunct="0">
              <a:spcBef>
                <a:spcPct val="0"/>
              </a:spcBef>
              <a:spcAft>
                <a:spcPct val="0"/>
              </a:spcAft>
              <a:buFont typeface="Arial" panose="020B0604020202020204" pitchFamily="34" charset="0"/>
              <a:buChar char="•"/>
            </a:pPr>
            <a:r>
              <a:rPr lang="en-GB" altLang="zh-CN" sz="2000" dirty="0"/>
              <a:t>If the separate RF chains are assumed for FR2 inter-band CA combination with using common beam management, </a:t>
            </a:r>
            <a:r>
              <a:rPr lang="en-US" altLang="zh-CN" sz="2000" dirty="0"/>
              <a:t>the existing</a:t>
            </a:r>
            <a:r>
              <a:rPr lang="en-GB" altLang="zh-CN" sz="2000" dirty="0"/>
              <a:t> interruption requirements of inter-band CA can be applied.</a:t>
            </a:r>
          </a:p>
          <a:p>
            <a:pPr marL="742950" lvl="2" indent="-285750" fontAlgn="base" hangingPunct="0">
              <a:spcBef>
                <a:spcPct val="0"/>
              </a:spcBef>
              <a:spcAft>
                <a:spcPct val="0"/>
              </a:spcAft>
              <a:buFont typeface="Arial" panose="020B0604020202020204" pitchFamily="34" charset="0"/>
              <a:buChar char="•"/>
            </a:pPr>
            <a:r>
              <a:rPr lang="en-GB" altLang="zh-CN" sz="2000" dirty="0"/>
              <a:t>If the same RF chain is assumed for FR2 inter-band CA combination with using common beam management, FFS whether </a:t>
            </a:r>
            <a:r>
              <a:rPr lang="en-US" altLang="zh-CN" sz="2000" dirty="0"/>
              <a:t>the existing</a:t>
            </a:r>
            <a:r>
              <a:rPr lang="en-GB" altLang="zh-CN" sz="2000" dirty="0"/>
              <a:t> interruption requirements of intra-band CA can be applied.</a:t>
            </a:r>
          </a:p>
          <a:p>
            <a:pPr marL="742950" lvl="2" indent="-285750" fontAlgn="base" hangingPunct="0">
              <a:spcBef>
                <a:spcPct val="0"/>
              </a:spcBef>
              <a:spcAft>
                <a:spcPct val="0"/>
              </a:spcAft>
              <a:buFont typeface="Arial" panose="020B0604020202020204" pitchFamily="34" charset="0"/>
              <a:buChar char="•"/>
            </a:pPr>
            <a:endParaRPr lang="en-GB" altLang="zh-CN" sz="2000" dirty="0"/>
          </a:p>
          <a:p>
            <a:endParaRPr lang="en-US" sz="2400" dirty="0"/>
          </a:p>
          <a:p>
            <a:pPr lvl="1"/>
            <a:endParaRPr lang="en-US" dirty="0"/>
          </a:p>
        </p:txBody>
      </p:sp>
      <p:sp>
        <p:nvSpPr>
          <p:cNvPr id="7" name="Title 1"/>
          <p:cNvSpPr txBox="1">
            <a:spLocks/>
          </p:cNvSpPr>
          <p:nvPr/>
        </p:nvSpPr>
        <p:spPr>
          <a:xfrm>
            <a:off x="0" y="-27384"/>
            <a:ext cx="889248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sz="2800" b="1" dirty="0"/>
              <a:t>Agreements on interruption requirements</a:t>
            </a:r>
          </a:p>
        </p:txBody>
      </p:sp>
    </p:spTree>
    <p:extLst>
      <p:ext uri="{BB962C8B-B14F-4D97-AF65-F5344CB8AC3E}">
        <p14:creationId xmlns:p14="http://schemas.microsoft.com/office/powerpoint/2010/main" val="2060249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00"/>
            <a:ext cx="8892480" cy="1143000"/>
          </a:xfrm>
        </p:spPr>
        <p:txBody>
          <a:bodyPr>
            <a:noAutofit/>
          </a:bodyPr>
          <a:lstStyle/>
          <a:p>
            <a:r>
              <a:rPr lang="en-US" sz="2800" b="1" dirty="0"/>
              <a:t>Agreement on beam management </a:t>
            </a:r>
            <a:r>
              <a:rPr lang="en-US" sz="2800" b="1" dirty="0" err="1"/>
              <a:t>requirementz</a:t>
            </a:r>
            <a:endParaRPr lang="en-US" sz="2800" b="1" dirty="0"/>
          </a:p>
        </p:txBody>
      </p:sp>
      <p:sp>
        <p:nvSpPr>
          <p:cNvPr id="15" name="Rectangle 14"/>
          <p:cNvSpPr/>
          <p:nvPr/>
        </p:nvSpPr>
        <p:spPr>
          <a:xfrm>
            <a:off x="179512" y="692696"/>
            <a:ext cx="8856984" cy="6432530"/>
          </a:xfrm>
          <a:prstGeom prst="rect">
            <a:avLst/>
          </a:prstGeom>
        </p:spPr>
        <p:txBody>
          <a:bodyPr wrap="square">
            <a:spAutoFit/>
          </a:bodyPr>
          <a:lstStyle/>
          <a:p>
            <a:r>
              <a:rPr lang="en-US" altLang="zh-CN" sz="2000" dirty="0"/>
              <a:t>Beam management resource configuration for FR2 inter-band CA </a:t>
            </a:r>
            <a:r>
              <a:rPr lang="en-GB" altLang="zh-CN" sz="2000" dirty="0"/>
              <a:t>combination </a:t>
            </a:r>
            <a:r>
              <a:rPr lang="en-US" altLang="zh-CN" sz="2000" dirty="0"/>
              <a:t>with independent beam:</a:t>
            </a:r>
          </a:p>
          <a:p>
            <a:pPr marL="742950" lvl="2" indent="-285750" fontAlgn="base" hangingPunct="0">
              <a:spcBef>
                <a:spcPct val="0"/>
              </a:spcBef>
              <a:spcAft>
                <a:spcPct val="0"/>
              </a:spcAft>
              <a:buFont typeface="Arial" panose="020B0604020202020204" pitchFamily="34" charset="0"/>
              <a:buChar char="•"/>
            </a:pPr>
            <a:r>
              <a:rPr lang="en-GB" altLang="zh-CN" dirty="0" smtClean="0"/>
              <a:t>Beam </a:t>
            </a:r>
            <a:r>
              <a:rPr lang="en-GB" altLang="zh-CN" dirty="0"/>
              <a:t>management resources on one cell in each band may be configured.</a:t>
            </a:r>
          </a:p>
          <a:p>
            <a:pPr marL="742950" lvl="2" indent="-285750" fontAlgn="base" hangingPunct="0">
              <a:spcBef>
                <a:spcPct val="0"/>
              </a:spcBef>
              <a:spcAft>
                <a:spcPct val="0"/>
              </a:spcAft>
              <a:buFont typeface="Arial" panose="020B0604020202020204" pitchFamily="34" charset="0"/>
              <a:buChar char="•"/>
            </a:pPr>
            <a:r>
              <a:rPr lang="en-GB" altLang="zh-CN" dirty="0"/>
              <a:t>Network may also configure beam management resources only on one cell such as </a:t>
            </a:r>
            <a:r>
              <a:rPr lang="en-GB" altLang="zh-CN" dirty="0" err="1"/>
              <a:t>Pcell</a:t>
            </a:r>
            <a:r>
              <a:rPr lang="en-GB" altLang="zh-CN" dirty="0"/>
              <a:t>, e.g. if network knows nodes on both bands are collocated.</a:t>
            </a:r>
          </a:p>
          <a:p>
            <a:r>
              <a:rPr lang="en-US" sz="2000" dirty="0"/>
              <a:t>Beam management requirements </a:t>
            </a:r>
            <a:r>
              <a:rPr lang="en-US" altLang="zh-CN" sz="2000" dirty="0"/>
              <a:t>for FR2 inter-band CA </a:t>
            </a:r>
            <a:r>
              <a:rPr lang="en-GB" altLang="zh-CN" sz="2000" dirty="0"/>
              <a:t>combination </a:t>
            </a:r>
            <a:r>
              <a:rPr lang="en-US" altLang="zh-CN" sz="2000" dirty="0"/>
              <a:t>with independent beam</a:t>
            </a:r>
            <a:r>
              <a:rPr lang="en-US" sz="2000" dirty="0"/>
              <a:t>:</a:t>
            </a:r>
          </a:p>
          <a:p>
            <a:pPr marL="742950" lvl="2" indent="-285750" fontAlgn="base" hangingPunct="0">
              <a:spcBef>
                <a:spcPct val="0"/>
              </a:spcBef>
              <a:spcAft>
                <a:spcPct val="0"/>
              </a:spcAft>
              <a:buFont typeface="Arial" panose="020B0604020202020204" pitchFamily="34" charset="0"/>
              <a:buChar char="•"/>
            </a:pPr>
            <a:r>
              <a:rPr lang="en-US" altLang="zh-CN" dirty="0"/>
              <a:t>For BFD/CBD on </a:t>
            </a:r>
            <a:r>
              <a:rPr lang="en-US" altLang="zh-CN" dirty="0" err="1"/>
              <a:t>PCell</a:t>
            </a:r>
            <a:r>
              <a:rPr lang="en-US" altLang="zh-CN" dirty="0"/>
              <a:t>/</a:t>
            </a:r>
            <a:r>
              <a:rPr lang="en-US" altLang="zh-CN" dirty="0" err="1"/>
              <a:t>PSCell</a:t>
            </a:r>
            <a:endParaRPr lang="en-US"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R15 </a:t>
            </a:r>
            <a:r>
              <a:rPr lang="en-US" altLang="zh-CN" sz="1600" dirty="0"/>
              <a:t>BFD/CBD measurement</a:t>
            </a:r>
            <a:r>
              <a:rPr lang="en-GB" altLang="zh-CN" sz="1600" dirty="0"/>
              <a:t> requirements in FR2 can be applied for FR2 inter-band CA scenario.</a:t>
            </a:r>
            <a:endParaRPr lang="en-US" altLang="zh-CN" sz="1600" dirty="0"/>
          </a:p>
          <a:p>
            <a:pPr marL="742950" lvl="2" indent="-285750" fontAlgn="base" hangingPunct="0">
              <a:spcBef>
                <a:spcPct val="0"/>
              </a:spcBef>
              <a:spcAft>
                <a:spcPct val="0"/>
              </a:spcAft>
              <a:buFont typeface="Arial" panose="020B0604020202020204" pitchFamily="34" charset="0"/>
              <a:buChar char="•"/>
            </a:pPr>
            <a:r>
              <a:rPr lang="en-US" altLang="zh-CN" dirty="0"/>
              <a:t>For BFD/CBD on </a:t>
            </a:r>
            <a:r>
              <a:rPr lang="en-US" altLang="zh-CN" dirty="0" err="1"/>
              <a:t>SCell</a:t>
            </a:r>
            <a:endParaRPr lang="en-US"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RAN4 to use </a:t>
            </a:r>
            <a:r>
              <a:rPr lang="en-GB" altLang="zh-CN" sz="1600" dirty="0" err="1"/>
              <a:t>SCell</a:t>
            </a:r>
            <a:r>
              <a:rPr lang="en-GB" altLang="zh-CN" sz="1600" dirty="0"/>
              <a:t> BFD/CBD requirements as being defined in </a:t>
            </a:r>
            <a:r>
              <a:rPr lang="en-GB" altLang="zh-CN" sz="1600" dirty="0" err="1"/>
              <a:t>eMIMO</a:t>
            </a:r>
            <a:r>
              <a:rPr lang="en-GB" altLang="zh-CN" sz="1600" dirty="0"/>
              <a:t> WID as baseline.</a:t>
            </a:r>
            <a:endParaRPr lang="en-GB" altLang="zh-CN" sz="1600" dirty="0">
              <a:solidFill>
                <a:srgbClr val="00B050"/>
              </a:solidFill>
            </a:endParaRPr>
          </a:p>
          <a:p>
            <a:pPr marL="742950" lvl="2" indent="-285750" fontAlgn="base" hangingPunct="0">
              <a:spcBef>
                <a:spcPct val="0"/>
              </a:spcBef>
              <a:spcAft>
                <a:spcPct val="0"/>
              </a:spcAft>
              <a:buFont typeface="Arial" panose="020B0604020202020204" pitchFamily="34" charset="0"/>
              <a:buChar char="•"/>
            </a:pPr>
            <a:r>
              <a:rPr lang="en-US" altLang="zh-CN" dirty="0"/>
              <a:t>For L1-RSRP reporting</a:t>
            </a:r>
            <a:r>
              <a:rPr lang="en-GB" altLang="zh-CN" dirty="0"/>
              <a:t>.</a:t>
            </a:r>
            <a:endParaRPr lang="en-US"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R15 L1-RSRP measurement requirements </a:t>
            </a:r>
            <a:r>
              <a:rPr lang="en-US" altLang="zh-CN" sz="1600" dirty="0"/>
              <a:t>in FR2 </a:t>
            </a:r>
            <a:r>
              <a:rPr lang="en-GB" altLang="zh-CN" sz="1600" dirty="0"/>
              <a:t>can applied for FR2 inter-band CA scenario. </a:t>
            </a:r>
          </a:p>
          <a:p>
            <a:pPr fontAlgn="base" hangingPunct="0">
              <a:spcBef>
                <a:spcPct val="0"/>
              </a:spcBef>
              <a:spcAft>
                <a:spcPct val="0"/>
              </a:spcAft>
            </a:pPr>
            <a:r>
              <a:rPr lang="en-US" altLang="zh-CN" sz="2000" dirty="0" smtClean="0"/>
              <a:t>Beam </a:t>
            </a:r>
            <a:r>
              <a:rPr lang="en-US" altLang="zh-CN" sz="2000" dirty="0"/>
              <a:t>management requirements for FR2 inter-band CA </a:t>
            </a:r>
            <a:r>
              <a:rPr lang="en-GB" altLang="zh-CN" sz="2000" dirty="0"/>
              <a:t>combination </a:t>
            </a:r>
            <a:r>
              <a:rPr lang="en-US" altLang="zh-CN" sz="2000" dirty="0"/>
              <a:t>with common beam :</a:t>
            </a:r>
          </a:p>
          <a:p>
            <a:pPr marL="742950" lvl="2" indent="-285750" fontAlgn="base" hangingPunct="0">
              <a:spcBef>
                <a:spcPct val="0"/>
              </a:spcBef>
              <a:spcAft>
                <a:spcPct val="0"/>
              </a:spcAft>
              <a:buFont typeface="Arial" panose="020B0604020202020204" pitchFamily="34" charset="0"/>
              <a:buChar char="•"/>
            </a:pPr>
            <a:r>
              <a:rPr lang="en-GB" altLang="zh-CN" dirty="0"/>
              <a:t>RAN4 needs to study whether UE is necessary to perform BFD/CBD measurements on </a:t>
            </a:r>
            <a:r>
              <a:rPr lang="en-GB" altLang="zh-CN" dirty="0" err="1"/>
              <a:t>SCell</a:t>
            </a:r>
            <a:r>
              <a:rPr lang="en-GB" altLang="zh-CN" dirty="0"/>
              <a:t>.</a:t>
            </a:r>
          </a:p>
          <a:p>
            <a:pPr marL="1200150" lvl="3" indent="-285750" fontAlgn="base" hangingPunct="0">
              <a:spcBef>
                <a:spcPct val="0"/>
              </a:spcBef>
              <a:spcAft>
                <a:spcPct val="0"/>
              </a:spcAft>
              <a:buFont typeface="Arial" panose="020B0604020202020204" pitchFamily="34" charset="0"/>
              <a:buChar char="•"/>
            </a:pPr>
            <a:r>
              <a:rPr lang="en-US" altLang="zh-CN" sz="1600" u="sng" dirty="0"/>
              <a:t>Option 1</a:t>
            </a:r>
            <a:r>
              <a:rPr lang="en-US" altLang="zh-CN" sz="1600" dirty="0"/>
              <a:t>:T</a:t>
            </a:r>
            <a:r>
              <a:rPr lang="en-GB" altLang="zh-CN" sz="1600" dirty="0"/>
              <a:t>he BFD/CBD on </a:t>
            </a:r>
            <a:r>
              <a:rPr lang="en-GB" altLang="zh-CN" sz="1600" dirty="0" err="1"/>
              <a:t>SCell</a:t>
            </a:r>
            <a:r>
              <a:rPr lang="en-GB" altLang="zh-CN" sz="1600" dirty="0"/>
              <a:t> is not necessary, because the beam management can rely on the </a:t>
            </a:r>
            <a:r>
              <a:rPr lang="en-GB" altLang="zh-CN" sz="1600" dirty="0" err="1"/>
              <a:t>PCell</a:t>
            </a:r>
            <a:r>
              <a:rPr lang="en-GB" altLang="zh-CN" sz="1600" dirty="0"/>
              <a:t> which the common beam is applied as it for the </a:t>
            </a:r>
            <a:r>
              <a:rPr lang="en-GB" altLang="zh-CN" sz="1600" dirty="0" err="1"/>
              <a:t>SCell</a:t>
            </a:r>
            <a:r>
              <a:rPr lang="en-GB" altLang="zh-CN" sz="1600" dirty="0"/>
              <a:t>.</a:t>
            </a:r>
            <a:endParaRPr lang="en-US" altLang="zh-CN" sz="1600" dirty="0"/>
          </a:p>
          <a:p>
            <a:pPr marL="1200150" lvl="3" indent="-285750" fontAlgn="base" hangingPunct="0">
              <a:spcBef>
                <a:spcPct val="0"/>
              </a:spcBef>
              <a:spcAft>
                <a:spcPct val="0"/>
              </a:spcAft>
              <a:buFont typeface="Arial" panose="020B0604020202020204" pitchFamily="34" charset="0"/>
              <a:buChar char="•"/>
            </a:pPr>
            <a:r>
              <a:rPr lang="en-US" altLang="zh-CN" sz="1600" u="sng" dirty="0"/>
              <a:t>Option 2</a:t>
            </a:r>
            <a:r>
              <a:rPr lang="en-US" altLang="zh-CN" sz="1600" dirty="0"/>
              <a:t>: Others</a:t>
            </a:r>
            <a:r>
              <a:rPr lang="en-GB" altLang="zh-CN" sz="1600" dirty="0"/>
              <a:t>. </a:t>
            </a:r>
          </a:p>
          <a:p>
            <a:pPr fontAlgn="base" hangingPunct="0">
              <a:spcBef>
                <a:spcPct val="0"/>
              </a:spcBef>
              <a:spcAft>
                <a:spcPct val="0"/>
              </a:spcAft>
            </a:pPr>
            <a:endParaRPr lang="en-US" sz="2000" dirty="0"/>
          </a:p>
        </p:txBody>
      </p:sp>
    </p:spTree>
    <p:extLst>
      <p:ext uri="{BB962C8B-B14F-4D97-AF65-F5344CB8AC3E}">
        <p14:creationId xmlns:p14="http://schemas.microsoft.com/office/powerpoint/2010/main" val="3789030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8892480" cy="1143000"/>
          </a:xfrm>
        </p:spPr>
        <p:txBody>
          <a:bodyPr>
            <a:noAutofit/>
          </a:bodyPr>
          <a:lstStyle/>
          <a:p>
            <a:r>
              <a:rPr lang="en-US" sz="2800" b="1" dirty="0"/>
              <a:t>Agreement on scheduling restriction requirement</a:t>
            </a:r>
          </a:p>
        </p:txBody>
      </p:sp>
      <p:sp>
        <p:nvSpPr>
          <p:cNvPr id="15" name="Rectangle 14"/>
          <p:cNvSpPr/>
          <p:nvPr/>
        </p:nvSpPr>
        <p:spPr>
          <a:xfrm>
            <a:off x="179512" y="692696"/>
            <a:ext cx="8856984" cy="6063198"/>
          </a:xfrm>
          <a:prstGeom prst="rect">
            <a:avLst/>
          </a:prstGeom>
        </p:spPr>
        <p:txBody>
          <a:bodyPr wrap="square">
            <a:spAutoFit/>
          </a:bodyPr>
          <a:lstStyle/>
          <a:p>
            <a:r>
              <a:rPr lang="en-US" altLang="zh-CN" sz="2000" dirty="0"/>
              <a:t>Scheduling restriction requirements for FR2 inter-band CA </a:t>
            </a:r>
            <a:r>
              <a:rPr lang="en-GB" altLang="zh-CN" sz="2000" dirty="0"/>
              <a:t>combination </a:t>
            </a:r>
            <a:r>
              <a:rPr lang="en-US" altLang="zh-CN" sz="2000" dirty="0"/>
              <a:t>with independent beam</a:t>
            </a:r>
          </a:p>
          <a:p>
            <a:pPr marL="742950" lvl="2" indent="-285750" fontAlgn="base" hangingPunct="0">
              <a:spcBef>
                <a:spcPct val="0"/>
              </a:spcBef>
              <a:spcAft>
                <a:spcPct val="0"/>
              </a:spcAft>
              <a:buFont typeface="Arial" panose="020B0604020202020204" pitchFamily="34" charset="0"/>
              <a:buChar char="•"/>
            </a:pPr>
            <a:r>
              <a:rPr lang="en-GB" altLang="zh-CN" dirty="0"/>
              <a:t>Option 1</a:t>
            </a:r>
            <a:r>
              <a:rPr lang="en-GB" altLang="zh-CN" dirty="0" smtClean="0"/>
              <a:t>:</a:t>
            </a:r>
          </a:p>
          <a:p>
            <a:pPr marL="1200150" lvl="3" indent="-285750" fontAlgn="base" hangingPunct="0">
              <a:spcBef>
                <a:spcPct val="0"/>
              </a:spcBef>
              <a:spcAft>
                <a:spcPct val="0"/>
              </a:spcAft>
              <a:buFont typeface="Arial" panose="020B0604020202020204" pitchFamily="34" charset="0"/>
              <a:buChar char="•"/>
            </a:pPr>
            <a:r>
              <a:rPr lang="en-GB" altLang="zh-CN" dirty="0" smtClean="0"/>
              <a:t>There are no </a:t>
            </a:r>
            <a:r>
              <a:rPr lang="en-US" altLang="zh-CN" dirty="0" smtClean="0"/>
              <a:t>scheduling </a:t>
            </a:r>
            <a:r>
              <a:rPr lang="en-GB" altLang="zh-CN" dirty="0" smtClean="0"/>
              <a:t>restrictions on one FR2 band due to RLM/BFD/CBD/L1-RSRP measurements </a:t>
            </a:r>
            <a:r>
              <a:rPr lang="en-US" altLang="zh-CN" dirty="0" smtClean="0"/>
              <a:t>being performed </a:t>
            </a:r>
            <a:r>
              <a:rPr lang="en-GB" altLang="zh-CN" dirty="0" smtClean="0"/>
              <a:t>on another FR2 band.</a:t>
            </a:r>
          </a:p>
          <a:p>
            <a:pPr marL="1200150" lvl="3" indent="-285750" fontAlgn="base" hangingPunct="0">
              <a:spcBef>
                <a:spcPct val="0"/>
              </a:spcBef>
              <a:spcAft>
                <a:spcPct val="0"/>
              </a:spcAft>
              <a:buFont typeface="Arial" panose="020B0604020202020204" pitchFamily="34" charset="0"/>
              <a:buChar char="•"/>
            </a:pPr>
            <a:r>
              <a:rPr lang="en-GB" altLang="zh-CN" dirty="0" smtClean="0"/>
              <a:t>The </a:t>
            </a:r>
            <a:r>
              <a:rPr lang="en-US" altLang="zh-CN" dirty="0"/>
              <a:t>scheduling </a:t>
            </a:r>
            <a:r>
              <a:rPr lang="en-GB" altLang="zh-CN" dirty="0"/>
              <a:t>availability requirements for FR2 inter-band CA scenario shall be introduced to clarify there is no scheduling restriction if UE uses independent beam.</a:t>
            </a:r>
          </a:p>
          <a:p>
            <a:pPr marL="742950" lvl="2" indent="-285750" fontAlgn="base" hangingPunct="0">
              <a:spcBef>
                <a:spcPct val="0"/>
              </a:spcBef>
              <a:spcAft>
                <a:spcPct val="0"/>
              </a:spcAft>
              <a:buFont typeface="Arial" panose="020B0604020202020204" pitchFamily="34" charset="0"/>
              <a:buChar char="•"/>
            </a:pPr>
            <a:r>
              <a:rPr lang="en-GB" altLang="zh-CN" dirty="0"/>
              <a:t>Option 2</a:t>
            </a:r>
            <a:r>
              <a:rPr lang="en-GB" altLang="zh-CN" dirty="0" smtClean="0"/>
              <a:t>:</a:t>
            </a:r>
            <a:endParaRPr lang="en-GB" altLang="zh-CN" dirty="0"/>
          </a:p>
          <a:p>
            <a:pPr marL="1200150" lvl="3" indent="-285750" fontAlgn="base" hangingPunct="0">
              <a:spcBef>
                <a:spcPct val="0"/>
              </a:spcBef>
              <a:spcAft>
                <a:spcPct val="0"/>
              </a:spcAft>
              <a:buFont typeface="Arial" panose="020B0604020202020204" pitchFamily="34" charset="0"/>
              <a:buChar char="•"/>
            </a:pPr>
            <a:r>
              <a:rPr lang="en-GB" altLang="zh-CN" dirty="0"/>
              <a:t>No scheduling restriction from UE RX beam perspective, but further discussion is needed from the perspective of different numerologies and collision between UL and DL transmission.</a:t>
            </a:r>
          </a:p>
          <a:p>
            <a:pPr fontAlgn="base" hangingPunct="0">
              <a:spcBef>
                <a:spcPct val="0"/>
              </a:spcBef>
              <a:spcAft>
                <a:spcPct val="0"/>
              </a:spcAft>
            </a:pPr>
            <a:r>
              <a:rPr lang="en-US" altLang="zh-CN" sz="2000" dirty="0"/>
              <a:t>Scheduling restriction requirements for FR2 inter-band CA </a:t>
            </a:r>
            <a:r>
              <a:rPr lang="en-GB" altLang="zh-CN" sz="2000" dirty="0"/>
              <a:t>combination </a:t>
            </a:r>
            <a:r>
              <a:rPr lang="en-US" altLang="zh-CN" sz="2000" dirty="0"/>
              <a:t>with common beam</a:t>
            </a:r>
          </a:p>
          <a:p>
            <a:pPr marL="742950" lvl="2" indent="-285750" fontAlgn="base" hangingPunct="0">
              <a:spcBef>
                <a:spcPct val="0"/>
              </a:spcBef>
              <a:spcAft>
                <a:spcPct val="0"/>
              </a:spcAft>
              <a:buFont typeface="Arial" panose="020B0604020202020204" pitchFamily="34" charset="0"/>
              <a:buChar char="•"/>
            </a:pPr>
            <a:r>
              <a:rPr lang="en-GB" altLang="zh-CN" dirty="0"/>
              <a:t>The </a:t>
            </a:r>
            <a:r>
              <a:rPr lang="en-US" altLang="zh-CN" dirty="0"/>
              <a:t>scheduling </a:t>
            </a:r>
            <a:r>
              <a:rPr lang="en-GB" altLang="zh-CN" dirty="0"/>
              <a:t>availability requirements for FR2 inter-band CA scenario shall be introduced to clarify there is scheduling restriction on one FR2 band due to RLM/BFD/CBD/L1-RSRP measurements being performed on another FR2 band if UE uses common beam.</a:t>
            </a:r>
          </a:p>
          <a:p>
            <a:pPr marL="742950" lvl="2" indent="-285750" fontAlgn="base" hangingPunct="0">
              <a:spcBef>
                <a:spcPct val="0"/>
              </a:spcBef>
              <a:spcAft>
                <a:spcPct val="0"/>
              </a:spcAft>
              <a:buFont typeface="Arial" panose="020B0604020202020204" pitchFamily="34" charset="0"/>
              <a:buChar char="•"/>
            </a:pPr>
            <a:r>
              <a:rPr lang="en-GB" altLang="zh-CN" dirty="0"/>
              <a:t>The existing scheduling restriction requirements on FR2 shall be extended to serving cells in different bands.</a:t>
            </a:r>
          </a:p>
          <a:p>
            <a:pPr fontAlgn="base" hangingPunct="0">
              <a:spcBef>
                <a:spcPct val="0"/>
              </a:spcBef>
              <a:spcAft>
                <a:spcPct val="0"/>
              </a:spcAft>
            </a:pPr>
            <a:endParaRPr lang="en-US" altLang="zh-CN" sz="2000" dirty="0"/>
          </a:p>
        </p:txBody>
      </p:sp>
    </p:spTree>
    <p:extLst>
      <p:ext uri="{BB962C8B-B14F-4D97-AF65-F5344CB8AC3E}">
        <p14:creationId xmlns:p14="http://schemas.microsoft.com/office/powerpoint/2010/main" val="1828483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56"/>
            <a:ext cx="8892480" cy="1143000"/>
          </a:xfrm>
        </p:spPr>
        <p:txBody>
          <a:bodyPr>
            <a:noAutofit/>
          </a:bodyPr>
          <a:lstStyle/>
          <a:p>
            <a:r>
              <a:rPr lang="en-US" sz="2800" b="1" dirty="0"/>
              <a:t>Agreement on measurement restriction requirements</a:t>
            </a:r>
          </a:p>
        </p:txBody>
      </p:sp>
      <p:sp>
        <p:nvSpPr>
          <p:cNvPr id="15" name="Rectangle 14"/>
          <p:cNvSpPr/>
          <p:nvPr/>
        </p:nvSpPr>
        <p:spPr>
          <a:xfrm>
            <a:off x="179512" y="962139"/>
            <a:ext cx="8856984" cy="4893647"/>
          </a:xfrm>
          <a:prstGeom prst="rect">
            <a:avLst/>
          </a:prstGeom>
        </p:spPr>
        <p:txBody>
          <a:bodyPr wrap="square">
            <a:spAutoFit/>
          </a:bodyPr>
          <a:lstStyle/>
          <a:p>
            <a:pPr fontAlgn="base" hangingPunct="0">
              <a:spcBef>
                <a:spcPct val="0"/>
              </a:spcBef>
              <a:spcAft>
                <a:spcPct val="0"/>
              </a:spcAft>
            </a:pPr>
            <a:r>
              <a:rPr lang="en-US" altLang="zh-CN" sz="2000" dirty="0"/>
              <a:t>Measurement restriction requirement for FR2 inter-band CA </a:t>
            </a:r>
            <a:r>
              <a:rPr lang="en-GB" altLang="zh-CN" sz="2000" dirty="0"/>
              <a:t>combination </a:t>
            </a:r>
            <a:r>
              <a:rPr lang="en-US" altLang="zh-CN" sz="2000" dirty="0"/>
              <a:t>with common beam</a:t>
            </a:r>
          </a:p>
          <a:p>
            <a:pPr marL="742950" lvl="2" indent="-285750" fontAlgn="base" hangingPunct="0">
              <a:spcBef>
                <a:spcPct val="0"/>
              </a:spcBef>
              <a:spcAft>
                <a:spcPct val="0"/>
              </a:spcAft>
              <a:buFont typeface="Arial" panose="020B0604020202020204" pitchFamily="34" charset="0"/>
              <a:buChar char="•"/>
            </a:pPr>
            <a:r>
              <a:rPr lang="en-US" altLang="zh-CN" dirty="0"/>
              <a:t>The measurement </a:t>
            </a:r>
            <a:r>
              <a:rPr lang="en-GB" altLang="zh-CN" dirty="0"/>
              <a:t>restriction requirements due to RLM/BFD/CBD/L1-RSRP measurements </a:t>
            </a:r>
            <a:r>
              <a:rPr lang="en-US" altLang="zh-CN" dirty="0"/>
              <a:t>being performed </a:t>
            </a:r>
            <a:r>
              <a:rPr lang="en-GB" altLang="zh-CN" dirty="0"/>
              <a:t>on different FR2 bands need to be introduced for FR2 inter-band CA if UE uses common beam.</a:t>
            </a:r>
          </a:p>
          <a:p>
            <a:pPr marL="742950" lvl="2" indent="-285750" fontAlgn="base" hangingPunct="0">
              <a:spcBef>
                <a:spcPct val="0"/>
              </a:spcBef>
              <a:spcAft>
                <a:spcPct val="0"/>
              </a:spcAft>
              <a:buFont typeface="Arial" panose="020B0604020202020204" pitchFamily="34" charset="0"/>
              <a:buChar char="•"/>
            </a:pPr>
            <a:r>
              <a:rPr lang="en-GB" altLang="zh-CN" dirty="0"/>
              <a:t>Option 1</a:t>
            </a:r>
            <a:r>
              <a:rPr lang="en-GB" altLang="zh-CN" dirty="0" smtClean="0"/>
              <a:t>:</a:t>
            </a:r>
            <a:endParaRPr lang="en-GB" altLang="zh-CN" dirty="0"/>
          </a:p>
          <a:p>
            <a:pPr marL="1200150" lvl="3" indent="-285750" fontAlgn="base" hangingPunct="0">
              <a:spcBef>
                <a:spcPct val="0"/>
              </a:spcBef>
              <a:spcAft>
                <a:spcPct val="0"/>
              </a:spcAft>
              <a:buFont typeface="Arial" panose="020B0604020202020204" pitchFamily="34" charset="0"/>
              <a:buChar char="•"/>
            </a:pPr>
            <a:r>
              <a:rPr lang="en-GB" altLang="zh-CN" dirty="0"/>
              <a:t>There are no measurement restriction if following conditions are satisfied:</a:t>
            </a:r>
            <a:endParaRPr lang="zh-CN" altLang="zh-CN" dirty="0"/>
          </a:p>
          <a:p>
            <a:pPr marL="1657350" lvl="4" indent="-285750" fontAlgn="base" hangingPunct="0">
              <a:spcBef>
                <a:spcPct val="0"/>
              </a:spcBef>
              <a:spcAft>
                <a:spcPct val="0"/>
              </a:spcAft>
              <a:buFont typeface="Arial" panose="020B0604020202020204" pitchFamily="34" charset="0"/>
              <a:buChar char="•"/>
            </a:pPr>
            <a:r>
              <a:rPr lang="en-GB" altLang="zh-CN" dirty="0"/>
              <a:t>Transmission points of each FR2 band are co-located.</a:t>
            </a:r>
            <a:endParaRPr lang="zh-CN" altLang="zh-CN" dirty="0"/>
          </a:p>
          <a:p>
            <a:pPr marL="2114550" lvl="5" indent="-285750" fontAlgn="base" hangingPunct="0">
              <a:spcBef>
                <a:spcPct val="0"/>
              </a:spcBef>
              <a:spcAft>
                <a:spcPct val="0"/>
              </a:spcAft>
              <a:buFont typeface="Arial" panose="020B0604020202020204" pitchFamily="34" charset="0"/>
              <a:buChar char="•"/>
            </a:pPr>
            <a:r>
              <a:rPr lang="en-GB" altLang="zh-CN" dirty="0"/>
              <a:t>FFS whether QCL type D between measurement resources of each band is needed.</a:t>
            </a:r>
            <a:endParaRPr lang="zh-CN" altLang="zh-CN" dirty="0"/>
          </a:p>
          <a:p>
            <a:pPr marL="1657350" lvl="4" indent="-285750" fontAlgn="base" hangingPunct="0">
              <a:spcBef>
                <a:spcPct val="0"/>
              </a:spcBef>
              <a:spcAft>
                <a:spcPct val="0"/>
              </a:spcAft>
              <a:buFont typeface="Arial" panose="020B0604020202020204" pitchFamily="34" charset="0"/>
              <a:buChar char="•"/>
            </a:pPr>
            <a:r>
              <a:rPr lang="en-GB" altLang="zh-CN" dirty="0"/>
              <a:t>Time domain allocation of each measurement RS is partially or fully overlapped.</a:t>
            </a:r>
          </a:p>
          <a:p>
            <a:pPr marL="742950" lvl="2" indent="-285750" fontAlgn="base" hangingPunct="0">
              <a:spcBef>
                <a:spcPct val="0"/>
              </a:spcBef>
              <a:spcAft>
                <a:spcPct val="0"/>
              </a:spcAft>
              <a:buFont typeface="Arial" panose="020B0604020202020204" pitchFamily="34" charset="0"/>
              <a:buChar char="•"/>
            </a:pPr>
            <a:r>
              <a:rPr lang="en-GB" altLang="zh-CN" dirty="0"/>
              <a:t>Option 2</a:t>
            </a:r>
            <a:r>
              <a:rPr lang="en-GB" altLang="zh-CN" dirty="0" smtClean="0"/>
              <a:t>:</a:t>
            </a:r>
            <a:endParaRPr lang="en-GB" altLang="zh-CN" dirty="0"/>
          </a:p>
          <a:p>
            <a:pPr marL="1200150" lvl="3" indent="-285750" fontAlgn="base" hangingPunct="0">
              <a:spcBef>
                <a:spcPct val="0"/>
              </a:spcBef>
              <a:spcAft>
                <a:spcPct val="0"/>
              </a:spcAft>
              <a:buFont typeface="Arial" panose="020B0604020202020204" pitchFamily="34" charset="0"/>
              <a:buChar char="•"/>
            </a:pPr>
            <a:r>
              <a:rPr lang="en-GB" altLang="zh-CN" dirty="0"/>
              <a:t>The existing measurement restriction requirements for FR2 shall be extended to serving cells in different bands.</a:t>
            </a:r>
          </a:p>
          <a:p>
            <a:pPr marL="742950" lvl="2" indent="-285750" fontAlgn="base" hangingPunct="0">
              <a:spcBef>
                <a:spcPct val="0"/>
              </a:spcBef>
              <a:spcAft>
                <a:spcPct val="0"/>
              </a:spcAft>
              <a:buFont typeface="Arial" panose="020B0604020202020204" pitchFamily="34" charset="0"/>
              <a:buChar char="•"/>
            </a:pPr>
            <a:r>
              <a:rPr lang="en-US" altLang="zh-CN" dirty="0"/>
              <a:t>Others</a:t>
            </a:r>
          </a:p>
          <a:p>
            <a:pPr fontAlgn="base" hangingPunct="0">
              <a:spcBef>
                <a:spcPct val="0"/>
              </a:spcBef>
              <a:spcAft>
                <a:spcPct val="0"/>
              </a:spcAft>
            </a:pPr>
            <a:endParaRPr lang="en-US" altLang="zh-CN" sz="2000" dirty="0"/>
          </a:p>
        </p:txBody>
      </p:sp>
    </p:spTree>
    <p:extLst>
      <p:ext uri="{BB962C8B-B14F-4D97-AF65-F5344CB8AC3E}">
        <p14:creationId xmlns:p14="http://schemas.microsoft.com/office/powerpoint/2010/main" val="3802198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8892480" cy="1143000"/>
          </a:xfrm>
        </p:spPr>
        <p:txBody>
          <a:bodyPr>
            <a:noAutofit/>
          </a:bodyPr>
          <a:lstStyle/>
          <a:p>
            <a:r>
              <a:rPr lang="en-US" sz="2800" b="1" dirty="0"/>
              <a:t>Agreement on </a:t>
            </a:r>
            <a:r>
              <a:rPr lang="en-US" sz="2800" b="1" dirty="0" err="1"/>
              <a:t>SCell</a:t>
            </a:r>
            <a:r>
              <a:rPr lang="en-US" sz="2800" b="1" dirty="0"/>
              <a:t> activation delay requirements</a:t>
            </a:r>
          </a:p>
        </p:txBody>
      </p:sp>
      <p:sp>
        <p:nvSpPr>
          <p:cNvPr id="5" name="Rectangle 14"/>
          <p:cNvSpPr/>
          <p:nvPr/>
        </p:nvSpPr>
        <p:spPr>
          <a:xfrm>
            <a:off x="179512" y="962139"/>
            <a:ext cx="8856984" cy="5478423"/>
          </a:xfrm>
          <a:prstGeom prst="rect">
            <a:avLst/>
          </a:prstGeom>
        </p:spPr>
        <p:txBody>
          <a:bodyPr wrap="square">
            <a:spAutoFit/>
          </a:bodyPr>
          <a:lstStyle/>
          <a:p>
            <a:pPr fontAlgn="base" hangingPunct="0">
              <a:spcBef>
                <a:spcPct val="0"/>
              </a:spcBef>
              <a:spcAft>
                <a:spcPct val="0"/>
              </a:spcAft>
            </a:pPr>
            <a:r>
              <a:rPr lang="en-US" altLang="zh-CN" sz="2000" dirty="0" err="1"/>
              <a:t>SCell</a:t>
            </a:r>
            <a:r>
              <a:rPr lang="en-US" altLang="zh-CN" sz="2000" dirty="0"/>
              <a:t> activation requirement for case 1:</a:t>
            </a:r>
            <a:r>
              <a:rPr lang="en-GB" altLang="zh-CN" sz="2000" dirty="0"/>
              <a:t> </a:t>
            </a:r>
            <a:r>
              <a:rPr lang="en-GB" altLang="zh-CN" sz="2000" dirty="0" err="1"/>
              <a:t>SCell</a:t>
            </a:r>
            <a:r>
              <a:rPr lang="en-GB" altLang="zh-CN" sz="2000" dirty="0"/>
              <a:t> being activated belongs to FR2 and if there is at least one active serving cell on that FR2 band</a:t>
            </a:r>
            <a:endParaRPr lang="en-US" altLang="zh-CN" sz="2000" dirty="0"/>
          </a:p>
          <a:p>
            <a:pPr marL="742950" lvl="2" indent="-285750" fontAlgn="base" hangingPunct="0">
              <a:spcBef>
                <a:spcPct val="0"/>
              </a:spcBef>
              <a:spcAft>
                <a:spcPct val="0"/>
              </a:spcAft>
              <a:buFont typeface="Arial" panose="020B0604020202020204" pitchFamily="34" charset="0"/>
              <a:buChar char="•"/>
            </a:pPr>
            <a:r>
              <a:rPr lang="en-GB" altLang="zh-CN" dirty="0">
                <a:solidFill>
                  <a:prstClr val="black"/>
                </a:solidFill>
              </a:rPr>
              <a:t>The existing </a:t>
            </a:r>
            <a:r>
              <a:rPr lang="en-GB" altLang="zh-CN" dirty="0" err="1">
                <a:solidFill>
                  <a:prstClr val="black"/>
                </a:solidFill>
              </a:rPr>
              <a:t>SCell</a:t>
            </a:r>
            <a:r>
              <a:rPr lang="en-GB" altLang="zh-CN" dirty="0">
                <a:solidFill>
                  <a:prstClr val="black"/>
                </a:solidFill>
              </a:rPr>
              <a:t> activation delay requirements in case of “</a:t>
            </a:r>
            <a:r>
              <a:rPr lang="en-GB" altLang="zh-CN" dirty="0" err="1">
                <a:solidFill>
                  <a:prstClr val="black"/>
                </a:solidFill>
              </a:rPr>
              <a:t>SCell</a:t>
            </a:r>
            <a:r>
              <a:rPr lang="en-GB" altLang="zh-CN" dirty="0">
                <a:solidFill>
                  <a:prstClr val="black"/>
                </a:solidFill>
              </a:rPr>
              <a:t> being activated belongs to FR2 and if there is at least one active serving cell on that FR2 band” can be reused for FR2 inter-band CA.</a:t>
            </a:r>
            <a:endParaRPr lang="en-US" altLang="zh-CN" dirty="0">
              <a:solidFill>
                <a:prstClr val="black"/>
              </a:solidFill>
            </a:endParaRPr>
          </a:p>
          <a:p>
            <a:pPr fontAlgn="base" hangingPunct="0">
              <a:spcBef>
                <a:spcPct val="0"/>
              </a:spcBef>
              <a:spcAft>
                <a:spcPct val="0"/>
              </a:spcAft>
            </a:pPr>
            <a:r>
              <a:rPr lang="en-US" altLang="zh-CN" sz="2000" dirty="0" err="1"/>
              <a:t>SCell</a:t>
            </a:r>
            <a:r>
              <a:rPr lang="en-US" altLang="zh-CN" sz="2000" dirty="0"/>
              <a:t> activation requirement for case 2: </a:t>
            </a:r>
            <a:r>
              <a:rPr lang="en-GB" altLang="zh-CN" sz="2000" dirty="0" err="1"/>
              <a:t>SCell</a:t>
            </a:r>
            <a:r>
              <a:rPr lang="en-GB" altLang="zh-CN" sz="2000" dirty="0"/>
              <a:t> being activated belongs to FR2 and if there is no active serving cell on that FR2 band provided that </a:t>
            </a:r>
            <a:r>
              <a:rPr lang="en-GB" altLang="zh-CN" sz="2000" dirty="0" err="1"/>
              <a:t>PCell</a:t>
            </a:r>
            <a:r>
              <a:rPr lang="en-GB" altLang="zh-CN" sz="2000" dirty="0"/>
              <a:t> or </a:t>
            </a:r>
            <a:r>
              <a:rPr lang="en-GB" altLang="zh-CN" sz="2000" dirty="0" err="1"/>
              <a:t>PSCell</a:t>
            </a:r>
            <a:r>
              <a:rPr lang="en-GB" altLang="zh-CN" sz="2000" dirty="0"/>
              <a:t> is FR2</a:t>
            </a:r>
            <a:endParaRPr lang="en-US" altLang="zh-CN" sz="2000" dirty="0"/>
          </a:p>
          <a:p>
            <a:pPr marL="742950" lvl="2" indent="-285750" fontAlgn="base" hangingPunct="0">
              <a:spcBef>
                <a:spcPct val="0"/>
              </a:spcBef>
              <a:spcAft>
                <a:spcPct val="0"/>
              </a:spcAft>
              <a:buFont typeface="Arial" panose="020B0604020202020204" pitchFamily="34" charset="0"/>
              <a:buChar char="•"/>
            </a:pPr>
            <a:r>
              <a:rPr lang="en-GB" altLang="zh-CN" dirty="0"/>
              <a:t>For </a:t>
            </a:r>
            <a:r>
              <a:rPr lang="en-US" altLang="zh-CN" dirty="0"/>
              <a:t>FR2 inter-band CA </a:t>
            </a:r>
            <a:r>
              <a:rPr lang="en-GB" altLang="zh-CN" dirty="0"/>
              <a:t>combination </a:t>
            </a:r>
            <a:r>
              <a:rPr lang="en-US" altLang="zh-CN" dirty="0"/>
              <a:t>with independent beam</a:t>
            </a:r>
            <a:r>
              <a:rPr lang="en-GB" altLang="zh-CN" dirty="0"/>
              <a:t>. </a:t>
            </a:r>
          </a:p>
          <a:p>
            <a:pPr marL="1200150" lvl="3" indent="-285750" fontAlgn="base" hangingPunct="0">
              <a:spcBef>
                <a:spcPct val="0"/>
              </a:spcBef>
              <a:spcAft>
                <a:spcPct val="0"/>
              </a:spcAft>
              <a:buFont typeface="Arial" panose="020B0604020202020204" pitchFamily="34" charset="0"/>
              <a:buChar char="•"/>
            </a:pPr>
            <a:r>
              <a:rPr lang="en-GB" altLang="zh-CN" dirty="0"/>
              <a:t>The existing requirement of “</a:t>
            </a:r>
            <a:r>
              <a:rPr lang="en-GB" altLang="zh-CN" dirty="0" err="1"/>
              <a:t>SCell</a:t>
            </a:r>
            <a:r>
              <a:rPr lang="en-GB" altLang="zh-CN" dirty="0"/>
              <a:t> being activated belongs to FR2 and if there is no active serving cell on that FR2 band provided that </a:t>
            </a:r>
            <a:r>
              <a:rPr lang="en-GB" altLang="zh-CN" dirty="0" err="1"/>
              <a:t>PCell</a:t>
            </a:r>
            <a:r>
              <a:rPr lang="en-GB" altLang="zh-CN" dirty="0"/>
              <a:t> or </a:t>
            </a:r>
            <a:r>
              <a:rPr lang="en-GB" altLang="zh-CN" dirty="0" err="1"/>
              <a:t>PSCell</a:t>
            </a:r>
            <a:r>
              <a:rPr lang="en-GB" altLang="zh-CN" dirty="0"/>
              <a:t> is FR1” can be applied</a:t>
            </a:r>
            <a:r>
              <a:rPr lang="en-US" altLang="zh-CN" dirty="0"/>
              <a:t>.</a:t>
            </a:r>
            <a:endParaRPr lang="en-US" altLang="zh-CN" sz="2000" dirty="0"/>
          </a:p>
          <a:p>
            <a:pPr marL="742950" lvl="2" indent="-285750" fontAlgn="base" hangingPunct="0">
              <a:spcBef>
                <a:spcPct val="0"/>
              </a:spcBef>
              <a:spcAft>
                <a:spcPct val="0"/>
              </a:spcAft>
              <a:buFont typeface="Arial" panose="020B0604020202020204" pitchFamily="34" charset="0"/>
              <a:buChar char="•"/>
            </a:pPr>
            <a:r>
              <a:rPr lang="en-GB" altLang="zh-CN" dirty="0"/>
              <a:t>For </a:t>
            </a:r>
            <a:r>
              <a:rPr lang="en-US" altLang="zh-CN" dirty="0"/>
              <a:t>FR2 inter-band CA </a:t>
            </a:r>
            <a:r>
              <a:rPr lang="en-GB" altLang="zh-CN" dirty="0"/>
              <a:t>combination </a:t>
            </a:r>
            <a:r>
              <a:rPr lang="en-US" altLang="zh-CN" dirty="0"/>
              <a:t>with common beam</a:t>
            </a:r>
            <a:r>
              <a:rPr lang="en-GB" altLang="zh-CN" dirty="0"/>
              <a:t>. </a:t>
            </a:r>
          </a:p>
          <a:p>
            <a:pPr marL="1200150" lvl="3" indent="-285750" fontAlgn="base" hangingPunct="0">
              <a:spcBef>
                <a:spcPct val="0"/>
              </a:spcBef>
              <a:spcAft>
                <a:spcPct val="0"/>
              </a:spcAft>
              <a:buFont typeface="Arial" panose="020B0604020202020204" pitchFamily="34" charset="0"/>
              <a:buChar char="•"/>
            </a:pPr>
            <a:r>
              <a:rPr lang="en-GB" altLang="zh-CN" dirty="0"/>
              <a:t>The existing requirement of “</a:t>
            </a:r>
            <a:r>
              <a:rPr lang="en-GB" altLang="zh-CN" dirty="0" err="1"/>
              <a:t>SCell</a:t>
            </a:r>
            <a:r>
              <a:rPr lang="en-GB" altLang="zh-CN" dirty="0"/>
              <a:t> being activated belongs to FR2 and if there is no active serving cell on that FR2 band provided that </a:t>
            </a:r>
            <a:r>
              <a:rPr lang="en-GB" altLang="zh-CN" dirty="0" err="1"/>
              <a:t>PCell</a:t>
            </a:r>
            <a:r>
              <a:rPr lang="en-GB" altLang="zh-CN" dirty="0"/>
              <a:t> or </a:t>
            </a:r>
            <a:r>
              <a:rPr lang="en-GB" altLang="zh-CN" dirty="0" err="1"/>
              <a:t>PSCell</a:t>
            </a:r>
            <a:r>
              <a:rPr lang="en-GB" altLang="zh-CN" dirty="0"/>
              <a:t> is FR1” cannot be applied</a:t>
            </a:r>
            <a:r>
              <a:rPr lang="en-US" altLang="zh-CN" dirty="0"/>
              <a:t>.</a:t>
            </a:r>
          </a:p>
          <a:p>
            <a:pPr marL="1200150" lvl="3" indent="-285750" fontAlgn="base" hangingPunct="0">
              <a:spcBef>
                <a:spcPct val="0"/>
              </a:spcBef>
              <a:spcAft>
                <a:spcPct val="0"/>
              </a:spcAft>
              <a:buFont typeface="Arial" panose="020B0604020202020204" pitchFamily="34" charset="0"/>
              <a:buChar char="•"/>
            </a:pPr>
            <a:r>
              <a:rPr lang="en-GB" altLang="zh-CN" dirty="0"/>
              <a:t>The </a:t>
            </a:r>
            <a:r>
              <a:rPr lang="en-GB" altLang="zh-CN" dirty="0" err="1"/>
              <a:t>SCell</a:t>
            </a:r>
            <a:r>
              <a:rPr lang="en-GB" altLang="zh-CN" dirty="0"/>
              <a:t> activation delay for case 2 can be studied from the following aspects:</a:t>
            </a:r>
          </a:p>
          <a:p>
            <a:pPr marL="1657350" lvl="4" indent="-285750" fontAlgn="base" hangingPunct="0">
              <a:spcBef>
                <a:spcPct val="0"/>
              </a:spcBef>
              <a:spcAft>
                <a:spcPct val="0"/>
              </a:spcAft>
              <a:buFont typeface="Arial" panose="020B0604020202020204" pitchFamily="34" charset="0"/>
              <a:buChar char="•"/>
            </a:pPr>
            <a:r>
              <a:rPr lang="en-GB" altLang="zh-CN" dirty="0"/>
              <a:t>Whether AGC settling time </a:t>
            </a:r>
            <a:r>
              <a:rPr lang="en-GB" altLang="zh-CN"/>
              <a:t>need </a:t>
            </a:r>
            <a:r>
              <a:rPr lang="en-GB" altLang="zh-CN" smtClean="0"/>
              <a:t>to be </a:t>
            </a:r>
            <a:r>
              <a:rPr lang="en-GB" altLang="zh-CN" dirty="0"/>
              <a:t>included.</a:t>
            </a:r>
          </a:p>
          <a:p>
            <a:pPr marL="1657350" lvl="4" indent="-285750" fontAlgn="base" hangingPunct="0">
              <a:spcBef>
                <a:spcPct val="0"/>
              </a:spcBef>
              <a:spcAft>
                <a:spcPct val="0"/>
              </a:spcAft>
              <a:buFont typeface="Arial" panose="020B0604020202020204" pitchFamily="34" charset="0"/>
              <a:buChar char="•"/>
            </a:pPr>
            <a:r>
              <a:rPr lang="en-GB" altLang="zh-CN" dirty="0"/>
              <a:t>Whether cell search time need to be included.</a:t>
            </a:r>
          </a:p>
          <a:p>
            <a:pPr marL="1657350" lvl="4" indent="-285750" fontAlgn="base" hangingPunct="0">
              <a:spcBef>
                <a:spcPct val="0"/>
              </a:spcBef>
              <a:spcAft>
                <a:spcPct val="0"/>
              </a:spcAft>
              <a:buFont typeface="Arial" panose="020B0604020202020204" pitchFamily="34" charset="0"/>
              <a:buChar char="•"/>
            </a:pPr>
            <a:r>
              <a:rPr lang="en-GB" altLang="zh-CN" dirty="0"/>
              <a:t>Whether fine timing tracking delay need to be included.</a:t>
            </a:r>
            <a:endParaRPr lang="en-US" altLang="zh-CN" sz="2000" dirty="0"/>
          </a:p>
        </p:txBody>
      </p:sp>
    </p:spTree>
    <p:extLst>
      <p:ext uri="{BB962C8B-B14F-4D97-AF65-F5344CB8AC3E}">
        <p14:creationId xmlns:p14="http://schemas.microsoft.com/office/powerpoint/2010/main" val="331375703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4" ma:contentTypeDescription="Create a new document." ma:contentTypeScope="" ma:versionID="4657363b426412f99c90575c569fa0bf">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1d137aa175c9de76dc3e16bb87d534cf"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documentManagement>
</p:properties>
</file>

<file path=customXml/itemProps1.xml><?xml version="1.0" encoding="utf-8"?>
<ds:datastoreItem xmlns:ds="http://schemas.openxmlformats.org/officeDocument/2006/customXml" ds:itemID="{0DBE0FBD-6897-4674-B26A-89809BD311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8B1BCB-35EB-4B41-A214-289A43395C0A}">
  <ds:schemaRefs>
    <ds:schemaRef ds:uri="http://schemas.microsoft.com/sharepoint/v3/contenttype/forms"/>
  </ds:schemaRefs>
</ds:datastoreItem>
</file>

<file path=customXml/itemProps3.xml><?xml version="1.0" encoding="utf-8"?>
<ds:datastoreItem xmlns:ds="http://schemas.openxmlformats.org/officeDocument/2006/customXml" ds:itemID="{E4244746-9B58-4466-A531-E00F017151D1}">
  <ds:schemaRefs>
    <ds:schemaRef ds:uri="2f282d3b-eb4a-4b09-b61f-b9593442e286"/>
    <ds:schemaRef ds:uri="http://purl.org/dc/terms/"/>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dcmitype/"/>
    <ds:schemaRef ds:uri="http://www.w3.org/XML/1998/namespace"/>
    <ds:schemaRef ds:uri="http://schemas.openxmlformats.org/package/2006/metadata/core-properties"/>
    <ds:schemaRef ds:uri="9b239327-9e80-40e4-b1b7-4394fed77a33"/>
  </ds:schemaRefs>
</ds:datastoreItem>
</file>

<file path=docProps/app.xml><?xml version="1.0" encoding="utf-8"?>
<Properties xmlns="http://schemas.openxmlformats.org/officeDocument/2006/extended-properties" xmlns:vt="http://schemas.openxmlformats.org/officeDocument/2006/docPropsVTypes">
  <Template/>
  <TotalTime>13918</TotalTime>
  <Words>1081</Words>
  <Application>Microsoft Office PowerPoint</Application>
  <PresentationFormat>全屏显示(4:3)</PresentationFormat>
  <Paragraphs>93</Paragraphs>
  <Slides>8</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ＭＳ Ｐゴシック</vt:lpstr>
      <vt:lpstr>等线</vt:lpstr>
      <vt:lpstr>宋体</vt:lpstr>
      <vt:lpstr>Arial</vt:lpstr>
      <vt:lpstr>Calibri</vt:lpstr>
      <vt:lpstr>Times New Roman</vt:lpstr>
      <vt:lpstr>Office テーマ</vt:lpstr>
      <vt:lpstr>Way forward on FR2 inter-band CA requirement</vt:lpstr>
      <vt:lpstr>PowerPoint 演示文稿</vt:lpstr>
      <vt:lpstr>Agreements on the scaling factor CSSFoutside_gap </vt:lpstr>
      <vt:lpstr>PowerPoint 演示文稿</vt:lpstr>
      <vt:lpstr>Agreement on beam management requirementz</vt:lpstr>
      <vt:lpstr>Agreement on scheduling restriction requirement</vt:lpstr>
      <vt:lpstr>Agreement on measurement restriction requirements</vt:lpstr>
      <vt:lpstr>Agreement on SCell activation delay requirements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Huawei</cp:lastModifiedBy>
  <cp:revision>553</cp:revision>
  <dcterms:created xsi:type="dcterms:W3CDTF">2017-01-18T16:32:26Z</dcterms:created>
  <dcterms:modified xsi:type="dcterms:W3CDTF">2020-04-29T13:59:51Z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(3)TpsmcMjHCzrEf8ZJbqbiJGV7I5R/9vBVvDF+svJq22Tk51NUDCB9Ph/RqHUdoii66ZgudeZK
xfClas07VLCZ8tHLlkjDFj4JVKfgAY5R56Xq9e+sza4MW/GZcBCpNrm9PjHlAhnWBfUwecRx
pezAJ4FA9+mqtAeyx7l2IcHRekBtiO1lOlPLazJ7VEnXsoCLwk39u/7l5v9+J9+cmnYmq52O
eLBKLZ8i2J910lx2wd</vt:lpwstr>
  </property>
  <property fmtid="{D5CDD505-2E9C-101B-9397-08002B2CF9AE}" pid="10" name="_2015_ms_pID_7253431">
    <vt:lpwstr>qU6sBE/Fvn8cXoBwJjRrZYDMmGfzw/69pfcgQcN1RyR0PkPNR+fjVE
ywyqHz1MAj/24BDdBvC0LkgDdtg4ynsMtfbd4XnHtAxbnd+xp23ZM47ycB097kxr0Iw82Met
oD6pA/hCJMKvRnt0ZdoaNUj59yQerDfB10L3H0SWD0p/txER/J7dooQjlC+eqrG4+CvHWY0+
Cwmkd9Kmt38kOm2iAtuPwOFGk+shXCH+/FMw</vt:lpwstr>
  </property>
  <property fmtid="{D5CDD505-2E9C-101B-9397-08002B2CF9AE}" pid="11" name="_2015_ms_pID_7253432">
    <vt:lpwstr>BQ==</vt:lpwstr>
  </property>
  <property fmtid="{D5CDD505-2E9C-101B-9397-08002B2CF9AE}" pid="12" name="NSCPROP_SA">
    <vt:lpwstr>D:\Project_3GPP\2020_02_RAN4_94\Pre-meeting Study\Rel-16 RRM enh\draft R4-2002251 WF on FR2 inter-band CA requirement_v3.0.pptx</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1580888488</vt:lpwstr>
  </property>
  <property fmtid="{D5CDD505-2E9C-101B-9397-08002B2CF9AE}" pid="17" name="ContentTypeId">
    <vt:lpwstr>0x010100F3E9551B3FDDA24EBF0A209BAAD637CA</vt:lpwstr>
  </property>
</Properties>
</file>