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文本占位符 4"/>
          <p:cNvSpPr/>
          <p:nvPr>
            <p:ph type="body" sz="quarter" idx="13"/>
          </p:nvPr>
        </p:nvSpPr>
        <p:spPr>
          <a:xfrm>
            <a:off x="4645025" y="1535111"/>
            <a:ext cx="4041775" cy="639765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0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文本占位符 3"/>
          <p:cNvSpPr/>
          <p:nvPr>
            <p:ph type="body" sz="half" idx="13"/>
          </p:nvPr>
        </p:nvSpPr>
        <p:spPr>
          <a:xfrm>
            <a:off x="457198" y="1435100"/>
            <a:ext cx="3008316" cy="46910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图片占位符 2"/>
          <p:cNvSpPr/>
          <p:nvPr>
            <p:ph type="pic" sz="half" idx="13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28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 txBox="1"/>
          <p:nvPr>
            <p:ph type="ctrTitle"/>
          </p:nvPr>
        </p:nvSpPr>
        <p:spPr>
          <a:xfrm>
            <a:off x="107502" y="2276872"/>
            <a:ext cx="8856988" cy="14700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Way forward on MRTD for FR2 inter-band CA</a:t>
            </a:r>
          </a:p>
        </p:txBody>
      </p:sp>
      <p:sp>
        <p:nvSpPr>
          <p:cNvPr id="95" name="テキスト ボックス 3"/>
          <p:cNvSpPr txBox="1"/>
          <p:nvPr/>
        </p:nvSpPr>
        <p:spPr>
          <a:xfrm>
            <a:off x="344624" y="253097"/>
            <a:ext cx="5650790" cy="644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3GPP TSG-RAN WG4 Meeting #94-e-Bis                 	</a:t>
            </a:r>
          </a:p>
          <a:p>
            <a:pPr>
              <a:defRPr sz="2000"/>
            </a:pPr>
            <a:r>
              <a:t>Electronic Meeting, 20 – 30, Apr., 2020</a:t>
            </a:r>
          </a:p>
        </p:txBody>
      </p:sp>
      <p:sp>
        <p:nvSpPr>
          <p:cNvPr id="96" name="正方形/長方形 4"/>
          <p:cNvSpPr txBox="1"/>
          <p:nvPr/>
        </p:nvSpPr>
        <p:spPr>
          <a:xfrm>
            <a:off x="6086852" y="332656"/>
            <a:ext cx="2615894" cy="340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2000"/>
            </a:lvl1pPr>
          </a:lstStyle>
          <a:p>
            <a:pPr/>
            <a:r>
              <a:t>R4-2003644</a:t>
            </a:r>
          </a:p>
        </p:txBody>
      </p:sp>
      <p:sp>
        <p:nvSpPr>
          <p:cNvPr id="97" name="副标题 2"/>
          <p:cNvSpPr txBox="1"/>
          <p:nvPr/>
        </p:nvSpPr>
        <p:spPr>
          <a:xfrm>
            <a:off x="1417318" y="4797153"/>
            <a:ext cx="6309364" cy="49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ctr">
              <a:lnSpc>
                <a:spcPct val="90000"/>
              </a:lnSpc>
              <a:spcBef>
                <a:spcPts val="600"/>
              </a:spcBef>
              <a:defRPr sz="2800"/>
            </a:lvl1pPr>
          </a:lstStyle>
          <a:p>
            <a:pPr/>
            <a:r>
              <a:t>Apple,…</a:t>
            </a:r>
          </a:p>
        </p:txBody>
      </p:sp>
      <p:sp>
        <p:nvSpPr>
          <p:cNvPr id="98" name="灯片编号占位符 7"/>
          <p:cNvSpPr txBox="1"/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pPr/>
            <a:r>
              <a:t>Background</a:t>
            </a:r>
          </a:p>
        </p:txBody>
      </p:sp>
      <p:sp>
        <p:nvSpPr>
          <p:cNvPr id="101" name="内容占位符 2"/>
          <p:cNvSpPr txBox="1"/>
          <p:nvPr>
            <p:ph type="body" idx="1"/>
          </p:nvPr>
        </p:nvSpPr>
        <p:spPr>
          <a:xfrm>
            <a:off x="457200" y="1412774"/>
            <a:ext cx="8229600" cy="5112572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  <a:defRPr sz="2000"/>
            </a:pPr>
            <a:r>
              <a:t>In RAN4#94e-bis, companies’ views on MRTD for FR2 inter-band CA can be summarized as</a:t>
            </a:r>
            <a:endParaRPr sz="1600"/>
          </a:p>
          <a:p>
            <a:pPr lvl="1" marL="742950" indent="-285750">
              <a:spcBef>
                <a:spcPts val="300"/>
              </a:spcBef>
              <a:defRPr sz="1600"/>
            </a:pPr>
            <a:r>
              <a:t>MRTD with common beam management</a:t>
            </a:r>
            <a:endParaRPr sz="28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1: 260ns (Apple, Mediatek, Qualcomm, Samsung)</a:t>
            </a:r>
            <a:endParaRPr sz="24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2: 7us (Nokia)</a:t>
            </a:r>
            <a:endParaRPr sz="24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3: 8us (Ericsson, Verizon)</a:t>
            </a:r>
            <a:endParaRPr sz="24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3a (Huawei): 8us if FR2 inter-band CA with common beam management needs to be applied for non-co-located deployment</a:t>
            </a:r>
            <a:endParaRPr sz="1200"/>
          </a:p>
          <a:p>
            <a:pPr lvl="1" marL="742950" indent="-285750">
              <a:spcBef>
                <a:spcPts val="300"/>
              </a:spcBef>
              <a:defRPr sz="1600"/>
            </a:pPr>
            <a:r>
              <a:t>MRTD with independent beam management</a:t>
            </a:r>
            <a:endParaRPr sz="28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1: 4~5us (Apple, Mediatek)</a:t>
            </a:r>
            <a:endParaRPr sz="24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2: 8us (Ericsson, Huawei, Qualcomm, Samsung, NTT DCM, Verizon)</a:t>
            </a:r>
            <a:endParaRPr sz="2400"/>
          </a:p>
          <a:p>
            <a:pPr lvl="2" marL="1143000" indent="-228600">
              <a:spcBef>
                <a:spcPts val="300"/>
              </a:spcBef>
              <a:defRPr sz="1600"/>
            </a:pPr>
            <a:r>
              <a:t>Option 3: 7us (Nokia)</a:t>
            </a:r>
          </a:p>
        </p:txBody>
      </p:sp>
      <p:sp>
        <p:nvSpPr>
          <p:cNvPr id="102" name="灯片编号占位符 3"/>
          <p:cNvSpPr txBox="1"/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标题 1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pPr/>
            <a:r>
              <a:t>WF on FR2 inter-band CA</a:t>
            </a:r>
          </a:p>
        </p:txBody>
      </p:sp>
      <p:sp>
        <p:nvSpPr>
          <p:cNvPr id="105" name="内容占位符 2"/>
          <p:cNvSpPr txBox="1"/>
          <p:nvPr>
            <p:ph type="body" idx="1"/>
          </p:nvPr>
        </p:nvSpPr>
        <p:spPr>
          <a:xfrm>
            <a:off x="457200" y="1426092"/>
            <a:ext cx="8229600" cy="511256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  <a:defRPr sz="2000"/>
            </a:pPr>
            <a:r>
              <a:t>Continue discussing the definition and applicable band combinations of common and independent beam management in RF session</a:t>
            </a:r>
          </a:p>
          <a:p>
            <a:pPr lvl="1" marL="742950" indent="-285750">
              <a:spcBef>
                <a:spcPts val="300"/>
              </a:spcBef>
              <a:defRPr sz="1600"/>
            </a:pPr>
            <a:r>
              <a:t>Investigate if there are other solutions than strict timing requirement for tackling the impacts due to UE beam management implementation </a:t>
            </a:r>
            <a:endParaRPr sz="2800"/>
          </a:p>
          <a:p>
            <a:pPr>
              <a:spcBef>
                <a:spcPts val="400"/>
              </a:spcBef>
              <a:defRPr sz="2000"/>
            </a:pPr>
            <a:r>
              <a:t>Decision on MRTD for common beam management will be pending on the assumptions of common beam management defined in RF session</a:t>
            </a:r>
            <a:endParaRPr sz="2800"/>
          </a:p>
          <a:p>
            <a:pPr>
              <a:spcBef>
                <a:spcPts val="400"/>
              </a:spcBef>
              <a:defRPr sz="2000"/>
            </a:pPr>
            <a:r>
              <a:t>MRTD for independent beam management will be decided by RAN4#95e based on majority view. </a:t>
            </a:r>
          </a:p>
          <a:p>
            <a:pPr lvl="1" marL="742950" indent="-285750">
              <a:spcBef>
                <a:spcPts val="300"/>
              </a:spcBef>
              <a:defRPr sz="1600"/>
            </a:pPr>
            <a:r>
              <a:t>Subject to the decision on MRTD for independent beam management, the FR2 MRTD defined in Table 7.6.4-2: Maximum receive timing difference requirement for inter-band NR carrier aggregation in TS38.133 at least can be applied for independent beam management. It is FFS for common beam management.</a:t>
            </a:r>
          </a:p>
        </p:txBody>
      </p:sp>
      <p:sp>
        <p:nvSpPr>
          <p:cNvPr id="106" name="灯片编号占位符 3"/>
          <p:cNvSpPr txBox="1"/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