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66" r:id="rId5"/>
    <p:sldId id="268" r:id="rId6"/>
    <p:sldId id="269" r:id="rId7"/>
    <p:sldId id="270" r:id="rId8"/>
    <p:sldId id="271" r:id="rId9"/>
    <p:sldId id="272" r:id="rId10"/>
    <p:sldId id="273" r:id="rId11"/>
    <p:sldId id="274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4897239" cy="1079847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94-Bis-e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20 – 30 April, 2020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Calibri" panose="020F0502020204030204" pitchFamily="34" charset="0"/>
              </a:rPr>
              <a:t>WF on </a:t>
            </a:r>
            <a:r>
              <a:rPr lang="en-US" altLang="zh-CN" sz="4000" dirty="0" err="1">
                <a:latin typeface="Calibri" panose="020F0502020204030204" pitchFamily="34" charset="0"/>
              </a:rPr>
              <a:t>SCell</a:t>
            </a:r>
            <a:r>
              <a:rPr lang="en-US" altLang="zh-CN" sz="4000" dirty="0">
                <a:latin typeface="Calibri" panose="020F0502020204030204" pitchFamily="34" charset="0"/>
              </a:rPr>
              <a:t> activation requirements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R4-2005269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5-8: </a:t>
            </a:r>
            <a:r>
              <a:rPr lang="en-US" altLang="zh-CN" sz="2400" dirty="0"/>
              <a:t>Restriction of RRM measurements for unknown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(background)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pPr eaLnBrk="1" hangingPunct="1"/>
            <a:r>
              <a:rPr lang="en-GB" altLang="zh-CN" sz="2000" dirty="0" smtClean="0"/>
              <a:t>For unknown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activation, UE is assumed to do cell search.</a:t>
            </a:r>
          </a:p>
          <a:p>
            <a:pPr eaLnBrk="1" hangingPunct="1"/>
            <a:r>
              <a:rPr lang="en-GB" altLang="zh-CN" sz="2000" dirty="0" smtClean="0"/>
              <a:t>The search time is not scaled with CSSF, </a:t>
            </a:r>
            <a:r>
              <a:rPr lang="en-GB" altLang="zh-CN" sz="2000" dirty="0" err="1" smtClean="0"/>
              <a:t>K</a:t>
            </a:r>
            <a:r>
              <a:rPr lang="en-GB" altLang="zh-CN" sz="2000" baseline="-25000" dirty="0" err="1" smtClean="0"/>
              <a:t>p</a:t>
            </a:r>
            <a:r>
              <a:rPr lang="en-GB" altLang="zh-CN" sz="2000" dirty="0" smtClean="0"/>
              <a:t> or K</a:t>
            </a:r>
            <a:r>
              <a:rPr lang="en-GB" altLang="zh-CN" sz="2000" baseline="-25000" dirty="0"/>
              <a:t>layer1_measurement</a:t>
            </a:r>
            <a:r>
              <a:rPr lang="en-GB" altLang="zh-CN" sz="2000" dirty="0" smtClean="0"/>
              <a:t>, meaning UE is prioritizing the cell search for the to-be-activated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</a:t>
            </a:r>
          </a:p>
          <a:p>
            <a:pPr eaLnBrk="1" hangingPunct="1"/>
            <a:r>
              <a:rPr lang="en-US" altLang="zh-CN" sz="2000" dirty="0" smtClean="0"/>
              <a:t>UE will have no opportunities to perform L3 and L1 measurement during the cell search time in </a:t>
            </a:r>
            <a:r>
              <a:rPr lang="en-US" altLang="zh-CN" sz="2000" dirty="0" err="1" smtClean="0"/>
              <a:t>SCell</a:t>
            </a:r>
            <a:r>
              <a:rPr lang="en-US" altLang="zh-CN" sz="2000" dirty="0" smtClean="0"/>
              <a:t> activation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Rel-16 multiple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activation, it has been agreed in </a:t>
            </a:r>
            <a:r>
              <a:rPr lang="en-GB" altLang="zh-CN" sz="2000" dirty="0" smtClean="0"/>
              <a:t>R4-2002249 that “</a:t>
            </a:r>
            <a:r>
              <a:rPr lang="en-CA" altLang="zh-CN" sz="2000" dirty="0"/>
              <a:t>the cell identification and RRM measurement for other SCCs is not assumed during the longest cell detection time among unknown </a:t>
            </a:r>
            <a:r>
              <a:rPr lang="en-CA" altLang="zh-CN" sz="2000" dirty="0" err="1"/>
              <a:t>SCells</a:t>
            </a:r>
            <a:r>
              <a:rPr lang="en-CA" altLang="zh-CN" sz="2000" dirty="0"/>
              <a:t> being activated in multiple </a:t>
            </a:r>
            <a:r>
              <a:rPr lang="en-CA" altLang="zh-CN" sz="2000" dirty="0" err="1"/>
              <a:t>SCell</a:t>
            </a:r>
            <a:r>
              <a:rPr lang="en-CA" altLang="zh-CN" sz="2000" dirty="0"/>
              <a:t> activation requirement design</a:t>
            </a:r>
            <a:r>
              <a:rPr lang="en-GB" altLang="zh-CN" sz="2000" dirty="0" smtClean="0"/>
              <a:t>”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734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5-8: </a:t>
            </a:r>
            <a:r>
              <a:rPr lang="en-US" altLang="zh-CN" sz="2400" dirty="0"/>
              <a:t>Restriction of RRM measurements for unknown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(WF)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pPr eaLnBrk="1" hangingPunct="1"/>
            <a:r>
              <a:rPr lang="en-GB" altLang="zh-CN" sz="2000" dirty="0" smtClean="0"/>
              <a:t>Longer </a:t>
            </a:r>
            <a:r>
              <a:rPr lang="en-GB" altLang="zh-CN" sz="2000" dirty="0"/>
              <a:t>delays for RRM measurement requirements, and in case of FR2 also SSB based RLM/BFD/CBD/L1-RSRP measurement requirements, can be expected during the cell detection time for unknown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activation</a:t>
            </a:r>
            <a:endParaRPr lang="en-US" altLang="zh-CN" sz="2000" dirty="0" smtClean="0"/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To be captured in revised </a:t>
            </a:r>
            <a:r>
              <a:rPr lang="en-US" altLang="zh-CN" sz="2000" dirty="0" smtClean="0">
                <a:solidFill>
                  <a:prstClr val="black"/>
                </a:solidFill>
              </a:rPr>
              <a:t>R4-2004337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46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800" dirty="0"/>
              <a:t>Issue 5-4: Correction of activation timeline in </a:t>
            </a:r>
            <a:r>
              <a:rPr lang="en-US" altLang="zh-CN" sz="2800" dirty="0" smtClean="0"/>
              <a:t>FR2 </a:t>
            </a:r>
            <a:br>
              <a:rPr lang="en-US" altLang="zh-CN" sz="2800" dirty="0" smtClean="0"/>
            </a:br>
            <a:r>
              <a:rPr lang="en-US" altLang="zh-CN" sz="2800" dirty="0" smtClean="0"/>
              <a:t>(background)</a:t>
            </a:r>
            <a:endParaRPr lang="zh-CN" altLang="en-US" sz="28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 current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 requirements,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US" altLang="zh-CN" sz="2000" dirty="0" smtClean="0">
                <a:solidFill>
                  <a:prstClr val="black"/>
                </a:solidFill>
              </a:rPr>
              <a:t>,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rs</a:t>
            </a:r>
            <a:r>
              <a:rPr lang="en-US" altLang="zh-CN" sz="2000" dirty="0" smtClean="0">
                <a:solidFill>
                  <a:prstClr val="black"/>
                </a:solidFill>
              </a:rPr>
              <a:t>,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FirstSSB_MAX</a:t>
            </a:r>
            <a:r>
              <a:rPr lang="en-US" altLang="zh-CN" sz="2000" dirty="0" smtClean="0">
                <a:solidFill>
                  <a:prstClr val="black"/>
                </a:solidFill>
              </a:rPr>
              <a:t> and </a:t>
            </a:r>
            <a:r>
              <a:rPr lang="en-GB" altLang="zh-CN" sz="2000" dirty="0"/>
              <a:t>T</a:t>
            </a:r>
            <a:r>
              <a:rPr lang="en-GB" altLang="zh-CN" sz="2000" baseline="-25000" dirty="0"/>
              <a:t>SMTC_MAX</a:t>
            </a:r>
            <a:r>
              <a:rPr lang="en-US" altLang="zh-CN" sz="2000" dirty="0" smtClean="0">
                <a:solidFill>
                  <a:prstClr val="black"/>
                </a:solidFill>
              </a:rPr>
              <a:t> are used to account for delays in acquiring different SSB bursts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Assumption in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 requirements </a:t>
            </a:r>
          </a:p>
          <a:p>
            <a:pPr lvl="1" eaLnBrk="1" hangingPunct="1"/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FirstSSB</a:t>
            </a:r>
            <a:r>
              <a:rPr lang="en-US" altLang="zh-CN" sz="1600" dirty="0">
                <a:solidFill>
                  <a:prstClr val="black"/>
                </a:solidFill>
              </a:rPr>
              <a:t> </a:t>
            </a:r>
            <a:r>
              <a:rPr lang="en-US" altLang="zh-CN" sz="1600" dirty="0" smtClean="0">
                <a:solidFill>
                  <a:prstClr val="black"/>
                </a:solidFill>
              </a:rPr>
              <a:t>is the time to first SSB burst that is used for T/F tracking or cell search (w/o AGC)</a:t>
            </a:r>
          </a:p>
          <a:p>
            <a:pPr lvl="1" eaLnBrk="1" hangingPunct="1"/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rs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is the </a:t>
            </a:r>
            <a:r>
              <a:rPr lang="en-US" altLang="zh-CN" sz="1600" dirty="0" smtClean="0">
                <a:solidFill>
                  <a:prstClr val="black"/>
                </a:solidFill>
              </a:rPr>
              <a:t>periodicity of SSB burst that </a:t>
            </a:r>
            <a:r>
              <a:rPr lang="en-US" altLang="zh-CN" sz="1600" dirty="0">
                <a:solidFill>
                  <a:prstClr val="black"/>
                </a:solidFill>
              </a:rPr>
              <a:t>is used for T/F tracking and cell search </a:t>
            </a:r>
            <a:r>
              <a:rPr lang="en-US" altLang="zh-CN" sz="1600" dirty="0" smtClean="0">
                <a:solidFill>
                  <a:prstClr val="black"/>
                </a:solidFill>
              </a:rPr>
              <a:t>(w/o AGC</a:t>
            </a:r>
            <a:r>
              <a:rPr lang="en-US" altLang="zh-CN" sz="1600" dirty="0">
                <a:solidFill>
                  <a:prstClr val="black"/>
                </a:solidFill>
              </a:rPr>
              <a:t>)</a:t>
            </a:r>
          </a:p>
          <a:p>
            <a:pPr lvl="1" eaLnBrk="1" hangingPunct="1"/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FirstSSB_MAX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is the time to first SSB </a:t>
            </a:r>
            <a:r>
              <a:rPr lang="en-US" altLang="zh-CN" sz="1600" dirty="0" smtClean="0">
                <a:solidFill>
                  <a:prstClr val="black"/>
                </a:solidFill>
              </a:rPr>
              <a:t>burst that </a:t>
            </a:r>
            <a:r>
              <a:rPr lang="en-US" altLang="zh-CN" sz="1600" dirty="0">
                <a:solidFill>
                  <a:prstClr val="black"/>
                </a:solidFill>
              </a:rPr>
              <a:t>is used </a:t>
            </a:r>
            <a:r>
              <a:rPr lang="en-US" altLang="zh-CN" sz="1600" dirty="0" smtClean="0">
                <a:solidFill>
                  <a:prstClr val="black"/>
                </a:solidFill>
              </a:rPr>
              <a:t>for AGC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lvl="1" eaLnBrk="1" hangingPunct="1"/>
            <a:r>
              <a:rPr lang="en-GB" altLang="zh-CN" sz="1600" dirty="0" smtClean="0"/>
              <a:t>T</a:t>
            </a:r>
            <a:r>
              <a:rPr lang="en-GB" altLang="zh-CN" sz="1600" baseline="-25000" dirty="0" smtClean="0"/>
              <a:t>SMTC_MAX</a:t>
            </a:r>
            <a:r>
              <a:rPr lang="en-US" altLang="zh-CN" sz="1600" dirty="0" smtClean="0">
                <a:solidFill>
                  <a:prstClr val="black"/>
                </a:solidFill>
              </a:rPr>
              <a:t> </a:t>
            </a:r>
            <a:r>
              <a:rPr lang="en-US" altLang="zh-CN" sz="1600" dirty="0">
                <a:solidFill>
                  <a:prstClr val="black"/>
                </a:solidFill>
              </a:rPr>
              <a:t>is the periodicity of SSB burst that is used for </a:t>
            </a:r>
            <a:r>
              <a:rPr lang="en-US" altLang="zh-CN" sz="1600" dirty="0" smtClean="0">
                <a:solidFill>
                  <a:prstClr val="black"/>
                </a:solidFill>
              </a:rPr>
              <a:t>AGC</a:t>
            </a:r>
          </a:p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For </a:t>
            </a:r>
            <a:r>
              <a:rPr lang="en-US" altLang="zh-CN" sz="2000" dirty="0" smtClean="0">
                <a:solidFill>
                  <a:prstClr val="black"/>
                </a:solidFill>
              </a:rPr>
              <a:t>FR1 </a:t>
            </a:r>
            <a:r>
              <a:rPr lang="en-US" altLang="zh-CN" sz="2000" dirty="0">
                <a:solidFill>
                  <a:prstClr val="black"/>
                </a:solidFill>
              </a:rPr>
              <a:t>unknown </a:t>
            </a:r>
            <a:r>
              <a:rPr lang="en-US" altLang="zh-CN" sz="2000" dirty="0" err="1">
                <a:solidFill>
                  <a:prstClr val="black"/>
                </a:solidFill>
              </a:rPr>
              <a:t>SCell</a:t>
            </a:r>
            <a:r>
              <a:rPr lang="en-US" altLang="zh-CN" sz="2000" dirty="0">
                <a:solidFill>
                  <a:prstClr val="black"/>
                </a:solidFill>
              </a:rPr>
              <a:t> activation, </a:t>
            </a:r>
            <a:r>
              <a:rPr lang="en-US" altLang="zh-CN" sz="2000" dirty="0" smtClean="0">
                <a:solidFill>
                  <a:prstClr val="black"/>
                </a:solidFill>
              </a:rPr>
              <a:t>delay for </a:t>
            </a:r>
            <a:r>
              <a:rPr lang="en-GB" altLang="zh-CN" sz="2000" dirty="0" smtClean="0"/>
              <a:t>AGC and cell search is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FirstSSB_MAX</a:t>
            </a:r>
            <a:r>
              <a:rPr lang="en-GB" altLang="zh-CN" sz="2000" dirty="0"/>
              <a:t> + </a:t>
            </a:r>
            <a:r>
              <a:rPr lang="en-GB" altLang="zh-CN" sz="2000" dirty="0" smtClean="0"/>
              <a:t>T</a:t>
            </a:r>
            <a:r>
              <a:rPr lang="en-GB" altLang="zh-CN" sz="2000" baseline="-25000" dirty="0" smtClean="0"/>
              <a:t>SMTC_MAX</a:t>
            </a:r>
            <a:r>
              <a:rPr lang="en-GB" altLang="zh-CN" sz="2000" dirty="0" smtClean="0"/>
              <a:t> </a:t>
            </a:r>
            <a:r>
              <a:rPr lang="en-US" altLang="zh-CN" sz="2000" dirty="0" smtClean="0"/>
              <a:t>+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rs</a:t>
            </a:r>
            <a:endParaRPr lang="en-GB" altLang="zh-CN" sz="2000" dirty="0" smtClean="0"/>
          </a:p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For </a:t>
            </a:r>
            <a:r>
              <a:rPr lang="en-US" altLang="zh-CN" sz="2000" dirty="0" smtClean="0">
                <a:solidFill>
                  <a:prstClr val="black"/>
                </a:solidFill>
              </a:rPr>
              <a:t>FR2 </a:t>
            </a:r>
            <a:r>
              <a:rPr lang="en-US" altLang="zh-CN" sz="2000" dirty="0">
                <a:solidFill>
                  <a:prstClr val="black"/>
                </a:solidFill>
              </a:rPr>
              <a:t>unknown </a:t>
            </a:r>
            <a:r>
              <a:rPr lang="en-US" altLang="zh-CN" sz="2000" dirty="0" err="1">
                <a:solidFill>
                  <a:prstClr val="black"/>
                </a:solidFill>
              </a:rPr>
              <a:t>SCell</a:t>
            </a:r>
            <a:r>
              <a:rPr lang="en-US" altLang="zh-CN" sz="2000" dirty="0">
                <a:solidFill>
                  <a:prstClr val="black"/>
                </a:solidFill>
              </a:rPr>
              <a:t> activation, delay for </a:t>
            </a:r>
            <a:r>
              <a:rPr lang="en-GB" altLang="zh-CN" sz="2000" dirty="0"/>
              <a:t>AGC and cell search is </a:t>
            </a:r>
            <a:r>
              <a:rPr lang="en-US" altLang="zh-CN" sz="2000" dirty="0" smtClean="0"/>
              <a:t>24</a:t>
            </a:r>
            <a:r>
              <a:rPr lang="zh-CN" altLang="en-US" sz="2000" dirty="0" smtClean="0"/>
              <a:t>* </a:t>
            </a:r>
            <a:r>
              <a:rPr lang="en-GB" altLang="zh-CN" sz="2000" dirty="0" err="1" smtClean="0"/>
              <a:t>T</a:t>
            </a:r>
            <a:r>
              <a:rPr lang="en-GB" altLang="zh-CN" sz="2000" baseline="-25000" dirty="0" err="1" smtClean="0"/>
              <a:t>rs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1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800" dirty="0"/>
              <a:t>Issue 5-4: Correction of activation timeline in </a:t>
            </a:r>
            <a:r>
              <a:rPr lang="en-US" altLang="zh-CN" sz="2800" dirty="0" smtClean="0"/>
              <a:t>FR2</a:t>
            </a:r>
            <a:br>
              <a:rPr lang="en-US" altLang="zh-CN" sz="2800" dirty="0" smtClean="0"/>
            </a:br>
            <a:r>
              <a:rPr lang="en-US" altLang="zh-CN" sz="2800" dirty="0" smtClean="0"/>
              <a:t>(WF)</a:t>
            </a:r>
            <a:endParaRPr lang="zh-CN" altLang="en-US" sz="28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For </a:t>
            </a:r>
            <a:r>
              <a:rPr lang="en-US" altLang="zh-CN" sz="2000" dirty="0">
                <a:solidFill>
                  <a:prstClr val="black"/>
                </a:solidFill>
              </a:rPr>
              <a:t>FR2 unknown </a:t>
            </a:r>
            <a:r>
              <a:rPr lang="en-US" altLang="zh-CN" sz="2000" dirty="0" err="1">
                <a:solidFill>
                  <a:prstClr val="black"/>
                </a:solidFill>
              </a:rPr>
              <a:t>SCell</a:t>
            </a:r>
            <a:r>
              <a:rPr lang="en-US" altLang="zh-CN" sz="2000" dirty="0">
                <a:solidFill>
                  <a:prstClr val="black"/>
                </a:solidFill>
              </a:rPr>
              <a:t> activation, </a:t>
            </a:r>
            <a:r>
              <a:rPr lang="en-GB" altLang="zh-CN" sz="2000" dirty="0" smtClean="0"/>
              <a:t>replace 24*</a:t>
            </a:r>
            <a:r>
              <a:rPr lang="en-GB" altLang="zh-CN" sz="2000" dirty="0" err="1" smtClean="0"/>
              <a:t>T</a:t>
            </a:r>
            <a:r>
              <a:rPr lang="en-GB" altLang="zh-CN" sz="2000" baseline="-25000" dirty="0" err="1" smtClean="0"/>
              <a:t>rs</a:t>
            </a:r>
            <a:r>
              <a:rPr lang="en-GB" altLang="zh-CN" sz="2000" dirty="0" smtClean="0"/>
              <a:t> with 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Option 1a: 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FirstSSB</a:t>
            </a:r>
            <a:r>
              <a:rPr lang="en-GB" altLang="zh-CN" sz="1600" dirty="0"/>
              <a:t> + </a:t>
            </a:r>
            <a:r>
              <a:rPr lang="en-GB" altLang="zh-CN" sz="1600" dirty="0" smtClean="0"/>
              <a:t>23*</a:t>
            </a:r>
            <a:r>
              <a:rPr lang="en-GB" altLang="zh-CN" sz="1600" dirty="0"/>
              <a:t> 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rs</a:t>
            </a:r>
            <a:r>
              <a:rPr lang="en-GB" altLang="zh-CN" sz="1600" baseline="-25000" dirty="0"/>
              <a:t> </a:t>
            </a:r>
            <a:endParaRPr lang="en-GB" altLang="zh-CN" sz="1600" baseline="-25000" dirty="0" smtClean="0"/>
          </a:p>
          <a:p>
            <a:pPr lvl="1" eaLnBrk="1" hangingPunct="1"/>
            <a:r>
              <a:rPr lang="en-GB" altLang="zh-CN" sz="1600" dirty="0" smtClean="0">
                <a:solidFill>
                  <a:prstClr val="black"/>
                </a:solidFill>
              </a:rPr>
              <a:t>Option 1b: </a:t>
            </a:r>
            <a:r>
              <a:rPr lang="en-GB" altLang="zh-CN" sz="1600" dirty="0" err="1" smtClean="0"/>
              <a:t>T</a:t>
            </a:r>
            <a:r>
              <a:rPr lang="en-GB" altLang="zh-CN" sz="1600" baseline="-25000" dirty="0" err="1" smtClean="0"/>
              <a:t>FirstSSB_MAX</a:t>
            </a:r>
            <a:r>
              <a:rPr lang="en-GB" altLang="zh-CN" sz="1600" dirty="0" smtClean="0"/>
              <a:t> </a:t>
            </a:r>
            <a:r>
              <a:rPr lang="en-GB" altLang="zh-CN" sz="1600" dirty="0"/>
              <a:t>+ 23* 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rs</a:t>
            </a:r>
            <a:r>
              <a:rPr lang="en-GB" altLang="zh-CN" sz="1600" baseline="-25000" dirty="0"/>
              <a:t> </a:t>
            </a:r>
            <a:endParaRPr lang="en-GB" altLang="zh-CN" sz="1600" baseline="-25000" dirty="0" smtClean="0"/>
          </a:p>
          <a:p>
            <a:pPr lvl="1" eaLnBrk="1" hangingPunct="1"/>
            <a:r>
              <a:rPr lang="en-GB" altLang="zh-CN" sz="1600" dirty="0" smtClean="0">
                <a:solidFill>
                  <a:prstClr val="black"/>
                </a:solidFill>
              </a:rPr>
              <a:t>Option 2: 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FirstSSB_MAX</a:t>
            </a:r>
            <a:r>
              <a:rPr lang="en-GB" altLang="zh-CN" sz="1600" dirty="0"/>
              <a:t> + 15* T</a:t>
            </a:r>
            <a:r>
              <a:rPr lang="en-GB" altLang="zh-CN" sz="1600" baseline="-25000" dirty="0"/>
              <a:t>SMTC_MAX</a:t>
            </a:r>
            <a:r>
              <a:rPr lang="en-GB" altLang="zh-CN" sz="1600" dirty="0"/>
              <a:t> + 8*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rs</a:t>
            </a:r>
            <a:endParaRPr lang="en-US" altLang="zh-CN" sz="16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Way forward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Adopt option 2 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To be captured </a:t>
            </a:r>
            <a:r>
              <a:rPr lang="en-US" altLang="zh-CN" sz="1600" dirty="0">
                <a:solidFill>
                  <a:prstClr val="black"/>
                </a:solidFill>
              </a:rPr>
              <a:t>in revised </a:t>
            </a:r>
            <a:r>
              <a:rPr lang="en-US" altLang="zh-CN" sz="1600" dirty="0" smtClean="0">
                <a:solidFill>
                  <a:prstClr val="black"/>
                </a:solidFill>
              </a:rPr>
              <a:t>R4-2004337</a:t>
            </a:r>
            <a:endParaRPr lang="en-US" altLang="zh-CN" sz="16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09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5-5</a:t>
            </a:r>
            <a:r>
              <a:rPr lang="en-US" altLang="zh-CN" sz="2400" dirty="0"/>
              <a:t>: Interruption window definition for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activation</a:t>
            </a:r>
            <a:br>
              <a:rPr lang="en-US" altLang="zh-CN" sz="2400" dirty="0" smtClean="0"/>
            </a:br>
            <a:r>
              <a:rPr lang="en-US" altLang="zh-CN" sz="2400" dirty="0" smtClean="0"/>
              <a:t>(background)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4525963"/>
          </a:xfrm>
        </p:spPr>
        <p:txBody>
          <a:bodyPr/>
          <a:lstStyle/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Interruption during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During </a:t>
            </a:r>
            <a:r>
              <a:rPr lang="en-US" altLang="zh-CN" sz="16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1600" dirty="0" smtClean="0">
                <a:solidFill>
                  <a:prstClr val="black"/>
                </a:solidFill>
              </a:rPr>
              <a:t> activation interruption is allowed due to RF re-tuning and AGC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Interruption window is specified in section 8.3.2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Interruption length is specified in section 8.2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RF re-tuning in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 activation may happen any time between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Earliest: UE </a:t>
            </a:r>
            <a:r>
              <a:rPr lang="en-US" altLang="zh-CN" sz="1600" dirty="0">
                <a:solidFill>
                  <a:prstClr val="black"/>
                </a:solidFill>
              </a:rPr>
              <a:t>finishes MAC CE </a:t>
            </a:r>
            <a:r>
              <a:rPr lang="en-US" altLang="zh-CN" sz="1600" dirty="0" smtClean="0">
                <a:solidFill>
                  <a:prstClr val="black"/>
                </a:solidFill>
              </a:rPr>
              <a:t>processing for the activation command, and </a:t>
            </a:r>
          </a:p>
          <a:p>
            <a:pPr lvl="1" eaLnBrk="1" hangingPunct="1"/>
            <a:r>
              <a:rPr lang="en-GB" altLang="zh-CN" sz="1600" dirty="0" smtClean="0"/>
              <a:t>Latest: the </a:t>
            </a:r>
            <a:r>
              <a:rPr lang="en-GB" altLang="zh-CN" sz="1600" dirty="0"/>
              <a:t>first SSB </a:t>
            </a:r>
            <a:r>
              <a:rPr lang="en-GB" altLang="zh-CN" sz="1600" dirty="0" smtClean="0"/>
              <a:t>burst UE </a:t>
            </a:r>
            <a:r>
              <a:rPr lang="en-GB" altLang="zh-CN" sz="1600" dirty="0"/>
              <a:t>is going to </a:t>
            </a:r>
            <a:r>
              <a:rPr lang="en-GB" altLang="zh-CN" sz="1600" dirty="0" smtClean="0"/>
              <a:t>use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AGC </a:t>
            </a:r>
            <a:r>
              <a:rPr lang="en-US" altLang="zh-CN" sz="2000" dirty="0">
                <a:solidFill>
                  <a:prstClr val="black"/>
                </a:solidFill>
              </a:rPr>
              <a:t>in </a:t>
            </a:r>
            <a:r>
              <a:rPr lang="en-US" altLang="zh-CN" sz="2000" dirty="0" err="1">
                <a:solidFill>
                  <a:prstClr val="black"/>
                </a:solidFill>
              </a:rPr>
              <a:t>SCell</a:t>
            </a:r>
            <a:r>
              <a:rPr lang="en-US" altLang="zh-CN" sz="2000" dirty="0">
                <a:solidFill>
                  <a:prstClr val="black"/>
                </a:solidFill>
              </a:rPr>
              <a:t> activation may happen </a:t>
            </a:r>
            <a:r>
              <a:rPr lang="en-US" altLang="zh-CN" sz="2000" dirty="0" smtClean="0">
                <a:solidFill>
                  <a:prstClr val="black"/>
                </a:solidFill>
              </a:rPr>
              <a:t>at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The first SSB burst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Note: AGC is only needed for FR1/FR2 unknown case </a:t>
            </a:r>
            <a:r>
              <a:rPr lang="en-US" altLang="zh-CN" sz="1600" smtClean="0">
                <a:solidFill>
                  <a:prstClr val="black"/>
                </a:solidFill>
              </a:rPr>
              <a:t>and FR1 </a:t>
            </a:r>
            <a:r>
              <a:rPr lang="en-US" altLang="zh-CN" sz="1600" dirty="0" smtClean="0">
                <a:solidFill>
                  <a:prstClr val="black"/>
                </a:solidFill>
              </a:rPr>
              <a:t>known case with measurement cycle &gt; 160ms</a:t>
            </a:r>
          </a:p>
          <a:p>
            <a:pPr lvl="1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Note: AGC interruption only applies to intra-band active serving cells</a:t>
            </a: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RF re-tuning and AGC may </a:t>
            </a:r>
            <a:r>
              <a:rPr lang="en-US" altLang="zh-CN" sz="2000" dirty="0">
                <a:solidFill>
                  <a:prstClr val="black"/>
                </a:solidFill>
              </a:rPr>
              <a:t>not </a:t>
            </a:r>
            <a:r>
              <a:rPr lang="en-US" altLang="zh-CN" sz="2000" dirty="0" smtClean="0">
                <a:solidFill>
                  <a:prstClr val="black"/>
                </a:solidFill>
              </a:rPr>
              <a:t>be adjacent </a:t>
            </a:r>
            <a:r>
              <a:rPr lang="en-US" altLang="zh-CN" sz="2000" dirty="0">
                <a:solidFill>
                  <a:prstClr val="black"/>
                </a:solidFill>
              </a:rPr>
              <a:t>in </a:t>
            </a:r>
            <a:r>
              <a:rPr lang="en-US" altLang="zh-CN" sz="2000" dirty="0" smtClean="0">
                <a:solidFill>
                  <a:prstClr val="black"/>
                </a:solidFill>
              </a:rPr>
              <a:t>time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31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5-5</a:t>
            </a:r>
            <a:r>
              <a:rPr lang="en-US" altLang="zh-CN" sz="2400" dirty="0"/>
              <a:t>: Interruption window definition for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activation</a:t>
            </a:r>
            <a:br>
              <a:rPr lang="en-US" altLang="zh-CN" sz="2400" dirty="0" smtClean="0"/>
            </a:br>
            <a:r>
              <a:rPr lang="en-US" altLang="zh-CN" sz="2400" dirty="0" smtClean="0"/>
              <a:t>(WF)</a:t>
            </a:r>
            <a:endParaRPr lang="zh-CN" altLang="en-US" sz="2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75" name="内容占位符 2">
                <a:extLst>
                  <a:ext uri="{FF2B5EF4-FFF2-40B4-BE49-F238E27FC236}">
                    <a16:creationId xmlns:a16="http://schemas.microsoft.com/office/drawing/2014/main" xmlns="" id="{B084D7AF-DEFD-47ED-B94C-F40A214A632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9424" y="1345308"/>
                <a:ext cx="8229600" cy="4525963"/>
              </a:xfrm>
            </p:spPr>
            <p:txBody>
              <a:bodyPr/>
              <a:lstStyle/>
              <a:p>
                <a:r>
                  <a:rPr lang="en-US" altLang="zh-CN" sz="2000" dirty="0" smtClean="0">
                    <a:solidFill>
                      <a:prstClr val="black"/>
                    </a:solidFill>
                  </a:rPr>
                  <a:t>Start point of interruption window during </a:t>
                </a:r>
                <a:r>
                  <a:rPr lang="en-US" altLang="zh-CN" sz="2000" dirty="0" err="1" smtClean="0">
                    <a:solidFill>
                      <a:prstClr val="black"/>
                    </a:solidFill>
                  </a:rPr>
                  <a:t>SCell</a:t>
                </a:r>
                <a:r>
                  <a:rPr lang="en-US" altLang="zh-CN" sz="2000" dirty="0" smtClean="0">
                    <a:solidFill>
                      <a:prstClr val="black"/>
                    </a:solidFill>
                  </a:rPr>
                  <a:t> activation </a:t>
                </a:r>
                <a:endParaRPr lang="en-US" altLang="zh-CN" sz="2000" dirty="0" smtClean="0">
                  <a:solidFill>
                    <a:prstClr val="black"/>
                  </a:solidFill>
                </a:endParaRPr>
              </a:p>
              <a:p>
                <a:pPr lvl="1"/>
                <a:r>
                  <a:rPr lang="en-US" altLang="zh-CN" sz="1600" dirty="0" smtClean="0">
                    <a:solidFill>
                      <a:prstClr val="black"/>
                    </a:solidFill>
                  </a:rPr>
                  <a:t>Option1: </a:t>
                </a:r>
                <a:r>
                  <a:rPr lang="en-US" altLang="zh-CN" sz="1600" dirty="0" smtClean="0">
                    <a:solidFill>
                      <a:prstClr val="black"/>
                    </a:solidFill>
                  </a:rPr>
                  <a:t>shall </a:t>
                </a:r>
                <a:r>
                  <a:rPr lang="en-US" altLang="zh-CN" sz="1600" dirty="0"/>
                  <a:t>not </a:t>
                </a:r>
                <a:r>
                  <a:rPr lang="en-GB" altLang="zh-CN" sz="1600" dirty="0"/>
                  <a:t>occur before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</m:num>
                      <m:den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altLang="zh-CN" sz="1600" dirty="0"/>
                  <a:t> and not occur after slot n+1+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+3+</m:t>
                        </m:r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</m:num>
                      <m:den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US" altLang="zh-CN" sz="1600" dirty="0" smtClean="0">
                    <a:solidFill>
                      <a:prstClr val="black"/>
                    </a:solidFill>
                  </a:rPr>
                  <a:t>, </a:t>
                </a:r>
                <a:endParaRPr lang="en-US" altLang="zh-CN" sz="1600" dirty="0" smtClean="0">
                  <a:solidFill>
                    <a:prstClr val="black"/>
                  </a:solidFill>
                </a:endParaRPr>
              </a:p>
              <a:p>
                <a:pPr lvl="1"/>
                <a:r>
                  <a:rPr lang="en-US" altLang="zh-CN" sz="1600" dirty="0" smtClean="0">
                    <a:solidFill>
                      <a:prstClr val="black"/>
                    </a:solidFill>
                  </a:rPr>
                  <a:t>Option 2: shall </a:t>
                </a:r>
                <a:r>
                  <a:rPr lang="en-US" altLang="zh-CN" sz="1600" dirty="0"/>
                  <a:t>not </a:t>
                </a:r>
                <a:r>
                  <a:rPr lang="en-GB" altLang="zh-CN" sz="1600" dirty="0"/>
                  <a:t>occur before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1600" i="1"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</m:num>
                      <m:den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endParaRPr lang="en-US" altLang="zh-CN" sz="1600" dirty="0">
                  <a:solidFill>
                    <a:prstClr val="black"/>
                  </a:solidFill>
                </a:endParaRPr>
              </a:p>
              <a:p>
                <a:pPr lvl="1"/>
                <a:r>
                  <a:rPr lang="en-US" altLang="zh-CN" sz="1600" dirty="0" smtClean="0">
                    <a:solidFill>
                      <a:prstClr val="black"/>
                    </a:solidFill>
                  </a:rPr>
                  <a:t>where </a:t>
                </a:r>
                <a:r>
                  <a:rPr lang="en-GB" altLang="zh-CN" sz="1600" dirty="0" smtClean="0"/>
                  <a:t>T</a:t>
                </a:r>
                <a:r>
                  <a:rPr lang="en-GB" altLang="zh-CN" sz="1600" baseline="-25000" dirty="0" smtClean="0"/>
                  <a:t>X</a:t>
                </a:r>
                <a:r>
                  <a:rPr lang="en-GB" altLang="zh-CN" sz="1600" dirty="0" smtClean="0"/>
                  <a:t> </a:t>
                </a:r>
                <a:r>
                  <a:rPr lang="en-GB" altLang="zh-CN" sz="1600" dirty="0"/>
                  <a:t>is:</a:t>
                </a:r>
                <a:endParaRPr lang="zh-CN" altLang="zh-CN" sz="1600" dirty="0"/>
              </a:p>
              <a:p>
                <a:pPr lvl="1"/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FirstSSB</a:t>
                </a:r>
                <a:r>
                  <a:rPr lang="en-GB" altLang="zh-CN" sz="1600" dirty="0"/>
                  <a:t>, for any scenario where 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activation_time</a:t>
                </a:r>
                <a:r>
                  <a:rPr lang="en-GB" altLang="zh-CN" sz="1600" baseline="-25000" dirty="0"/>
                  <a:t>  </a:t>
                </a:r>
                <a:r>
                  <a:rPr lang="en-GB" altLang="zh-CN" sz="1600" dirty="0"/>
                  <a:t>includes 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FirstSSB</a:t>
                </a:r>
                <a:r>
                  <a:rPr lang="en-GB" altLang="zh-CN" sz="1600" dirty="0"/>
                  <a:t>;</a:t>
                </a:r>
                <a:endParaRPr lang="zh-CN" altLang="zh-CN" sz="1600" dirty="0"/>
              </a:p>
              <a:p>
                <a:pPr lvl="1"/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FirstSSB_MAX</a:t>
                </a:r>
                <a:r>
                  <a:rPr lang="en-GB" altLang="zh-CN" sz="1600" dirty="0"/>
                  <a:t>, for any scenario where 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activation_time</a:t>
                </a:r>
                <a:r>
                  <a:rPr lang="en-GB" altLang="zh-CN" sz="1600" baseline="-25000" dirty="0"/>
                  <a:t>  </a:t>
                </a:r>
                <a:r>
                  <a:rPr lang="en-GB" altLang="zh-CN" sz="1600" dirty="0"/>
                  <a:t>includes 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FirstSSB_MAX</a:t>
                </a:r>
                <a:r>
                  <a:rPr lang="en-GB" altLang="zh-CN" sz="1600" dirty="0"/>
                  <a:t>;</a:t>
                </a:r>
                <a:endParaRPr lang="zh-CN" altLang="zh-CN" sz="1600" dirty="0"/>
              </a:p>
              <a:p>
                <a:pPr lvl="1"/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uncertainty_MAC</a:t>
                </a:r>
                <a:r>
                  <a:rPr lang="en-GB" altLang="zh-CN" sz="1600" dirty="0"/>
                  <a:t> +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FineTiming</a:t>
                </a:r>
                <a:r>
                  <a:rPr lang="en-GB" altLang="zh-CN" sz="1600" dirty="0"/>
                  <a:t>, for any other scenario where </a:t>
                </a:r>
                <a:r>
                  <a:rPr lang="en-GB" altLang="zh-CN" sz="1600" dirty="0" err="1"/>
                  <a:t>T</a:t>
                </a:r>
                <a:r>
                  <a:rPr lang="en-GB" altLang="zh-CN" sz="1600" baseline="-25000" dirty="0" err="1"/>
                  <a:t>activation_time</a:t>
                </a:r>
                <a:r>
                  <a:rPr lang="en-GB" altLang="zh-CN" sz="1600" baseline="-25000" dirty="0"/>
                  <a:t>  </a:t>
                </a:r>
                <a:r>
                  <a:rPr lang="en-GB" altLang="zh-CN" sz="1600" dirty="0"/>
                  <a:t>includes </a:t>
                </a:r>
                <a:r>
                  <a:rPr lang="en-GB" altLang="zh-CN" sz="1600" dirty="0" err="1" smtClean="0"/>
                  <a:t>T</a:t>
                </a:r>
                <a:r>
                  <a:rPr lang="en-GB" altLang="zh-CN" sz="1600" baseline="-25000" dirty="0" err="1" smtClean="0"/>
                  <a:t>FineTiming</a:t>
                </a:r>
                <a:endParaRPr lang="en-US" altLang="zh-CN" sz="2000" dirty="0" smtClean="0">
                  <a:solidFill>
                    <a:prstClr val="black"/>
                  </a:solidFill>
                </a:endParaRPr>
              </a:p>
              <a:p>
                <a:pPr eaLnBrk="1" hangingPunct="1"/>
                <a:r>
                  <a:rPr lang="en-US" altLang="zh-CN" sz="2000" dirty="0" smtClean="0">
                    <a:solidFill>
                      <a:prstClr val="black"/>
                    </a:solidFill>
                  </a:rPr>
                  <a:t>End </a:t>
                </a:r>
                <a:r>
                  <a:rPr lang="en-US" altLang="zh-CN" sz="2000" dirty="0" smtClean="0">
                    <a:solidFill>
                      <a:prstClr val="black"/>
                    </a:solidFill>
                  </a:rPr>
                  <a:t>point </a:t>
                </a:r>
                <a:r>
                  <a:rPr lang="en-US" altLang="zh-CN" sz="2000" dirty="0">
                    <a:solidFill>
                      <a:prstClr val="black"/>
                    </a:solidFill>
                  </a:rPr>
                  <a:t>of interruption window during </a:t>
                </a:r>
                <a:r>
                  <a:rPr lang="en-US" altLang="zh-CN" sz="2000" dirty="0" err="1">
                    <a:solidFill>
                      <a:prstClr val="black"/>
                    </a:solidFill>
                  </a:rPr>
                  <a:t>SCell</a:t>
                </a:r>
                <a:r>
                  <a:rPr lang="en-US" altLang="zh-CN" sz="2000" dirty="0">
                    <a:solidFill>
                      <a:prstClr val="black"/>
                    </a:solidFill>
                  </a:rPr>
                  <a:t> activation shall </a:t>
                </a:r>
                <a:r>
                  <a:rPr lang="en-US" altLang="zh-CN" sz="2000" dirty="0"/>
                  <a:t>not </a:t>
                </a:r>
                <a:r>
                  <a:rPr lang="en-GB" altLang="zh-CN" sz="2000" dirty="0"/>
                  <a:t>occur </a:t>
                </a:r>
                <a:r>
                  <a:rPr lang="en-GB" altLang="zh-CN" sz="2000" dirty="0" smtClean="0"/>
                  <a:t>after </a:t>
                </a:r>
                <a:r>
                  <a:rPr lang="en-GB" altLang="zh-CN" sz="2000" dirty="0"/>
                  <a:t>slot n+1+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2000" i="1"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+3+</m:t>
                        </m:r>
                        <m:sSub>
                          <m:sSubPr>
                            <m:ctrlPr>
                              <a:rPr lang="zh-CN" altLang="zh-CN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altLang="zh-CN" sz="20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</m:num>
                      <m:den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sz="2000" i="1"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US" altLang="zh-CN" sz="2000" dirty="0" smtClean="0"/>
                  <a:t> + </a:t>
                </a:r>
                <a:r>
                  <a:rPr lang="en-US" altLang="zh-CN" sz="2000" dirty="0" err="1" smtClean="0"/>
                  <a:t>N</a:t>
                </a:r>
                <a:r>
                  <a:rPr lang="en-US" altLang="zh-CN" sz="2000" baseline="-25000" dirty="0" err="1" smtClean="0"/>
                  <a:t>interruption</a:t>
                </a:r>
                <a:r>
                  <a:rPr lang="en-US" altLang="zh-CN" sz="2000" dirty="0" smtClean="0"/>
                  <a:t>, where </a:t>
                </a:r>
                <a:r>
                  <a:rPr lang="en-US" altLang="zh-CN" sz="2000" dirty="0" err="1"/>
                  <a:t>N</a:t>
                </a:r>
                <a:r>
                  <a:rPr lang="en-US" altLang="zh-CN" sz="2000" baseline="-25000" dirty="0" err="1"/>
                  <a:t>interruption</a:t>
                </a:r>
                <a:r>
                  <a:rPr lang="en-US" altLang="zh-CN" sz="2000" baseline="-25000" dirty="0"/>
                  <a:t> </a:t>
                </a:r>
                <a:r>
                  <a:rPr lang="en-US" altLang="zh-CN" sz="2000" dirty="0" smtClean="0"/>
                  <a:t>is the length of interruption defined in section 8.2</a:t>
                </a:r>
              </a:p>
              <a:p>
                <a:pPr eaLnBrk="1" hangingPunct="1"/>
                <a:r>
                  <a:rPr lang="en-US" altLang="zh-CN" sz="2000" dirty="0" smtClean="0">
                    <a:solidFill>
                      <a:prstClr val="black"/>
                    </a:solidFill>
                  </a:rPr>
                  <a:t>To </a:t>
                </a:r>
                <a:r>
                  <a:rPr lang="en-US" altLang="zh-CN" sz="2000" dirty="0">
                    <a:solidFill>
                      <a:prstClr val="black"/>
                    </a:solidFill>
                  </a:rPr>
                  <a:t>be captured in revised </a:t>
                </a:r>
                <a:r>
                  <a:rPr lang="en-US" altLang="zh-CN" sz="2000" dirty="0" smtClean="0">
                    <a:solidFill>
                      <a:prstClr val="black"/>
                    </a:solidFill>
                  </a:rPr>
                  <a:t>R4-2004419</a:t>
                </a:r>
                <a:endParaRPr lang="zh-CN" altLang="zh-CN" sz="2000" dirty="0"/>
              </a:p>
              <a:p>
                <a:pPr eaLnBrk="1" hangingPunct="1"/>
                <a:endParaRPr lang="en-US" altLang="zh-CN" sz="2000" dirty="0" smtClean="0">
                  <a:solidFill>
                    <a:prstClr val="black"/>
                  </a:solidFill>
                </a:endParaRPr>
              </a:p>
              <a:p>
                <a:pPr eaLnBrk="1" hangingPunct="1"/>
                <a:endParaRPr lang="en-US" altLang="zh-CN" sz="2000" dirty="0">
                  <a:solidFill>
                    <a:prstClr val="black"/>
                  </a:solidFill>
                </a:endParaRPr>
              </a:p>
              <a:p>
                <a:pPr eaLnBrk="1" hangingPunct="1"/>
                <a:endParaRPr lang="en-US" altLang="zh-CN" sz="2000" dirty="0" smtClean="0">
                  <a:solidFill>
                    <a:prstClr val="black"/>
                  </a:solidFill>
                </a:endParaRPr>
              </a:p>
              <a:p>
                <a:pPr eaLnBrk="1" hangingPunct="1"/>
                <a:endParaRPr lang="en-US" altLang="zh-CN" sz="2000" dirty="0">
                  <a:solidFill>
                    <a:prstClr val="black"/>
                  </a:solidFill>
                </a:endParaRPr>
              </a:p>
              <a:p>
                <a:pPr eaLnBrk="1" hangingPunct="1"/>
                <a:endParaRPr lang="en-US" altLang="zh-CN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075" name="内容占位符 2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4D7AF-DEFD-47ED-B94C-F40A214A63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9424" y="1345308"/>
                <a:ext cx="8229600" cy="4525963"/>
              </a:xfrm>
              <a:blipFill rotWithShape="0">
                <a:blip r:embed="rId2"/>
                <a:stretch>
                  <a:fillRect l="-667" t="-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644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5-6:  </a:t>
            </a:r>
            <a:r>
              <a:rPr lang="en-US" altLang="zh-CN" sz="2400" dirty="0"/>
              <a:t>SSB pattern for FR2 intra-band CA case for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(background)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r>
              <a:rPr lang="en-GB" altLang="zh-CN" sz="2000" dirty="0" smtClean="0"/>
              <a:t>If </a:t>
            </a:r>
            <a:r>
              <a:rPr lang="en-GB" altLang="zh-CN" sz="2000" dirty="0"/>
              <a:t>the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being activated belongs to FR2 and if there is at least one active serving cell on that FR2 band, then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activation_time</a:t>
            </a:r>
            <a:r>
              <a:rPr lang="en-GB" altLang="zh-CN" sz="2000" dirty="0"/>
              <a:t> is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GB" altLang="zh-CN" sz="2000" dirty="0"/>
              <a:t>+ 5ms provided:</a:t>
            </a:r>
            <a:endParaRPr lang="zh-CN" altLang="zh-CN" sz="2000" dirty="0"/>
          </a:p>
          <a:p>
            <a:pPr lvl="1"/>
            <a:r>
              <a:rPr lang="en-GB" altLang="zh-CN" sz="1600" dirty="0" smtClean="0"/>
              <a:t>The </a:t>
            </a:r>
            <a:r>
              <a:rPr lang="en-GB" altLang="zh-CN" sz="1600" dirty="0"/>
              <a:t>UE is provided with SMTC for the target </a:t>
            </a:r>
            <a:r>
              <a:rPr lang="en-GB" altLang="zh-CN" sz="1600" dirty="0" err="1"/>
              <a:t>SCell</a:t>
            </a:r>
            <a:r>
              <a:rPr lang="en-GB" altLang="zh-CN" sz="1600" dirty="0"/>
              <a:t>, and  </a:t>
            </a:r>
            <a:endParaRPr lang="en-US" altLang="zh-CN" sz="1600" dirty="0"/>
          </a:p>
          <a:p>
            <a:pPr lvl="1"/>
            <a:r>
              <a:rPr lang="en-GB" altLang="zh-CN" sz="1600" dirty="0" smtClean="0"/>
              <a:t>The </a:t>
            </a:r>
            <a:r>
              <a:rPr lang="en-GB" altLang="zh-CN" sz="1600" dirty="0"/>
              <a:t>SSBs in the serving cell(s) and the SSBs in the </a:t>
            </a:r>
            <a:r>
              <a:rPr lang="en-GB" altLang="zh-CN" sz="1600" dirty="0" err="1"/>
              <a:t>SCell</a:t>
            </a:r>
            <a:r>
              <a:rPr lang="en-GB" altLang="zh-CN" sz="1600" dirty="0"/>
              <a:t> fulfil the condition defined in </a:t>
            </a:r>
            <a:r>
              <a:rPr lang="en-US" altLang="zh-CN" sz="1600" dirty="0"/>
              <a:t>clause </a:t>
            </a:r>
            <a:r>
              <a:rPr lang="en-GB" altLang="zh-CN" sz="1600" dirty="0"/>
              <a:t>3.6.3.</a:t>
            </a:r>
            <a:endParaRPr lang="zh-CN" altLang="zh-CN" sz="1600" dirty="0"/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requirement is assuming UE to fine </a:t>
            </a:r>
            <a:r>
              <a:rPr lang="en-GB" altLang="zh-CN" sz="2000" dirty="0" smtClean="0"/>
              <a:t>time tracking </a:t>
            </a:r>
            <a:r>
              <a:rPr lang="en-GB" altLang="zh-CN" sz="2000" dirty="0"/>
              <a:t>based on the timing and beam information obtained from the active serving cell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It is unclear to UE which SSB in the SSB burst it should use on the to-be-activated </a:t>
            </a:r>
            <a:r>
              <a:rPr lang="en-US" altLang="zh-CN" sz="2000" dirty="0" err="1" smtClean="0">
                <a:solidFill>
                  <a:prstClr val="black"/>
                </a:solidFill>
              </a:rPr>
              <a:t>SCell</a:t>
            </a:r>
            <a:r>
              <a:rPr lang="en-US" altLang="zh-CN" sz="2000" dirty="0" smtClean="0">
                <a:solidFill>
                  <a:prstClr val="black"/>
                </a:solidFill>
              </a:rPr>
              <a:t>, if the SSB pattern </a:t>
            </a:r>
            <a:r>
              <a:rPr lang="en-GB" altLang="zh-CN" sz="2000" i="1" dirty="0" err="1"/>
              <a:t>ssb-PositionsInBurst</a:t>
            </a:r>
            <a:r>
              <a:rPr lang="en-GB" altLang="zh-CN" sz="2000" dirty="0"/>
              <a:t> is </a:t>
            </a:r>
            <a:r>
              <a:rPr lang="en-GB" altLang="zh-CN" sz="2000" dirty="0" smtClean="0"/>
              <a:t>different in the active serving cell (e.g. Cell 1) and the to-be-activated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(e.g. Cell 2)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070" y="5013176"/>
            <a:ext cx="611187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37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5-6:  </a:t>
            </a:r>
            <a:r>
              <a:rPr lang="en-US" altLang="zh-CN" sz="2400" dirty="0"/>
              <a:t>SSB pattern for FR2 intra-band CA case for </a:t>
            </a:r>
            <a:r>
              <a:rPr lang="en-US" altLang="zh-CN" sz="2400" dirty="0" err="1"/>
              <a:t>SCell</a:t>
            </a:r>
            <a:r>
              <a:rPr lang="en-US" altLang="zh-CN" sz="2400" dirty="0"/>
              <a:t> activation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(WF)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r>
              <a:rPr lang="en-US" altLang="zh-CN" sz="2000" dirty="0" smtClean="0"/>
              <a:t>FFS for RAN4-95-e: whether </a:t>
            </a:r>
            <a:r>
              <a:rPr lang="en-GB" altLang="zh-CN" sz="2000" dirty="0" smtClean="0"/>
              <a:t>a new condition as in </a:t>
            </a:r>
            <a:r>
              <a:rPr lang="en-GB" altLang="zh-CN" sz="2000" dirty="0" smtClean="0">
                <a:solidFill>
                  <a:srgbClr val="FF0000"/>
                </a:solidFill>
              </a:rPr>
              <a:t>red</a:t>
            </a:r>
            <a:r>
              <a:rPr lang="en-GB" altLang="zh-CN" sz="2000" dirty="0" smtClean="0"/>
              <a:t> for the requirements is needed</a:t>
            </a:r>
          </a:p>
          <a:p>
            <a:pPr marL="0" indent="0">
              <a:buNone/>
            </a:pPr>
            <a:endParaRPr lang="en-GB" altLang="zh-CN" sz="2000" dirty="0" smtClean="0"/>
          </a:p>
          <a:p>
            <a:pPr marL="0" indent="0">
              <a:buNone/>
            </a:pPr>
            <a:r>
              <a:rPr lang="en-GB" altLang="zh-CN" sz="2000" dirty="0" smtClean="0"/>
              <a:t>If </a:t>
            </a:r>
            <a:r>
              <a:rPr lang="en-GB" altLang="zh-CN" sz="2000" dirty="0"/>
              <a:t>the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 being activated belongs to FR2 and if there is at least one active serving cell on that FR2 band, then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activation_time</a:t>
            </a:r>
            <a:r>
              <a:rPr lang="en-GB" altLang="zh-CN" sz="2000" dirty="0"/>
              <a:t> is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GB" altLang="zh-CN" sz="2000" dirty="0"/>
              <a:t>+ 5ms provided:</a:t>
            </a:r>
            <a:endParaRPr lang="zh-CN" altLang="zh-CN" sz="2000" dirty="0"/>
          </a:p>
          <a:p>
            <a:pPr lvl="1"/>
            <a:r>
              <a:rPr lang="en-GB" altLang="zh-CN" sz="1600" dirty="0" smtClean="0"/>
              <a:t>The </a:t>
            </a:r>
            <a:r>
              <a:rPr lang="en-GB" altLang="zh-CN" sz="1600" dirty="0"/>
              <a:t>UE is provided with SMTC for the target </a:t>
            </a:r>
            <a:r>
              <a:rPr lang="en-GB" altLang="zh-CN" sz="1600" dirty="0" err="1"/>
              <a:t>SCell</a:t>
            </a:r>
            <a:r>
              <a:rPr lang="en-GB" altLang="zh-CN" sz="1600" dirty="0"/>
              <a:t>, and  </a:t>
            </a:r>
            <a:endParaRPr lang="en-US" altLang="zh-CN" sz="1600" dirty="0"/>
          </a:p>
          <a:p>
            <a:pPr lvl="1"/>
            <a:r>
              <a:rPr lang="en-GB" altLang="zh-CN" sz="1600" dirty="0" smtClean="0"/>
              <a:t>The </a:t>
            </a:r>
            <a:r>
              <a:rPr lang="en-GB" altLang="zh-CN" sz="1600" dirty="0"/>
              <a:t>SSBs in the serving cell(s) and the SSBs in the </a:t>
            </a:r>
            <a:r>
              <a:rPr lang="en-GB" altLang="zh-CN" sz="1600" dirty="0" err="1"/>
              <a:t>SCell</a:t>
            </a:r>
            <a:r>
              <a:rPr lang="en-GB" altLang="zh-CN" sz="1600" dirty="0"/>
              <a:t> fulfil the condition defined in </a:t>
            </a:r>
            <a:r>
              <a:rPr lang="en-US" altLang="zh-CN" sz="1600" dirty="0"/>
              <a:t>clause </a:t>
            </a:r>
            <a:r>
              <a:rPr lang="en-GB" altLang="zh-CN" sz="1600" dirty="0"/>
              <a:t>3.6.3</a:t>
            </a:r>
            <a:r>
              <a:rPr lang="en-GB" altLang="zh-CN" sz="1600" dirty="0" smtClean="0"/>
              <a:t>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The parameter </a:t>
            </a:r>
            <a:r>
              <a:rPr lang="en-US" altLang="zh-CN" sz="1600" dirty="0" err="1">
                <a:solidFill>
                  <a:srgbClr val="FF0000"/>
                </a:solidFill>
              </a:rPr>
              <a:t>ssb-PositionsInBurst</a:t>
            </a:r>
            <a:r>
              <a:rPr lang="en-US" altLang="zh-CN" sz="1600" dirty="0">
                <a:solidFill>
                  <a:srgbClr val="FF0000"/>
                </a:solidFill>
              </a:rPr>
              <a:t> is same for the serving cell(s) and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Scell</a:t>
            </a:r>
          </a:p>
          <a:p>
            <a:pPr marL="0" indent="0" eaLnBrk="1" hangingPunct="1">
              <a:buNone/>
            </a:pP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3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5-7: </a:t>
            </a:r>
            <a:r>
              <a:rPr lang="en-GB" altLang="zh-CN" sz="2400" dirty="0"/>
              <a:t>Definition of </a:t>
            </a:r>
            <a:r>
              <a:rPr lang="en-GB" altLang="zh-CN" sz="2400" dirty="0" err="1"/>
              <a:t>T</a:t>
            </a:r>
            <a:r>
              <a:rPr lang="en-GB" altLang="zh-CN" sz="2400" baseline="-25000" dirty="0" err="1"/>
              <a:t>FirstSSB</a:t>
            </a:r>
            <a:r>
              <a:rPr lang="en-GB" altLang="zh-CN" sz="2400" dirty="0"/>
              <a:t> and </a:t>
            </a:r>
            <a:r>
              <a:rPr lang="en-GB" altLang="zh-CN" sz="2400" dirty="0" err="1"/>
              <a:t>T</a:t>
            </a:r>
            <a:r>
              <a:rPr lang="en-GB" altLang="zh-CN" sz="2400" baseline="-25000" dirty="0" err="1"/>
              <a:t>FirstSSB_MAX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(background)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pPr eaLnBrk="1" hangingPunct="1"/>
            <a:r>
              <a:rPr lang="en-GB" altLang="zh-CN" sz="2000" dirty="0" smtClean="0"/>
              <a:t>The </a:t>
            </a:r>
            <a:r>
              <a:rPr lang="en-GB" altLang="zh-CN" sz="2000" dirty="0"/>
              <a:t>current definition of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FirstSSB_MAX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are defined </a:t>
            </a:r>
            <a:r>
              <a:rPr lang="en-GB" altLang="zh-CN" sz="2000" dirty="0"/>
              <a:t>as the “first SSB indicated by the SMTC</a:t>
            </a:r>
            <a:r>
              <a:rPr lang="en-GB" altLang="zh-CN" sz="2000" dirty="0" smtClean="0"/>
              <a:t>”</a:t>
            </a:r>
          </a:p>
          <a:p>
            <a:pPr eaLnBrk="1" hangingPunct="1"/>
            <a:r>
              <a:rPr lang="en-GB" altLang="zh-CN" sz="2000" dirty="0" smtClean="0"/>
              <a:t>UE </a:t>
            </a:r>
            <a:r>
              <a:rPr lang="en-GB" altLang="zh-CN" sz="2000" dirty="0"/>
              <a:t>needs to receive the complete SSB burst to do AGC or T/F tracking, and with current definition the time of the SSB burst is missed from the activation delay</a:t>
            </a:r>
            <a:endParaRPr lang="en-US" altLang="zh-CN" sz="20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86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/>
              <a:t>Issue </a:t>
            </a:r>
            <a:r>
              <a:rPr lang="en-US" altLang="zh-CN" sz="2400" dirty="0" smtClean="0"/>
              <a:t>5-7: </a:t>
            </a:r>
            <a:r>
              <a:rPr lang="en-GB" altLang="zh-CN" sz="2400" dirty="0"/>
              <a:t>Definition of </a:t>
            </a:r>
            <a:r>
              <a:rPr lang="en-GB" altLang="zh-CN" sz="2400" dirty="0" err="1"/>
              <a:t>T</a:t>
            </a:r>
            <a:r>
              <a:rPr lang="en-GB" altLang="zh-CN" sz="2400" baseline="-25000" dirty="0" err="1"/>
              <a:t>FirstSSB</a:t>
            </a:r>
            <a:r>
              <a:rPr lang="en-GB" altLang="zh-CN" sz="2400" dirty="0"/>
              <a:t> and </a:t>
            </a:r>
            <a:r>
              <a:rPr lang="en-GB" altLang="zh-CN" sz="2400" dirty="0" err="1"/>
              <a:t>T</a:t>
            </a:r>
            <a:r>
              <a:rPr lang="en-GB" altLang="zh-CN" sz="2400" baseline="-25000" dirty="0" err="1"/>
              <a:t>FirstSSB_MAX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(WF)</a:t>
            </a:r>
            <a:endParaRPr lang="zh-CN" altLang="en-US" sz="24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424" y="1345308"/>
            <a:ext cx="8229600" cy="3595859"/>
          </a:xfrm>
        </p:spPr>
        <p:txBody>
          <a:bodyPr/>
          <a:lstStyle/>
          <a:p>
            <a:pPr eaLnBrk="1" hangingPunct="1"/>
            <a:r>
              <a:rPr lang="en-GB" altLang="zh-CN" sz="2000" dirty="0" smtClean="0"/>
              <a:t>Update the definition of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FirstSSB_MAX</a:t>
            </a:r>
            <a:endParaRPr lang="en-GB" altLang="zh-CN" sz="2000" dirty="0" smtClean="0"/>
          </a:p>
          <a:p>
            <a:pPr eaLnBrk="1" hangingPunct="1"/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</a:t>
            </a:r>
            <a:r>
              <a:rPr lang="en-GB" altLang="zh-CN" sz="2000" baseline="-25000" dirty="0"/>
              <a:t> </a:t>
            </a:r>
            <a:r>
              <a:rPr lang="en-US" altLang="zh-CN" sz="2000" dirty="0" smtClean="0">
                <a:solidFill>
                  <a:prstClr val="black"/>
                </a:solidFill>
              </a:rPr>
              <a:t>: the </a:t>
            </a:r>
            <a:r>
              <a:rPr lang="en-US" altLang="zh-CN" sz="2000" dirty="0">
                <a:solidFill>
                  <a:prstClr val="black"/>
                </a:solidFill>
              </a:rPr>
              <a:t>time to the end of the first </a:t>
            </a:r>
            <a:r>
              <a:rPr lang="en-US" altLang="zh-CN" sz="2000" dirty="0" smtClean="0">
                <a:solidFill>
                  <a:prstClr val="black"/>
                </a:solidFill>
              </a:rPr>
              <a:t>complete SSB </a:t>
            </a:r>
            <a:r>
              <a:rPr lang="en-US" altLang="zh-CN" sz="2000" dirty="0">
                <a:solidFill>
                  <a:prstClr val="black"/>
                </a:solidFill>
              </a:rPr>
              <a:t>burst indicated by the SMTC after slot n + T</a:t>
            </a:r>
            <a:r>
              <a:rPr lang="en-US" altLang="zh-CN" sz="2000" baseline="-25000" dirty="0">
                <a:solidFill>
                  <a:prstClr val="black"/>
                </a:solidFill>
              </a:rPr>
              <a:t>HARQ</a:t>
            </a:r>
            <a:r>
              <a:rPr lang="en-US" altLang="zh-CN" sz="2000" dirty="0">
                <a:solidFill>
                  <a:prstClr val="black"/>
                </a:solidFill>
              </a:rPr>
              <a:t>+3ms </a:t>
            </a:r>
          </a:p>
          <a:p>
            <a:pPr eaLnBrk="1" hangingPunct="1"/>
            <a:r>
              <a:rPr lang="en-GB" altLang="zh-CN" sz="2000" dirty="0" err="1"/>
              <a:t>T</a:t>
            </a:r>
            <a:r>
              <a:rPr lang="en-GB" altLang="zh-CN" sz="2000" baseline="-25000" dirty="0" err="1"/>
              <a:t>FirstSSB_MAX</a:t>
            </a:r>
            <a:r>
              <a:rPr lang="en-GB" altLang="zh-CN" sz="2000" baseline="-25000" dirty="0"/>
              <a:t> </a:t>
            </a:r>
            <a:r>
              <a:rPr lang="en-US" altLang="zh-CN" sz="2000" dirty="0" smtClean="0">
                <a:solidFill>
                  <a:prstClr val="black"/>
                </a:solidFill>
              </a:rPr>
              <a:t>: the </a:t>
            </a:r>
            <a:r>
              <a:rPr lang="en-US" altLang="zh-CN" sz="2000" dirty="0">
                <a:solidFill>
                  <a:prstClr val="black"/>
                </a:solidFill>
              </a:rPr>
              <a:t>time to the end of the first complete SSB burst indicated by the SMTC after slot n + </a:t>
            </a:r>
            <a:r>
              <a:rPr lang="en-US" altLang="zh-CN" sz="2000" dirty="0" smtClean="0">
                <a:solidFill>
                  <a:prstClr val="black"/>
                </a:solidFill>
              </a:rPr>
              <a:t>T</a:t>
            </a:r>
            <a:r>
              <a:rPr lang="en-US" altLang="zh-CN" sz="2000" baseline="-25000" dirty="0" smtClean="0">
                <a:solidFill>
                  <a:prstClr val="black"/>
                </a:solidFill>
              </a:rPr>
              <a:t>HARQ</a:t>
            </a:r>
            <a:r>
              <a:rPr lang="en-US" altLang="zh-CN" sz="2000" dirty="0" smtClean="0">
                <a:solidFill>
                  <a:prstClr val="black"/>
                </a:solidFill>
              </a:rPr>
              <a:t>+3ms</a:t>
            </a:r>
          </a:p>
          <a:p>
            <a:pPr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000" dirty="0">
                <a:solidFill>
                  <a:prstClr val="black"/>
                </a:solidFill>
              </a:rPr>
              <a:t>To be captured in revised </a:t>
            </a:r>
            <a:r>
              <a:rPr lang="en-US" altLang="zh-CN" sz="2000" dirty="0" smtClean="0">
                <a:solidFill>
                  <a:prstClr val="black"/>
                </a:solidFill>
              </a:rPr>
              <a:t>R4-2004337</a:t>
            </a:r>
            <a:endParaRPr lang="en-US" altLang="zh-CN" sz="2000" dirty="0">
              <a:solidFill>
                <a:prstClr val="black"/>
              </a:solidFill>
            </a:endParaRPr>
          </a:p>
          <a:p>
            <a:pPr eaLnBrk="1" hangingPunct="1"/>
            <a:endParaRPr lang="en-US" altLang="zh-CN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37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</TotalTime>
  <Words>800</Words>
  <Application>Microsoft Office PowerPoint</Application>
  <PresentationFormat>全屏显示(4:3)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Cambria Math</vt:lpstr>
      <vt:lpstr>Office 主题</vt:lpstr>
      <vt:lpstr>3GPP TSG-RAN WG4 Meeting # 94-Bis-e Electronic Meeting, 20 – 30 April, 2020</vt:lpstr>
      <vt:lpstr>Issue 5-4: Correction of activation timeline in FR2  (background)</vt:lpstr>
      <vt:lpstr>Issue 5-4: Correction of activation timeline in FR2 (WF)</vt:lpstr>
      <vt:lpstr>Issue 5-5: Interruption window definition for SCell activation (background)</vt:lpstr>
      <vt:lpstr>Issue 5-5: Interruption window definition for SCell activation (WF)</vt:lpstr>
      <vt:lpstr>Issue 5-6:  SSB pattern for FR2 intra-band CA case for SCell activation (background)</vt:lpstr>
      <vt:lpstr>Issue 5-6:  SSB pattern for FR2 intra-band CA case for SCell activation (WF)</vt:lpstr>
      <vt:lpstr>Issue 5-7: Definition of TFirstSSB and TFirstSSB_MAX (background)</vt:lpstr>
      <vt:lpstr>Issue 5-7: Definition of TFirstSSB and TFirstSSB_MAX (WF)</vt:lpstr>
      <vt:lpstr>Issue 5-8: Restriction of RRM measurements for unknown SCell activation (background)</vt:lpstr>
      <vt:lpstr>Issue 5-8: Restriction of RRM measurements for unknown SCell activation (WF)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129</cp:revision>
  <dcterms:created xsi:type="dcterms:W3CDTF">2016-01-12T08:39:50Z</dcterms:created>
  <dcterms:modified xsi:type="dcterms:W3CDTF">2020-04-29T18:00:21Z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(3)EHnClqrSV8Z43n+zkb9WAyt8IV/ItCQfdV8bgzwIg7QA34pj8OFOL6JrcQW6+ikqpkIQp1Cb
gSQC+cSN8ifjOZwcuVVZq6sMNwc+rY3aKyE28Vrk9qO7atAgcfpS+8ntYEKl3JZ8UvafLGNO
AzMIaeo4bVODbsowX5WLrByZwEIzXp6HBewGgNSBLbSHcwkz+oiEVRkJH22wGjnz3UN0BIQK
gimo+lcXF1CH6Ky6lp</vt:lpwstr>
  </property>
  <property fmtid="{D5CDD505-2E9C-101B-9397-08002B2CF9AE}" pid="3" name="_2015_ms_pID_7253431">
    <vt:lpwstr>6XqeaVg4tcIDsJXKjGWlsfb3lwBF9eQIrGwVi9ov25FpMfShoe3Vbu
ZwL0Jd82k5d+vYAHLqZnJgfXQ/0QP7lAkkAELEXwx+irbOpXgnpIer0XFtizaOsa1IMzYDrM
xKZbRr5+vinCXLkuK8bgJ6dokpygkJ+9aH2Z7rec56T4xtcVgPvi4bJnbw991c/arRNanEHr
n7NOPJ3va/V7eDIgUK4i1DfDTL6Sd0pDJOeI</vt:lpwstr>
  </property>
  <property fmtid="{D5CDD505-2E9C-101B-9397-08002B2CF9AE}" pid="4" name="_2015_ms_pID_7253432">
    <vt:lpwstr>dbUk2I7ktl3lk5m0KPQUoHIg0CXDWARIlEzJ
nbXAOT894aIQe0yMID4zMxtKO4m8pTUbl2p4gWhPTTbYdrlYcAE=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1586133800</vt:lpwstr>
  </property>
</Properties>
</file>