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9" r:id="rId2"/>
    <p:sldId id="301" r:id="rId3"/>
    <p:sldId id="302" r:id="rId4"/>
    <p:sldId id="303" r:id="rId5"/>
    <p:sldId id="304" r:id="rId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92" d="100"/>
          <a:sy n="92" d="100"/>
        </p:scale>
        <p:origin x="966" y="84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864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0013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3229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3861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 smtClean="0"/>
              <a:t>WF </a:t>
            </a:r>
            <a:r>
              <a:rPr lang="en-US" altLang="zh-CN" sz="4000" dirty="0"/>
              <a:t>on remaining issue on NR reporting criteria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</a:t>
            </a:r>
            <a:r>
              <a:rPr lang="en-GB" altLang="zh-CN" sz="2400" b="1" dirty="0" smtClean="0"/>
              <a:t>94-e-Bis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</a:t>
            </a:r>
            <a:r>
              <a:rPr lang="en-GB" altLang="zh-CN" sz="2400" b="1" dirty="0" smtClean="0"/>
              <a:t>Apr. 20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Apr. 30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R4-2005266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sz="3600" dirty="0" smtClean="0"/>
              <a:t>Principle of specifying NR reporting criteria for EN-DC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7" name="内容占位符 2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250825" y="1412776"/>
                <a:ext cx="8713788" cy="5040412"/>
              </a:xfrm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sz="1800" dirty="0" smtClean="0"/>
                  <a:t>The </a:t>
                </a:r>
                <a:r>
                  <a:rPr lang="en-GB" altLang="zh-CN" sz="1800" dirty="0"/>
                  <a:t>reporting criteria per measurement </a:t>
                </a:r>
                <a:r>
                  <a:rPr lang="en-GB" altLang="zh-CN" sz="1800" dirty="0" smtClean="0"/>
                  <a:t>category are specified in Table 8.2.2-1 in TS 36.133 and in Table 9.1.4.2-1 in TS 38.133</a:t>
                </a:r>
                <a:endParaRPr lang="en-US" altLang="zh-CN" sz="1800" dirty="0" smtClean="0"/>
              </a:p>
              <a:p>
                <a:r>
                  <a:rPr lang="en-US" altLang="zh-CN" sz="1800" dirty="0" smtClean="0"/>
                  <a:t>The total number of reporting criteria (</a:t>
                </a:r>
                <a:r>
                  <a:rPr lang="en-GB" altLang="zh-CN" sz="1800" dirty="0" smtClean="0"/>
                  <a:t>without </a:t>
                </a:r>
                <a:r>
                  <a:rPr lang="en-GB" altLang="zh-CN" sz="1800" dirty="0"/>
                  <a:t>counting other categories that the UE shall always support in parallel</a:t>
                </a:r>
                <a:r>
                  <a:rPr lang="en-GB" altLang="zh-CN" sz="1800" dirty="0" smtClean="0"/>
                  <a:t>) is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/>
                        </m:ctrlPr>
                      </m:sSubPr>
                      <m:e>
                        <m:r>
                          <a:rPr lang="en-GB" altLang="zh-CN" sz="1400" i="1"/>
                          <m:t>𝐸</m:t>
                        </m:r>
                      </m:e>
                      <m:sub>
                        <m:r>
                          <a:rPr lang="en-GB" altLang="zh-CN" sz="1400" i="1"/>
                          <m:t>𝑐𝑎𝑡</m:t>
                        </m:r>
                        <m:r>
                          <a:rPr lang="en-GB" altLang="zh-CN" sz="1400" i="1"/>
                          <m:t>,</m:t>
                        </m:r>
                        <m:r>
                          <a:rPr lang="en-GB" altLang="zh-CN" sz="1400" i="1"/>
                          <m:t>𝐸𝑁</m:t>
                        </m:r>
                        <m:r>
                          <a:rPr lang="en-GB" altLang="zh-CN" sz="1400" i="1"/>
                          <m:t>−</m:t>
                        </m:r>
                        <m:r>
                          <a:rPr lang="en-GB" altLang="zh-CN" sz="1400" i="1"/>
                          <m:t>𝐷𝐶</m:t>
                        </m:r>
                        <m:r>
                          <a:rPr lang="en-GB" altLang="zh-CN" sz="1400" i="1"/>
                          <m:t>,</m:t>
                        </m:r>
                        <m:r>
                          <a:rPr lang="en-GB" altLang="zh-CN" sz="1400" i="1"/>
                          <m:t>𝑁𝑅</m:t>
                        </m:r>
                      </m:sub>
                    </m:sSub>
                    <m:r>
                      <a:rPr lang="en-GB" altLang="zh-CN" sz="1400" i="1"/>
                      <m:t>+</m:t>
                    </m:r>
                    <m:sSub>
                      <m:sSubPr>
                        <m:ctrlPr>
                          <a:rPr lang="zh-CN" altLang="zh-CN" sz="1400" i="1"/>
                        </m:ctrlPr>
                      </m:sSubPr>
                      <m:e>
                        <m:r>
                          <a:rPr lang="en-GB" altLang="zh-CN" sz="1400" i="1"/>
                          <m:t>𝐸</m:t>
                        </m:r>
                      </m:e>
                      <m:sub>
                        <m:r>
                          <a:rPr lang="en-GB" altLang="zh-CN" sz="1400" i="1"/>
                          <m:t>𝑐𝑎𝑡</m:t>
                        </m:r>
                        <m:r>
                          <a:rPr lang="en-GB" altLang="zh-CN" sz="1400" i="1"/>
                          <m:t>,</m:t>
                        </m:r>
                        <m:r>
                          <a:rPr lang="en-GB" altLang="zh-CN" sz="1400" i="1"/>
                          <m:t>𝐸𝑁</m:t>
                        </m:r>
                        <m:r>
                          <a:rPr lang="en-GB" altLang="zh-CN" sz="1400" i="1"/>
                          <m:t>−</m:t>
                        </m:r>
                        <m:r>
                          <a:rPr lang="en-GB" altLang="zh-CN" sz="1400" i="1"/>
                          <m:t>𝐷𝐶</m:t>
                        </m:r>
                        <m:r>
                          <a:rPr lang="en-GB" altLang="zh-CN" sz="1400" i="1"/>
                          <m:t>,</m:t>
                        </m:r>
                        <m:r>
                          <a:rPr lang="en-GB" altLang="zh-CN" sz="1400" i="1"/>
                          <m:t>𝐸</m:t>
                        </m:r>
                        <m:r>
                          <a:rPr lang="en-GB" altLang="zh-CN" sz="1400" i="1"/>
                          <m:t>−</m:t>
                        </m:r>
                        <m:r>
                          <a:rPr lang="en-GB" altLang="zh-CN" sz="1400" i="1"/>
                          <m:t>𝑈𝑇𝑅𝐴</m:t>
                        </m:r>
                      </m:sub>
                    </m:sSub>
                  </m:oMath>
                </a14:m>
                <a:endParaRPr lang="en-US" altLang="zh-CN" sz="1400" dirty="0" smtClean="0"/>
              </a:p>
              <a:p>
                <a:r>
                  <a:rPr lang="en-US" altLang="zh-CN" sz="1800" dirty="0" smtClean="0"/>
                  <a:t>The total number of reporting criteria will be specified in TS36.133 and TS 38.133 explicitly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𝑁𝑅</m:t>
                        </m:r>
                      </m:sub>
                    </m:sSub>
                  </m:oMath>
                </a14:m>
                <a:r>
                  <a:rPr lang="en-US" altLang="zh-CN" sz="1800" dirty="0" smtClean="0"/>
                  <a:t>is specified in TS38.133 explicitly and </a:t>
                </a:r>
                <a:r>
                  <a:rPr lang="en-US" altLang="zh-CN" sz="1800" dirty="0"/>
                  <a:t>requirements for this reporting </a:t>
                </a:r>
                <a:r>
                  <a:rPr lang="en-US" altLang="zh-CN" sz="1800" dirty="0" smtClean="0"/>
                  <a:t>criteria in </a:t>
                </a:r>
                <a:r>
                  <a:rPr lang="en-US" altLang="zh-CN" sz="1800" dirty="0" smtClean="0"/>
                  <a:t>TS36.133 shall refer to TS38.133.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𝑈𝑇𝑅𝐴</m:t>
                        </m:r>
                      </m:sub>
                    </m:sSub>
                  </m:oMath>
                </a14:m>
                <a:r>
                  <a:rPr lang="en-US" altLang="zh-CN" sz="1800" dirty="0"/>
                  <a:t>is specified in </a:t>
                </a:r>
                <a:r>
                  <a:rPr lang="en-US" altLang="zh-CN" sz="1800" dirty="0" smtClean="0"/>
                  <a:t>TS36.133 explicitly </a:t>
                </a:r>
                <a:r>
                  <a:rPr lang="en-US" altLang="zh-CN" sz="1800" dirty="0"/>
                  <a:t>and requirements  for this reporting </a:t>
                </a:r>
                <a:r>
                  <a:rPr lang="en-US" altLang="zh-CN" sz="1800" dirty="0" smtClean="0"/>
                  <a:t>criteria in TS38.133 shall </a:t>
                </a:r>
                <a:r>
                  <a:rPr lang="en-US" altLang="zh-CN" sz="1800" dirty="0"/>
                  <a:t>refer to </a:t>
                </a:r>
                <a:r>
                  <a:rPr lang="en-US" altLang="zh-CN" sz="1800" dirty="0" smtClean="0"/>
                  <a:t>TS36.133. </a:t>
                </a:r>
                <a:endParaRPr lang="en-US" altLang="zh-CN" sz="1800" dirty="0"/>
              </a:p>
              <a:p>
                <a:r>
                  <a:rPr lang="en-US" altLang="zh-CN" sz="1800" dirty="0" smtClean="0"/>
                  <a:t>When CA is configured, the reporting criteria will be increased by 9xn, where n is the number of </a:t>
                </a:r>
                <a:r>
                  <a:rPr lang="en-US" altLang="zh-CN" sz="1800" dirty="0" err="1" smtClean="0"/>
                  <a:t>SCell</a:t>
                </a:r>
                <a:r>
                  <a:rPr lang="en-US" altLang="zh-CN" sz="1800" dirty="0" smtClean="0"/>
                  <a:t> carrier frequencies, just the same principle as in the existing requirements in TS38.133 and TS36.133</a:t>
                </a:r>
                <a:endParaRPr lang="en-US" altLang="zh-CN" sz="1800" dirty="0"/>
              </a:p>
              <a:p>
                <a:endParaRPr lang="en-US" altLang="zh-CN" sz="1800" dirty="0"/>
              </a:p>
              <a:p>
                <a:pPr>
                  <a:defRPr/>
                </a:pPr>
                <a:endParaRPr lang="en-US" altLang="zh-CN" sz="140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6147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0825" y="1412776"/>
                <a:ext cx="8713788" cy="5040412"/>
              </a:xfrm>
              <a:blipFill rotWithShape="0">
                <a:blip r:embed="rId3"/>
                <a:stretch>
                  <a:fillRect l="-420" t="-726" r="-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748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sz="3600" dirty="0" smtClean="0"/>
              <a:t>Principle of specifying NR reporting criteria for NE-DC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7" name="内容占位符 2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250825" y="1412776"/>
                <a:ext cx="8713788" cy="5040412"/>
              </a:xfrm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sz="1800" dirty="0" smtClean="0"/>
                  <a:t>The </a:t>
                </a:r>
                <a:r>
                  <a:rPr lang="en-GB" altLang="zh-CN" sz="1800" dirty="0"/>
                  <a:t>reporting criteria per measurement </a:t>
                </a:r>
                <a:r>
                  <a:rPr lang="en-GB" altLang="zh-CN" sz="1800" dirty="0" smtClean="0"/>
                  <a:t>category are specified in Table 8.2.2-1 in TS 36.133 and in Table 9.1.4.2-1 in TS 38.133</a:t>
                </a:r>
                <a:endParaRPr lang="en-US" altLang="zh-CN" sz="1800" dirty="0" smtClean="0"/>
              </a:p>
              <a:p>
                <a:r>
                  <a:rPr lang="en-US" altLang="zh-CN" sz="1800" dirty="0" smtClean="0"/>
                  <a:t>The total number of reporting criteria (</a:t>
                </a:r>
                <a:r>
                  <a:rPr lang="en-GB" altLang="zh-CN" sz="1800" dirty="0" smtClean="0"/>
                  <a:t>without </a:t>
                </a:r>
                <a:r>
                  <a:rPr lang="en-GB" altLang="zh-CN" sz="1800" dirty="0"/>
                  <a:t>counting other categories that the UE shall always support in parallel</a:t>
                </a:r>
                <a:r>
                  <a:rPr lang="en-GB" altLang="zh-CN" sz="1800" dirty="0" smtClean="0"/>
                  <a:t>) is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𝑁𝐸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𝑁𝑅</m:t>
                        </m:r>
                      </m:sub>
                    </m:sSub>
                    <m:r>
                      <a:rPr lang="en-GB" altLang="zh-CN" sz="1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𝑁𝐸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𝑈𝑇𝑅𝐴</m:t>
                        </m:r>
                      </m:sub>
                    </m:sSub>
                  </m:oMath>
                </a14:m>
                <a:endParaRPr lang="en-US" altLang="zh-CN" sz="1400" dirty="0" smtClean="0"/>
              </a:p>
              <a:p>
                <a:r>
                  <a:rPr lang="en-US" altLang="zh-CN" sz="1800" dirty="0" smtClean="0"/>
                  <a:t>The total number of reporting criteria will be specified in TS36.133 and TS 38.133 explicitly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b="0" i="1" smtClean="0">
                            <a:latin typeface="Cambria Math" panose="02040503050406030204" pitchFamily="18" charset="0"/>
                          </a:rPr>
                          <m:t>𝑁𝐸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𝑁𝑅</m:t>
                        </m:r>
                      </m:sub>
                    </m:sSub>
                  </m:oMath>
                </a14:m>
                <a:r>
                  <a:rPr lang="en-US" altLang="zh-CN" sz="1800" dirty="0" smtClean="0"/>
                  <a:t>is specified in TS38.133 explicitly and </a:t>
                </a:r>
                <a:r>
                  <a:rPr lang="en-US" altLang="zh-CN" sz="1800" dirty="0"/>
                  <a:t>requirements for this reporting </a:t>
                </a:r>
                <a:r>
                  <a:rPr lang="en-US" altLang="zh-CN" sz="1800" dirty="0" smtClean="0"/>
                  <a:t>criteria in </a:t>
                </a:r>
                <a:r>
                  <a:rPr lang="en-US" altLang="zh-CN" sz="1800" dirty="0" smtClean="0"/>
                  <a:t>TS36.133 shall refer to TS38.133.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/>
                        </m:ctrlPr>
                      </m:sSubPr>
                      <m:e>
                        <m:r>
                          <a:rPr lang="en-GB" altLang="zh-CN" sz="1800" i="1"/>
                          <m:t>𝐸</m:t>
                        </m:r>
                      </m:e>
                      <m:sub>
                        <m:r>
                          <a:rPr lang="en-GB" altLang="zh-CN" sz="1800" i="1"/>
                          <m:t>𝑐𝑎𝑡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𝑁𝐸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𝐷𝐶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𝐸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𝑈𝑇𝑅𝐴</m:t>
                        </m:r>
                      </m:sub>
                    </m:sSub>
                    <m:r>
                      <a:rPr lang="en-GB" altLang="zh-CN" sz="1800" i="1"/>
                      <m:t>=</m:t>
                    </m:r>
                    <m:sSub>
                      <m:sSubPr>
                        <m:ctrlPr>
                          <a:rPr lang="zh-CN" altLang="zh-CN" sz="1800" i="1"/>
                        </m:ctrlPr>
                      </m:sSubPr>
                      <m:e>
                        <m:r>
                          <a:rPr lang="en-GB" altLang="zh-CN" sz="1800" i="1"/>
                          <m:t>𝐸</m:t>
                        </m:r>
                      </m:e>
                      <m:sub>
                        <m:r>
                          <a:rPr lang="en-GB" altLang="zh-CN" sz="1800" i="1"/>
                          <m:t>𝑐𝑎𝑡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𝑁𝐸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𝐷𝐶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𝐸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𝑈𝑇𝑅𝐴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𝑖𝑛𝑡𝑒𝑟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𝑅𝐴𝑇</m:t>
                        </m:r>
                      </m:sub>
                    </m:sSub>
                    <m:r>
                      <a:rPr lang="en-GB" altLang="zh-CN" sz="1800" i="1"/>
                      <m:t>+</m:t>
                    </m:r>
                    <m:sSub>
                      <m:sSubPr>
                        <m:ctrlPr>
                          <a:rPr lang="zh-CN" altLang="zh-CN" sz="1800" i="1"/>
                        </m:ctrlPr>
                      </m:sSubPr>
                      <m:e>
                        <m:r>
                          <a:rPr lang="en-GB" altLang="zh-CN" sz="1800" i="1"/>
                          <m:t>𝐸</m:t>
                        </m:r>
                      </m:e>
                      <m:sub>
                        <m:r>
                          <a:rPr lang="en-GB" altLang="zh-CN" sz="1800" i="1"/>
                          <m:t>𝑐𝑎𝑡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𝑁𝐸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𝐷𝐶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𝐸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𝑈𝑇𝑅𝐴</m:t>
                        </m:r>
                        <m:r>
                          <a:rPr lang="en-GB" altLang="zh-CN" sz="1800" i="1"/>
                          <m:t>,</m:t>
                        </m:r>
                        <m:r>
                          <a:rPr lang="en-GB" altLang="zh-CN" sz="1800" i="1"/>
                          <m:t>𝑖𝑛𝑡𝑟𝑎</m:t>
                        </m:r>
                        <m:r>
                          <a:rPr lang="en-GB" altLang="zh-CN" sz="1800" i="1"/>
                          <m:t>−</m:t>
                        </m:r>
                        <m:r>
                          <a:rPr lang="en-GB" altLang="zh-CN" sz="1800" i="1"/>
                          <m:t>𝑅𝐴𝑇</m:t>
                        </m:r>
                      </m:sub>
                    </m:sSub>
                  </m:oMath>
                </a14:m>
                <a:r>
                  <a:rPr lang="en-US" altLang="zh-CN" sz="1800" dirty="0" smtClean="0"/>
                  <a:t> as in current spec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𝑁𝐸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𝑈𝑇𝑅𝐴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𝑖𝑛𝑡𝑒𝑟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𝑅𝐴𝑇</m:t>
                        </m:r>
                      </m:sub>
                    </m:sSub>
                  </m:oMath>
                </a14:m>
                <a:r>
                  <a:rPr lang="en-US" altLang="zh-CN" sz="1800" dirty="0"/>
                  <a:t>is specified in TS38.133 explicitly and </a:t>
                </a:r>
                <a:r>
                  <a:rPr lang="en-US" altLang="zh-CN" sz="1800" dirty="0"/>
                  <a:t>requirements for this reporting </a:t>
                </a:r>
                <a:r>
                  <a:rPr lang="en-US" altLang="zh-CN" sz="1800" dirty="0"/>
                  <a:t>criteria in TS36.133 shall refer to TS38.133.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𝑁𝐸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𝑈𝑇𝑅𝐴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𝑖𝑛𝑡𝑟𝑎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𝑅𝐴𝑇</m:t>
                        </m:r>
                      </m:sub>
                    </m:sSub>
                  </m:oMath>
                </a14:m>
                <a:r>
                  <a:rPr lang="en-US" altLang="zh-CN" sz="1800" dirty="0"/>
                  <a:t>is specified in </a:t>
                </a:r>
                <a:r>
                  <a:rPr lang="en-US" altLang="zh-CN" sz="1800" dirty="0" smtClean="0"/>
                  <a:t>TS36.133 explicitly </a:t>
                </a:r>
                <a:r>
                  <a:rPr lang="en-US" altLang="zh-CN" sz="1800" dirty="0"/>
                  <a:t>and requirements  for this reporting </a:t>
                </a:r>
                <a:r>
                  <a:rPr lang="en-US" altLang="zh-CN" sz="1800" dirty="0" smtClean="0"/>
                  <a:t>criteria in TS38.133 </a:t>
                </a:r>
                <a:r>
                  <a:rPr lang="en-US" altLang="zh-CN" sz="1800" dirty="0"/>
                  <a:t>refer to </a:t>
                </a:r>
                <a:r>
                  <a:rPr lang="en-US" altLang="zh-CN" sz="1800" dirty="0" smtClean="0"/>
                  <a:t>TS36.133. </a:t>
                </a:r>
                <a:endParaRPr lang="en-US" altLang="zh-CN" sz="1800" dirty="0"/>
              </a:p>
              <a:p>
                <a:r>
                  <a:rPr lang="en-US" altLang="zh-CN" sz="1800" dirty="0" smtClean="0"/>
                  <a:t>When CA is configured, the reporting criteria will be increased by 9xn, where n is the number of </a:t>
                </a:r>
                <a:r>
                  <a:rPr lang="en-US" altLang="zh-CN" sz="1800" dirty="0" err="1" smtClean="0"/>
                  <a:t>Scell</a:t>
                </a:r>
                <a:r>
                  <a:rPr lang="en-US" altLang="zh-CN" sz="1800" dirty="0" smtClean="0"/>
                  <a:t> carrier frequencies, just the same principle as in the existing requirements in TS38.133 and TS36.133</a:t>
                </a:r>
              </a:p>
              <a:p>
                <a:endParaRPr lang="en-US" altLang="zh-CN" sz="1800" dirty="0"/>
              </a:p>
              <a:p>
                <a:endParaRPr lang="en-US" altLang="zh-CN" sz="1800" dirty="0"/>
              </a:p>
              <a:p>
                <a:pPr>
                  <a:defRPr/>
                </a:pPr>
                <a:endParaRPr lang="en-US" altLang="zh-CN" sz="140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6147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0825" y="1412776"/>
                <a:ext cx="8713788" cy="5040412"/>
              </a:xfrm>
              <a:blipFill rotWithShape="0">
                <a:blip r:embed="rId3"/>
                <a:stretch>
                  <a:fillRect l="-420" t="-726" r="-839" b="-10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442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sz="3600" dirty="0" smtClean="0"/>
              <a:t>Requirements for NE-DC </a:t>
            </a:r>
            <a:r>
              <a:rPr lang="en-US" sz="3600" dirty="0" smtClean="0"/>
              <a:t>without CA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7" name="内容占位符 2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250825" y="1412776"/>
                <a:ext cx="8713788" cy="5040412"/>
              </a:xfrm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sz="2000" dirty="0" smtClean="0"/>
                  <a:t>When CA is NOT configured, the reporting criteria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𝑐𝑎𝑡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𝑁𝐸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𝐷𝐶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𝑈𝑇𝑅𝐴</m:t>
                        </m:r>
                      </m:sub>
                    </m:sSub>
                    <m:r>
                      <a:rPr lang="en-GB" altLang="zh-CN" sz="2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/>
                  <a:t>(</a:t>
                </a:r>
                <a:r>
                  <a:rPr lang="en-GB" altLang="zh-CN" sz="2000" dirty="0" smtClean="0"/>
                  <a:t>without </a:t>
                </a:r>
                <a:r>
                  <a:rPr lang="en-GB" altLang="zh-CN" sz="2000" dirty="0"/>
                  <a:t>counting other categories that the UE shall always support in parallel</a:t>
                </a:r>
                <a:r>
                  <a:rPr lang="en-GB" altLang="zh-CN" sz="2000" dirty="0" smtClean="0"/>
                  <a:t>)</a:t>
                </a:r>
              </a:p>
              <a:p>
                <a:pPr lvl="1"/>
                <a:r>
                  <a:rPr lang="en-GB" altLang="zh-CN" sz="1600" dirty="0" smtClean="0"/>
                  <a:t>Option 1: [19]</a:t>
                </a:r>
                <a:endParaRPr lang="en-GB" altLang="zh-CN" sz="1600" dirty="0"/>
              </a:p>
              <a:p>
                <a:endParaRPr lang="en-US" altLang="zh-CN" sz="2000" dirty="0" smtClean="0"/>
              </a:p>
              <a:p>
                <a:endParaRPr lang="en-US" altLang="zh-CN" sz="2000" dirty="0"/>
              </a:p>
              <a:p>
                <a:endParaRPr lang="en-US" altLang="zh-CN" sz="2000" dirty="0"/>
              </a:p>
              <a:p>
                <a:pPr>
                  <a:defRPr/>
                </a:pPr>
                <a:endParaRPr lang="en-US" altLang="zh-CN" sz="160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6147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0825" y="1412776"/>
                <a:ext cx="8713788" cy="5040412"/>
              </a:xfrm>
              <a:blipFill rotWithShape="0">
                <a:blip r:embed="rId3"/>
                <a:stretch>
                  <a:fillRect l="-629" t="-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7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sz="3600" dirty="0" smtClean="0"/>
              <a:t>Requirements in TS 38.133</a:t>
            </a:r>
            <a:endParaRPr lang="en-US" sz="36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412776"/>
            <a:ext cx="8713788" cy="5040412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With the principles in previous slides, no change in current version of TS 38.133 is seen.</a:t>
            </a:r>
          </a:p>
          <a:p>
            <a:endParaRPr lang="en-US" altLang="zh-CN" sz="2000" dirty="0"/>
          </a:p>
          <a:p>
            <a:endParaRPr lang="en-US" altLang="zh-CN" sz="20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205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171</Words>
  <Application>Microsoft Office PowerPoint</Application>
  <PresentationFormat>全屏显示(4:3)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Cambria Math</vt:lpstr>
      <vt:lpstr>Office 主题​​</vt:lpstr>
      <vt:lpstr> WF on remaining issue on NR reporting criteria </vt:lpstr>
      <vt:lpstr>Principle of specifying NR reporting criteria for EN-DC</vt:lpstr>
      <vt:lpstr>Principle of specifying NR reporting criteria for NE-DC</vt:lpstr>
      <vt:lpstr>Requirements for NE-DC without CA</vt:lpstr>
      <vt:lpstr>Requirements in TS 38.133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252</cp:revision>
  <dcterms:created xsi:type="dcterms:W3CDTF">2016-10-20T10:53:00Z</dcterms:created>
  <dcterms:modified xsi:type="dcterms:W3CDTF">2020-04-29T02:31:21Z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