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2" r:id="rId4"/>
    <p:sldId id="273" r:id="rId5"/>
    <p:sldId id="263" r:id="rId6"/>
    <p:sldId id="270" r:id="rId7"/>
    <p:sldId id="274" r:id="rId8"/>
    <p:sldId id="275" r:id="rId9"/>
    <p:sldId id="264" r:id="rId10"/>
    <p:sldId id="26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1" autoAdjust="0"/>
    <p:restoredTop sz="94660"/>
  </p:normalViewPr>
  <p:slideViewPr>
    <p:cSldViewPr snapToGrid="0">
      <p:cViewPr varScale="1">
        <p:scale>
          <a:sx n="92" d="100"/>
          <a:sy n="92" d="100"/>
        </p:scale>
        <p:origin x="-106" y="-3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B169DE0-EEF3-4F1D-A9BA-BB99D1F5EF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E9B3E60-95F6-4A5A-88A5-25943FCF40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838E414-AE3A-426C-B071-3128B92D16C6}"/>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006F1C6F-9859-495D-A903-D4DE3E3FD3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031DC80-A256-4474-A2C4-1063BD3CA13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5132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A9D462-8A39-4B0A-8A06-C0FBBBE0F7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C03E8AB-B035-4A3F-9A8E-7352D71F29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7D69BE4-1459-48F9-9696-339035C47DFF}"/>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FDD24FF5-7FED-4E5C-8DA6-0C2A609C6B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D747542-0890-4C97-80B8-73D0229411B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3385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DDCDB03-0935-43A3-AC24-3AE98F4EA19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D2E0FDE-C10D-4F04-8A07-F1A39D7F76B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949AC06-68ED-41F3-916D-85BA70C3ED0E}"/>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387CFB85-9D52-457A-BDCD-0089C1F58E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B6247F2-C601-4653-B32A-64892144F4C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38215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709E6B-F7ED-4608-97AA-688600C775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C1BB27D-302E-4E61-8038-AB521AD879E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5BD9E58-ABAF-4663-B387-069EF73A6010}"/>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88D4C95D-7FF8-4235-8362-E5A3F04F8B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AA07319-A801-4F55-B8A9-71EE60B8D68A}"/>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18420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7DDCC1-78C9-4873-8A9A-8EDDEFFB2D2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9D53AD1-69CD-46AA-BDB5-64AAD86085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EF360303-EA38-4A49-B332-3F1D0095A9AD}"/>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20DDFFAB-BC4A-450A-B4AF-A53A3AFC6D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69A8669-F08F-4643-8C64-A9F476E0606F}"/>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74100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1E1A55-8C93-46D9-A137-897E85D2EA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F5185E9-9815-4F4F-BFEF-E0221822D01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4B49085-CF11-48F4-840E-5F03BFC73D9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6482D9C1-B9F5-4ED6-9485-4362C3667DC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E8EACFBF-AB0C-41A1-8448-237F3C1812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D6EEC92-AC70-4825-8CF5-F8AA3ED2BDC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0587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40330D-1886-4DB5-AAF5-3F899CDA536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B145CC8-5510-485A-8C5C-3207B27729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0602FF32-4399-4489-9EFA-13E737D1FA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1519A1F-50C4-4925-BF21-974E8F8B8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2FD46FFE-3C94-4922-8196-145026910C1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CFA14C6E-4ADD-4F16-B192-AA692A39F2D5}"/>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8" name="页脚占位符 7">
            <a:extLst>
              <a:ext uri="{FF2B5EF4-FFF2-40B4-BE49-F238E27FC236}">
                <a16:creationId xmlns:a16="http://schemas.microsoft.com/office/drawing/2014/main" xmlns="" id="{2708883C-3E91-411D-9E46-280530D7CD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03F68CA-A0F3-45C4-BC57-8B3B286E818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589023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945016-79FC-4632-BFC3-58D5C77637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0E8E048-56BA-46DC-89CF-F239FF074D9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4" name="页脚占位符 3">
            <a:extLst>
              <a:ext uri="{FF2B5EF4-FFF2-40B4-BE49-F238E27FC236}">
                <a16:creationId xmlns:a16="http://schemas.microsoft.com/office/drawing/2014/main" xmlns="" id="{C5E2A731-C273-42D4-8B00-88CEA442852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AD0AB47-C179-4C27-8140-BA9C4DB3E740}"/>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37772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3DF67E6-FBF4-4F22-BE47-B60AB0A7C72A}"/>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3" name="页脚占位符 2">
            <a:extLst>
              <a:ext uri="{FF2B5EF4-FFF2-40B4-BE49-F238E27FC236}">
                <a16:creationId xmlns:a16="http://schemas.microsoft.com/office/drawing/2014/main" xmlns="" id="{9771D596-7B7C-4885-9FE7-D5D0358B94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3617291-FC3D-4043-9926-931CD3C3CB62}"/>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481199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543EAC-7F83-40A9-8248-1D62EE67BB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19F8A04-8E37-434C-96AB-68E5343E42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38D99166-F284-41EF-86F4-EE36FABFAF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E47441C-D718-4909-B841-AD358B3D8D2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70805174-EDD0-42CB-9EFD-36104965CE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521835E-9CB2-4487-B40A-2B670F66D28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235673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BC7ED1-8FE4-446D-987E-3B5A222202A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33DF4D8D-7771-41E0-8BA0-65A3E2207F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947B59C-C469-4A14-B9AC-69B1F29D21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D31BD86-2006-4A45-ADDA-92B2385B515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0C557880-4D3D-4230-8696-6609C92EF0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8367E1F-2EB8-4941-9D4E-10ED119AD206}"/>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32226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45D6895-C7B6-4A8C-A66F-0A0DC326D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56FF378-E031-4E36-A398-E62B6B12E4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41FB970-02C9-4612-B1AA-E0E58690A2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CB734809-DF6B-41D0-A6F4-87A1C3A308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F7BD30F-04D5-4158-8DA1-7D5F16933A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8197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B2E0ED-F5C1-432B-AFF8-F2712D0CDE4C}"/>
              </a:ext>
            </a:extLst>
          </p:cNvPr>
          <p:cNvSpPr>
            <a:spLocks noGrp="1"/>
          </p:cNvSpPr>
          <p:nvPr>
            <p:ph type="ctrTitle"/>
          </p:nvPr>
        </p:nvSpPr>
        <p:spPr>
          <a:xfrm>
            <a:off x="906086" y="1122363"/>
            <a:ext cx="10371513" cy="2387600"/>
          </a:xfrm>
        </p:spPr>
        <p:txBody>
          <a:bodyPr>
            <a:normAutofit/>
          </a:bodyPr>
          <a:lstStyle/>
          <a:p>
            <a:pPr algn="l"/>
            <a:r>
              <a:rPr lang="en-US" altLang="zh-CN" dirty="0"/>
              <a:t>WF on </a:t>
            </a:r>
            <a:r>
              <a:rPr lang="en-US" altLang="zh-CN" dirty="0" smtClean="0"/>
              <a:t>NR-U UE </a:t>
            </a:r>
            <a:r>
              <a:rPr lang="en-US" altLang="zh-CN" dirty="0" err="1" smtClean="0"/>
              <a:t>Tx</a:t>
            </a:r>
            <a:r>
              <a:rPr lang="en-US" altLang="zh-CN" dirty="0" smtClean="0"/>
              <a:t> Requirement</a:t>
            </a:r>
            <a:endParaRPr lang="zh-CN" altLang="en-US" dirty="0"/>
          </a:p>
        </p:txBody>
      </p:sp>
      <p:sp>
        <p:nvSpPr>
          <p:cNvPr id="3" name="副标题 2">
            <a:extLst>
              <a:ext uri="{FF2B5EF4-FFF2-40B4-BE49-F238E27FC236}">
                <a16:creationId xmlns:a16="http://schemas.microsoft.com/office/drawing/2014/main" xmlns="" id="{08596B54-A4FA-417C-BAA9-9B213FEE6AA1}"/>
              </a:ext>
            </a:extLst>
          </p:cNvPr>
          <p:cNvSpPr>
            <a:spLocks noGrp="1"/>
          </p:cNvSpPr>
          <p:nvPr>
            <p:ph type="subTitle" idx="1"/>
          </p:nvPr>
        </p:nvSpPr>
        <p:spPr/>
        <p:txBody>
          <a:bodyPr/>
          <a:lstStyle/>
          <a:p>
            <a:r>
              <a:rPr lang="en-US" altLang="zh-CN" dirty="0" smtClean="0"/>
              <a:t>Skyworks Solutions </a:t>
            </a:r>
            <a:r>
              <a:rPr lang="en-US" altLang="zh-CN" dirty="0" err="1" smtClean="0"/>
              <a:t>Inc</a:t>
            </a:r>
            <a:r>
              <a:rPr lang="en-US" altLang="zh-CN" dirty="0" smtClean="0"/>
              <a:t>, Nokia, </a:t>
            </a:r>
            <a:r>
              <a:rPr lang="en-US" altLang="zh-CN" dirty="0" smtClean="0"/>
              <a:t>Ericsson, [Qualcomm, </a:t>
            </a:r>
            <a:r>
              <a:rPr lang="en-US" altLang="zh-CN" dirty="0" smtClean="0"/>
              <a:t>Charter</a:t>
            </a:r>
            <a:r>
              <a:rPr lang="en-US" altLang="zh-CN" dirty="0" smtClean="0"/>
              <a:t>]</a:t>
            </a:r>
            <a:endParaRPr lang="zh-CN" altLang="en-US" dirty="0"/>
          </a:p>
        </p:txBody>
      </p:sp>
      <p:sp>
        <p:nvSpPr>
          <p:cNvPr id="4" name="副标题 2">
            <a:extLst>
              <a:ext uri="{FF2B5EF4-FFF2-40B4-BE49-F238E27FC236}">
                <a16:creationId xmlns:a16="http://schemas.microsoft.com/office/drawing/2014/main" xmlns=""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t>3GPP TSG-RAN WG4 Meeting #94-bis-e					   </a:t>
            </a:r>
            <a:r>
              <a:rPr lang="en-GB" altLang="zh-CN" dirty="0" smtClean="0"/>
              <a:t>R4-200</a:t>
            </a:r>
            <a:r>
              <a:rPr lang="en-CA" altLang="zh-CN" dirty="0" smtClean="0"/>
              <a:t>5221</a:t>
            </a:r>
            <a:endParaRPr lang="zh-CN" altLang="zh-CN" dirty="0"/>
          </a:p>
          <a:p>
            <a:pPr algn="l"/>
            <a:r>
              <a:rPr lang="en-GB" altLang="zh-CN" dirty="0"/>
              <a:t>Electronic Meeting, Apr.20</a:t>
            </a:r>
            <a:r>
              <a:rPr lang="en-GB" altLang="zh-CN" baseline="30000" dirty="0"/>
              <a:t>th</a:t>
            </a:r>
            <a:r>
              <a:rPr lang="en-GB" altLang="zh-CN" dirty="0"/>
              <a:t> – Apr.30</a:t>
            </a:r>
            <a:r>
              <a:rPr lang="en-GB" altLang="zh-CN" baseline="30000" dirty="0"/>
              <a:t>th</a:t>
            </a:r>
            <a:r>
              <a:rPr lang="en-GB" altLang="zh-CN" dirty="0"/>
              <a:t> 2020</a:t>
            </a:r>
            <a:endParaRPr lang="zh-CN" altLang="zh-CN" dirty="0"/>
          </a:p>
        </p:txBody>
      </p:sp>
    </p:spTree>
    <p:extLst>
      <p:ext uri="{BB962C8B-B14F-4D97-AF65-F5344CB8AC3E}">
        <p14:creationId xmlns:p14="http://schemas.microsoft.com/office/powerpoint/2010/main" val="6891491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D2BDB4-329D-4EBE-A050-02944F4683E7}"/>
              </a:ext>
            </a:extLst>
          </p:cNvPr>
          <p:cNvSpPr>
            <a:spLocks noGrp="1"/>
          </p:cNvSpPr>
          <p:nvPr>
            <p:ph type="title"/>
          </p:nvPr>
        </p:nvSpPr>
        <p:spPr/>
        <p:txBody>
          <a:bodyPr/>
          <a:lstStyle/>
          <a:p>
            <a:r>
              <a:rPr lang="en-US" altLang="zh-CN" dirty="0" smtClean="0"/>
              <a:t>References</a:t>
            </a:r>
            <a:endParaRPr lang="zh-CN" altLang="en-US" dirty="0"/>
          </a:p>
        </p:txBody>
      </p:sp>
      <p:sp>
        <p:nvSpPr>
          <p:cNvPr id="3" name="内容占位符 2">
            <a:extLst>
              <a:ext uri="{FF2B5EF4-FFF2-40B4-BE49-F238E27FC236}">
                <a16:creationId xmlns:a16="http://schemas.microsoft.com/office/drawing/2014/main" xmlns="" id="{A7D857E7-ACDD-4F25-A413-359A2ACE41F9}"/>
              </a:ext>
            </a:extLst>
          </p:cNvPr>
          <p:cNvSpPr>
            <a:spLocks noGrp="1"/>
          </p:cNvSpPr>
          <p:nvPr>
            <p:ph idx="1"/>
          </p:nvPr>
        </p:nvSpPr>
        <p:spPr/>
        <p:txBody>
          <a:bodyPr>
            <a:normAutofit fontScale="55000" lnSpcReduction="20000"/>
          </a:bodyPr>
          <a:lstStyle/>
          <a:p>
            <a:pPr marL="0" indent="0">
              <a:buNone/>
            </a:pPr>
            <a:r>
              <a:rPr lang="en-US" altLang="zh-CN" dirty="0"/>
              <a:t>[</a:t>
            </a:r>
            <a:r>
              <a:rPr lang="en-US" altLang="zh-CN" dirty="0" smtClean="0"/>
              <a:t>1] </a:t>
            </a:r>
            <a:r>
              <a:rPr lang="en-GB" altLang="zh-CN" dirty="0" smtClean="0"/>
              <a:t>R4-2004725 NR-U </a:t>
            </a:r>
            <a:r>
              <a:rPr lang="en-GB" altLang="zh-CN" dirty="0"/>
              <a:t>MPR for PC5 single carrier and </a:t>
            </a:r>
            <a:r>
              <a:rPr lang="en-GB" altLang="zh-CN" dirty="0" smtClean="0"/>
              <a:t>wideband Qualcomm Incorporated, R4#94B-e</a:t>
            </a:r>
            <a:endParaRPr lang="en-GB" altLang="zh-CN" dirty="0"/>
          </a:p>
          <a:p>
            <a:pPr marL="0" indent="0">
              <a:buNone/>
            </a:pPr>
            <a:r>
              <a:rPr lang="en-US" altLang="zh-CN" dirty="0" smtClean="0"/>
              <a:t>[2] </a:t>
            </a:r>
            <a:r>
              <a:rPr lang="en-CA" altLang="zh-CN" dirty="0" smtClean="0"/>
              <a:t>R4-2003871 Initial </a:t>
            </a:r>
            <a:r>
              <a:rPr lang="en-CA" altLang="zh-CN" dirty="0"/>
              <a:t>simulations of required MPR and A-MPR for PC5 and prerequisites for </a:t>
            </a:r>
            <a:r>
              <a:rPr lang="en-CA" altLang="zh-CN" dirty="0" smtClean="0"/>
              <a:t>PC3, Ericsson</a:t>
            </a:r>
            <a:r>
              <a:rPr lang="en-GB" altLang="zh-CN" dirty="0"/>
              <a:t>, R4#94B-e</a:t>
            </a:r>
          </a:p>
          <a:p>
            <a:pPr marL="0" indent="0">
              <a:buNone/>
            </a:pPr>
            <a:r>
              <a:rPr lang="en-US" altLang="zh-CN" dirty="0" smtClean="0"/>
              <a:t>[3] </a:t>
            </a:r>
            <a:r>
              <a:rPr lang="en-GB" altLang="zh-CN" dirty="0" smtClean="0"/>
              <a:t>R4-2004934 [</a:t>
            </a:r>
            <a:r>
              <a:rPr lang="en-GB" altLang="zh-CN" dirty="0"/>
              <a:t>NRU] MPR and Partial A-MPR for QPSK </a:t>
            </a:r>
            <a:r>
              <a:rPr lang="en-GB" altLang="zh-CN" dirty="0" smtClean="0"/>
              <a:t>Waveforms, Skyworks </a:t>
            </a:r>
            <a:r>
              <a:rPr lang="en-GB" altLang="zh-CN" dirty="0"/>
              <a:t>Solutions Inc</a:t>
            </a:r>
            <a:r>
              <a:rPr lang="en-GB" altLang="zh-CN" dirty="0" smtClean="0"/>
              <a:t>.</a:t>
            </a:r>
            <a:r>
              <a:rPr lang="en-GB" altLang="zh-CN" dirty="0"/>
              <a:t> , R4#94B-e</a:t>
            </a:r>
          </a:p>
          <a:p>
            <a:pPr marL="0" indent="0">
              <a:buNone/>
            </a:pPr>
            <a:r>
              <a:rPr lang="en-GB" altLang="zh-CN" dirty="0" smtClean="0"/>
              <a:t>[4] R4-2004933 [</a:t>
            </a:r>
            <a:r>
              <a:rPr lang="en-GB" altLang="zh-CN" dirty="0"/>
              <a:t>NRU] EVM Budget and Other Assumptions for MPR and Applying NRU </a:t>
            </a:r>
            <a:r>
              <a:rPr lang="en-GB" altLang="zh-CN" dirty="0" smtClean="0"/>
              <a:t>Masks, Skyworks </a:t>
            </a:r>
            <a:r>
              <a:rPr lang="en-GB" altLang="zh-CN" dirty="0"/>
              <a:t>Solutions Inc</a:t>
            </a:r>
            <a:r>
              <a:rPr lang="en-GB" altLang="zh-CN" dirty="0" smtClean="0"/>
              <a:t>.</a:t>
            </a:r>
            <a:r>
              <a:rPr lang="en-GB" altLang="zh-CN" dirty="0"/>
              <a:t> , R4#94B-e</a:t>
            </a:r>
          </a:p>
          <a:p>
            <a:pPr marL="0" indent="0">
              <a:buNone/>
            </a:pPr>
            <a:r>
              <a:rPr lang="en-GB" altLang="zh-CN" dirty="0" smtClean="0"/>
              <a:t>[5] R4-2004936 [</a:t>
            </a:r>
            <a:r>
              <a:rPr lang="en-GB" altLang="zh-CN" dirty="0"/>
              <a:t>NRU] UE Power Class Definition and </a:t>
            </a:r>
            <a:r>
              <a:rPr lang="en-GB" altLang="zh-CN" dirty="0" smtClean="0"/>
              <a:t>Options, Skyworks </a:t>
            </a:r>
            <a:r>
              <a:rPr lang="en-GB" altLang="zh-CN" dirty="0"/>
              <a:t>Solutions Inc</a:t>
            </a:r>
            <a:r>
              <a:rPr lang="en-GB" altLang="zh-CN" dirty="0" smtClean="0"/>
              <a:t>.</a:t>
            </a:r>
            <a:r>
              <a:rPr lang="en-GB" altLang="zh-CN" dirty="0"/>
              <a:t> , R4#94B-e</a:t>
            </a:r>
          </a:p>
          <a:p>
            <a:pPr marL="0" indent="0">
              <a:buNone/>
            </a:pPr>
            <a:r>
              <a:rPr lang="en-GB" altLang="zh-CN" dirty="0" smtClean="0"/>
              <a:t>[6] </a:t>
            </a:r>
            <a:r>
              <a:rPr lang="en-GB" altLang="zh-CN" dirty="0"/>
              <a:t>R4-2004727 Introduction of NR-based access to unlicensed spectrum, Qualcomm Incorporated, R4#94B-e</a:t>
            </a:r>
          </a:p>
          <a:p>
            <a:pPr marL="0" indent="0">
              <a:buNone/>
            </a:pPr>
            <a:r>
              <a:rPr lang="en-GB" altLang="zh-CN" dirty="0" smtClean="0"/>
              <a:t>[7] </a:t>
            </a:r>
            <a:r>
              <a:rPr lang="en-GB" altLang="zh-CN" dirty="0"/>
              <a:t>R4-2004232 NR-U - Capturing the Spectral Emission Mask, Nokia, Nokia Shanghai Bell, R4#94B-e</a:t>
            </a:r>
          </a:p>
          <a:p>
            <a:pPr marL="0" indent="0">
              <a:buNone/>
            </a:pPr>
            <a:r>
              <a:rPr lang="en-GB" altLang="zh-CN" dirty="0" smtClean="0"/>
              <a:t>[8] </a:t>
            </a:r>
            <a:r>
              <a:rPr lang="en-GB" altLang="zh-CN" dirty="0"/>
              <a:t>R4-2004233 NR-U - draft CR to introduce SEM and ACLR for NR-U to TS 38.101-1, Nokia, Nokia Shanghai Bell, R4#94B-e</a:t>
            </a:r>
          </a:p>
          <a:p>
            <a:pPr marL="0" indent="0">
              <a:buNone/>
            </a:pPr>
            <a:r>
              <a:rPr lang="en-GB" altLang="zh-CN" dirty="0" smtClean="0"/>
              <a:t>[9] </a:t>
            </a:r>
            <a:r>
              <a:rPr lang="en-GB" altLang="zh-CN" dirty="0"/>
              <a:t>R4-2004237 NR-U - Power Classes and Network Signalling values for Band n46, Nokia, Nokia Shanghai Bell, R4#94B-e</a:t>
            </a:r>
          </a:p>
          <a:p>
            <a:pPr marL="0" indent="0">
              <a:buNone/>
            </a:pPr>
            <a:r>
              <a:rPr lang="en-GB" altLang="zh-CN" dirty="0"/>
              <a:t>[10] R4-2004490 Considerations of in-band emissions for NR-U, Huawei, </a:t>
            </a:r>
            <a:r>
              <a:rPr lang="en-GB" altLang="zh-CN" dirty="0" err="1"/>
              <a:t>HiSilicon</a:t>
            </a:r>
            <a:r>
              <a:rPr lang="en-GB" altLang="zh-CN" dirty="0"/>
              <a:t>, R4#94B-e</a:t>
            </a:r>
          </a:p>
          <a:p>
            <a:pPr marL="0" indent="0">
              <a:buNone/>
            </a:pPr>
            <a:r>
              <a:rPr lang="en-GB" altLang="zh-CN" dirty="0"/>
              <a:t>[11] R4-2004724 NR-U In-band emissions requirement, Qualcomm Incorporated, R4#94B-e</a:t>
            </a:r>
          </a:p>
          <a:p>
            <a:pPr marL="0" indent="0">
              <a:buNone/>
            </a:pPr>
            <a:r>
              <a:rPr lang="en-GB" altLang="zh-CN" dirty="0"/>
              <a:t>[12] R4-2004723 NR-U Occupied bandwidth requirement, Qualcomm Incorporated, R4#94B-e</a:t>
            </a:r>
          </a:p>
          <a:p>
            <a:pPr marL="0" indent="0">
              <a:buNone/>
            </a:pPr>
            <a:endParaRPr lang="en-GB" altLang="zh-CN" dirty="0"/>
          </a:p>
        </p:txBody>
      </p:sp>
    </p:spTree>
    <p:extLst>
      <p:ext uri="{BB962C8B-B14F-4D97-AF65-F5344CB8AC3E}">
        <p14:creationId xmlns:p14="http://schemas.microsoft.com/office/powerpoint/2010/main" val="2170977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D2BDB4-329D-4EBE-A050-02944F4683E7}"/>
              </a:ext>
            </a:extLst>
          </p:cNvPr>
          <p:cNvSpPr>
            <a:spLocks noGrp="1"/>
          </p:cNvSpPr>
          <p:nvPr>
            <p:ph type="title"/>
          </p:nvPr>
        </p:nvSpPr>
        <p:spPr/>
        <p:txBody>
          <a:bodyPr/>
          <a:lstStyle/>
          <a:p>
            <a:r>
              <a:rPr lang="en-US" altLang="zh-CN" dirty="0" smtClean="0"/>
              <a:t>Background and WF goal</a:t>
            </a:r>
            <a:endParaRPr lang="zh-CN" altLang="en-US" dirty="0"/>
          </a:p>
        </p:txBody>
      </p:sp>
      <p:sp>
        <p:nvSpPr>
          <p:cNvPr id="3" name="内容占位符 2">
            <a:extLst>
              <a:ext uri="{FF2B5EF4-FFF2-40B4-BE49-F238E27FC236}">
                <a16:creationId xmlns:a16="http://schemas.microsoft.com/office/drawing/2014/main" xmlns="" id="{A7D857E7-ACDD-4F25-A413-359A2ACE41F9}"/>
              </a:ext>
            </a:extLst>
          </p:cNvPr>
          <p:cNvSpPr>
            <a:spLocks noGrp="1"/>
          </p:cNvSpPr>
          <p:nvPr>
            <p:ph idx="1"/>
          </p:nvPr>
        </p:nvSpPr>
        <p:spPr>
          <a:xfrm>
            <a:off x="838199" y="1515291"/>
            <a:ext cx="10796451" cy="4661672"/>
          </a:xfrm>
        </p:spPr>
        <p:txBody>
          <a:bodyPr>
            <a:normAutofit fontScale="85000" lnSpcReduction="20000"/>
          </a:bodyPr>
          <a:lstStyle/>
          <a:p>
            <a:r>
              <a:rPr lang="en-US" altLang="zh-CN" dirty="0" smtClean="0"/>
              <a:t>Many contributions [5-10] discussed requirements or proposed CRs to introduce them in the specification</a:t>
            </a:r>
          </a:p>
          <a:p>
            <a:pPr>
              <a:buFont typeface="Symbol"/>
              <a:buChar char="Þ"/>
            </a:pPr>
            <a:r>
              <a:rPr lang="en-CA" altLang="zh-CN" dirty="0" smtClean="0"/>
              <a:t>This WF clarify which requirements apply and if they are part on general requirements or band n46 specific requirement</a:t>
            </a:r>
            <a:endParaRPr lang="en-US" altLang="zh-CN" dirty="0"/>
          </a:p>
          <a:p>
            <a:r>
              <a:rPr lang="en-US" altLang="zh-CN" dirty="0"/>
              <a:t>A few contributions [1-4] provided MPR simulations or measurements but </a:t>
            </a:r>
            <a:r>
              <a:rPr lang="en-US" altLang="zh-CN" dirty="0" smtClean="0"/>
              <a:t>do </a:t>
            </a:r>
            <a:r>
              <a:rPr lang="en-US" altLang="zh-CN" dirty="0"/>
              <a:t>not necessarily use same assumptions but have discussed them</a:t>
            </a:r>
            <a:r>
              <a:rPr lang="en-US" altLang="zh-CN" dirty="0" smtClean="0"/>
              <a:t>.</a:t>
            </a:r>
          </a:p>
          <a:p>
            <a:pPr>
              <a:buFont typeface="Symbol"/>
              <a:buChar char="Þ"/>
            </a:pPr>
            <a:r>
              <a:rPr lang="en-CA" altLang="zh-CN" dirty="0" smtClean="0"/>
              <a:t>This WF further aligns assumptions and evaluation criteria</a:t>
            </a:r>
          </a:p>
          <a:p>
            <a:r>
              <a:rPr lang="en-CA" altLang="zh-CN" dirty="0"/>
              <a:t>Scope and assumptions</a:t>
            </a:r>
          </a:p>
          <a:p>
            <a:pPr lvl="1"/>
            <a:r>
              <a:rPr lang="en-CA" altLang="zh-CN" dirty="0"/>
              <a:t>Only contiguous CC allocation is supported in CA (2CC) or wideband operation</a:t>
            </a:r>
          </a:p>
          <a:p>
            <a:pPr lvl="1"/>
            <a:r>
              <a:rPr lang="en-CA" altLang="zh-CN" dirty="0"/>
              <a:t>10MHz is ignored in single CC UL or wideband operation</a:t>
            </a:r>
          </a:p>
          <a:p>
            <a:pPr lvl="1"/>
            <a:r>
              <a:rPr lang="en-CA" altLang="zh-CN" dirty="0"/>
              <a:t>PI/2 BPSK is not supported in release 16</a:t>
            </a:r>
          </a:p>
          <a:p>
            <a:pPr lvl="1"/>
            <a:r>
              <a:rPr lang="en-CA" altLang="zh-CN" dirty="0"/>
              <a:t>Since 60KHz interlace definition is not agreed associated requirements are not developed in release 16</a:t>
            </a:r>
          </a:p>
          <a:p>
            <a:pPr lvl="1"/>
            <a:r>
              <a:rPr lang="en-CA" altLang="zh-CN" dirty="0"/>
              <a:t>In cases where in-band PSD do not apply requirement should apply to partially allocated NR </a:t>
            </a:r>
            <a:r>
              <a:rPr lang="en-CA" altLang="zh-CN" dirty="0" smtClean="0"/>
              <a:t>waveforms</a:t>
            </a:r>
          </a:p>
        </p:txBody>
      </p:sp>
    </p:spTree>
    <p:extLst>
      <p:ext uri="{BB962C8B-B14F-4D97-AF65-F5344CB8AC3E}">
        <p14:creationId xmlns:p14="http://schemas.microsoft.com/office/powerpoint/2010/main" val="1612317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9BC67-9652-432F-ACE2-257E092E752D}"/>
              </a:ext>
            </a:extLst>
          </p:cNvPr>
          <p:cNvSpPr>
            <a:spLocks noGrp="1"/>
          </p:cNvSpPr>
          <p:nvPr>
            <p:ph type="title"/>
          </p:nvPr>
        </p:nvSpPr>
        <p:spPr/>
        <p:txBody>
          <a:bodyPr/>
          <a:lstStyle/>
          <a:p>
            <a:r>
              <a:rPr lang="en-US" altLang="zh-CN" dirty="0" smtClean="0"/>
              <a:t>WF on NR-U UE RF UL Requirements</a:t>
            </a:r>
            <a:endParaRPr lang="zh-CN" altLang="en-US" dirty="0"/>
          </a:p>
        </p:txBody>
      </p:sp>
      <p:sp>
        <p:nvSpPr>
          <p:cNvPr id="3" name="内容占位符 2">
            <a:extLst>
              <a:ext uri="{FF2B5EF4-FFF2-40B4-BE49-F238E27FC236}">
                <a16:creationId xmlns:a16="http://schemas.microsoft.com/office/drawing/2014/main" xmlns="" id="{0F996DE4-3415-4D3F-825A-E91432C19465}"/>
              </a:ext>
            </a:extLst>
          </p:cNvPr>
          <p:cNvSpPr>
            <a:spLocks noGrp="1"/>
          </p:cNvSpPr>
          <p:nvPr>
            <p:ph idx="1"/>
          </p:nvPr>
        </p:nvSpPr>
        <p:spPr>
          <a:xfrm>
            <a:off x="565265" y="1479665"/>
            <a:ext cx="11089179" cy="4697298"/>
          </a:xfrm>
        </p:spPr>
        <p:txBody>
          <a:bodyPr>
            <a:normAutofit/>
          </a:bodyPr>
          <a:lstStyle/>
          <a:p>
            <a:r>
              <a:rPr lang="en-CA" altLang="zh-CN" dirty="0" smtClean="0"/>
              <a:t>NR General requirement that apply to NR-U</a:t>
            </a:r>
          </a:p>
          <a:p>
            <a:pPr lvl="1"/>
            <a:r>
              <a:rPr lang="en-CA" altLang="zh-CN" dirty="0" smtClean="0"/>
              <a:t>Applicable </a:t>
            </a:r>
            <a:r>
              <a:rPr lang="en-CA" altLang="zh-CN" dirty="0"/>
              <a:t>power class and tolerance</a:t>
            </a:r>
          </a:p>
          <a:p>
            <a:pPr lvl="1"/>
            <a:r>
              <a:rPr lang="en-CA" altLang="zh-CN" dirty="0" smtClean="0"/>
              <a:t>System EVM requirement</a:t>
            </a:r>
          </a:p>
          <a:p>
            <a:pPr lvl="1"/>
            <a:r>
              <a:rPr lang="en-CA" altLang="zh-CN" dirty="0" smtClean="0"/>
              <a:t>Transmit impairments assumptions like 28dB carrier and image leakage</a:t>
            </a:r>
          </a:p>
          <a:p>
            <a:pPr lvl="1"/>
            <a:r>
              <a:rPr lang="en-CA" altLang="zh-CN" dirty="0" smtClean="0"/>
              <a:t>NR IBE and impairment exceptions have to be adapted for interlace waveforms</a:t>
            </a:r>
          </a:p>
          <a:p>
            <a:pPr lvl="1"/>
            <a:r>
              <a:rPr lang="en-CA" altLang="zh-CN" dirty="0" smtClean="0"/>
              <a:t>Maintain occupied bandwidth requirement even though it may be met automatically</a:t>
            </a:r>
          </a:p>
          <a:p>
            <a:pPr lvl="1"/>
            <a:r>
              <a:rPr lang="en-CA" altLang="zh-CN" dirty="0" smtClean="0"/>
              <a:t>NR SEM does not apply but NR-U mask applies as general requirement</a:t>
            </a:r>
          </a:p>
          <a:p>
            <a:pPr lvl="1"/>
            <a:r>
              <a:rPr lang="en-CA" altLang="zh-CN" dirty="0" smtClean="0"/>
              <a:t>The same may apply for 6GHz band and different/additional requirement are FFS but specification structure should enable that future addition</a:t>
            </a:r>
          </a:p>
          <a:p>
            <a:pPr lvl="1"/>
            <a:r>
              <a:rPr lang="en-CA" altLang="zh-CN" dirty="0" smtClean="0"/>
              <a:t>Inter-band EN-DC and UL CA should be in general part</a:t>
            </a:r>
          </a:p>
        </p:txBody>
      </p:sp>
    </p:spTree>
    <p:extLst>
      <p:ext uri="{BB962C8B-B14F-4D97-AF65-F5344CB8AC3E}">
        <p14:creationId xmlns:p14="http://schemas.microsoft.com/office/powerpoint/2010/main" val="25168604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9BC67-9652-432F-ACE2-257E092E752D}"/>
              </a:ext>
            </a:extLst>
          </p:cNvPr>
          <p:cNvSpPr>
            <a:spLocks noGrp="1"/>
          </p:cNvSpPr>
          <p:nvPr>
            <p:ph type="title"/>
          </p:nvPr>
        </p:nvSpPr>
        <p:spPr>
          <a:xfrm>
            <a:off x="838200" y="365125"/>
            <a:ext cx="10515600" cy="939973"/>
          </a:xfrm>
        </p:spPr>
        <p:txBody>
          <a:bodyPr/>
          <a:lstStyle/>
          <a:p>
            <a:r>
              <a:rPr lang="en-US" altLang="zh-CN" dirty="0" smtClean="0"/>
              <a:t>WF on NR-U Specific Requirements</a:t>
            </a:r>
            <a:endParaRPr lang="zh-CN" altLang="en-US" dirty="0"/>
          </a:p>
        </p:txBody>
      </p:sp>
      <p:sp>
        <p:nvSpPr>
          <p:cNvPr id="3" name="内容占位符 2">
            <a:extLst>
              <a:ext uri="{FF2B5EF4-FFF2-40B4-BE49-F238E27FC236}">
                <a16:creationId xmlns:a16="http://schemas.microsoft.com/office/drawing/2014/main" xmlns="" id="{0F996DE4-3415-4D3F-825A-E91432C19465}"/>
              </a:ext>
            </a:extLst>
          </p:cNvPr>
          <p:cNvSpPr>
            <a:spLocks noGrp="1"/>
          </p:cNvSpPr>
          <p:nvPr>
            <p:ph idx="1"/>
          </p:nvPr>
        </p:nvSpPr>
        <p:spPr>
          <a:xfrm>
            <a:off x="838200" y="1221971"/>
            <a:ext cx="10515600" cy="4954992"/>
          </a:xfrm>
        </p:spPr>
        <p:txBody>
          <a:bodyPr>
            <a:normAutofit fontScale="92500" lnSpcReduction="20000"/>
          </a:bodyPr>
          <a:lstStyle/>
          <a:p>
            <a:r>
              <a:rPr lang="en-CA" altLang="zh-CN" dirty="0" smtClean="0"/>
              <a:t>Structure of specification is TBD (suffix may be used for NR-U specific emission requirements)</a:t>
            </a:r>
            <a:endParaRPr lang="en-CA" altLang="zh-CN" dirty="0"/>
          </a:p>
          <a:p>
            <a:r>
              <a:rPr lang="en-CA" altLang="zh-CN" dirty="0"/>
              <a:t>Intra-band UL CA requirement are captured in this section</a:t>
            </a:r>
          </a:p>
          <a:p>
            <a:r>
              <a:rPr lang="en-CA" altLang="zh-CN" dirty="0" smtClean="0"/>
              <a:t>NR-U single CC and wideband operation mask as general requirement</a:t>
            </a:r>
          </a:p>
          <a:p>
            <a:r>
              <a:rPr lang="en-CA" altLang="zh-CN" dirty="0" smtClean="0"/>
              <a:t>NR SEM does not apply</a:t>
            </a:r>
          </a:p>
          <a:p>
            <a:r>
              <a:rPr lang="en-CA" altLang="zh-CN" dirty="0" smtClean="0"/>
              <a:t>ACLR: 27dB for PC5, [30-27]dB for PC3 reusing NR MBW associated with same channel bandwidth</a:t>
            </a:r>
          </a:p>
          <a:p>
            <a:r>
              <a:rPr lang="en-CA" altLang="zh-CN" dirty="0" smtClean="0"/>
              <a:t>IBE requirement starts from </a:t>
            </a:r>
            <a:r>
              <a:rPr lang="en-CA" altLang="zh-CN" dirty="0" err="1" smtClean="0"/>
              <a:t>eLAA</a:t>
            </a:r>
            <a:r>
              <a:rPr lang="en-CA" altLang="zh-CN" dirty="0" smtClean="0"/>
              <a:t> principles but: </a:t>
            </a:r>
          </a:p>
          <a:p>
            <a:pPr lvl="1"/>
            <a:r>
              <a:rPr lang="en-CA" altLang="zh-CN" dirty="0" smtClean="0"/>
              <a:t>SCS scaling need to be clarified</a:t>
            </a:r>
          </a:p>
          <a:p>
            <a:pPr lvl="1"/>
            <a:r>
              <a:rPr lang="en-CA" altLang="zh-CN" dirty="0" smtClean="0"/>
              <a:t>image and carrier exceptions position</a:t>
            </a:r>
            <a:r>
              <a:rPr lang="en-CA" altLang="zh-CN" dirty="0"/>
              <a:t> </a:t>
            </a:r>
            <a:r>
              <a:rPr lang="en-CA" altLang="zh-CN" dirty="0" smtClean="0"/>
              <a:t>and specific tests needs to be developed for interlaces</a:t>
            </a:r>
          </a:p>
          <a:p>
            <a:pPr lvl="1"/>
            <a:r>
              <a:rPr lang="en-CA" altLang="zh-CN" dirty="0" smtClean="0"/>
              <a:t>If possible it should remain applicable to fully and partially allocated waveforms</a:t>
            </a:r>
          </a:p>
          <a:p>
            <a:pPr lvl="1"/>
            <a:r>
              <a:rPr lang="en-CA" altLang="zh-CN" dirty="0" smtClean="0"/>
              <a:t>Companies are encouraged to provide input to this requirement with the underlying assumption that in-band requirements should not govern MPR at least for DFT-s-OFDM QPSK waveforms</a:t>
            </a:r>
          </a:p>
        </p:txBody>
      </p:sp>
    </p:spTree>
    <p:extLst>
      <p:ext uri="{BB962C8B-B14F-4D97-AF65-F5344CB8AC3E}">
        <p14:creationId xmlns:p14="http://schemas.microsoft.com/office/powerpoint/2010/main" val="1191956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p:txBody>
          <a:bodyPr/>
          <a:lstStyle/>
          <a:p>
            <a:r>
              <a:rPr lang="en-US" altLang="zh-CN" dirty="0" smtClean="0"/>
              <a:t>WF on NR-U MPR evaluation - Mask</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a:xfrm>
            <a:off x="838200" y="1363287"/>
            <a:ext cx="10515600" cy="4813676"/>
          </a:xfrm>
        </p:spPr>
        <p:txBody>
          <a:bodyPr>
            <a:normAutofit fontScale="92500" lnSpcReduction="20000"/>
          </a:bodyPr>
          <a:lstStyle/>
          <a:p>
            <a:r>
              <a:rPr lang="en-CA" altLang="zh-CN" dirty="0" smtClean="0"/>
              <a:t>Since there is some differences in the evaluation of the mask, an alignment is needed whatever the procedures:</a:t>
            </a:r>
          </a:p>
          <a:p>
            <a:pPr lvl="1"/>
            <a:r>
              <a:rPr lang="en-CA" altLang="zh-CN" dirty="0" smtClean="0"/>
              <a:t>One procedure is to use 100KHz RBW and apply the mask as is from the in-band peak measured in 1MHz</a:t>
            </a:r>
          </a:p>
          <a:p>
            <a:pPr lvl="1"/>
            <a:r>
              <a:rPr lang="en-CA" altLang="zh-CN" dirty="0" smtClean="0"/>
              <a:t>The other one uses the agreed measurement bandwidths (1MHz except 100kHz in the first MHz adjacent to the wanted channel) for integration of the different mask sections but in this case the integration should be swept within ½ MBW inward in each section to avoid integrating emissions from other section that also see different slopes and/or MBW.</a:t>
            </a:r>
          </a:p>
          <a:p>
            <a:r>
              <a:rPr lang="en-CA" altLang="zh-CN" dirty="0" smtClean="0"/>
              <a:t>The NR-U mask specification should capture this behavior</a:t>
            </a:r>
          </a:p>
          <a:p>
            <a:r>
              <a:rPr lang="en-CA" altLang="zh-CN" dirty="0" smtClean="0"/>
              <a:t>It also needs to clarify LO exceptions for both single CC and Wideband operation</a:t>
            </a:r>
          </a:p>
          <a:p>
            <a:r>
              <a:rPr lang="en-CA" altLang="zh-CN" dirty="0" smtClean="0"/>
              <a:t>If contiguous 2CC UL CA is introduced the associated mask should be derived from the NR-U mask for wideband operation with all sub-block scheduled and limited to 80MHz aggregated </a:t>
            </a:r>
            <a:r>
              <a:rPr lang="en-CA" altLang="zh-CN" dirty="0" smtClean="0"/>
              <a:t>bandwidth</a:t>
            </a:r>
          </a:p>
          <a:p>
            <a:pPr marL="685800" lvl="2">
              <a:spcBef>
                <a:spcPts val="1000"/>
              </a:spcBef>
            </a:pPr>
            <a:r>
              <a:rPr lang="en-CA" altLang="zh-CN" dirty="0"/>
              <a:t>consistent with European regulation (EN 301 893</a:t>
            </a:r>
            <a:r>
              <a:rPr lang="en-CA" altLang="zh-CN" dirty="0" smtClean="0"/>
              <a:t>)</a:t>
            </a:r>
            <a:endParaRPr lang="en-CA" altLang="zh-CN" dirty="0"/>
          </a:p>
        </p:txBody>
      </p:sp>
    </p:spTree>
    <p:extLst>
      <p:ext uri="{BB962C8B-B14F-4D97-AF65-F5344CB8AC3E}">
        <p14:creationId xmlns:p14="http://schemas.microsoft.com/office/powerpoint/2010/main" val="1952208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p:txBody>
          <a:bodyPr/>
          <a:lstStyle/>
          <a:p>
            <a:r>
              <a:rPr lang="en-US" altLang="zh-CN" dirty="0" smtClean="0"/>
              <a:t>WF on NR-U MPR evaluation – EVM and impairments</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a:xfrm>
            <a:off x="838200" y="1825625"/>
            <a:ext cx="10515600" cy="4649990"/>
          </a:xfrm>
        </p:spPr>
        <p:txBody>
          <a:bodyPr>
            <a:normAutofit fontScale="92500" lnSpcReduction="10000"/>
          </a:bodyPr>
          <a:lstStyle/>
          <a:p>
            <a:r>
              <a:rPr lang="en-CA" altLang="zh-CN" sz="2400" dirty="0" smtClean="0"/>
              <a:t>Main </a:t>
            </a:r>
            <a:r>
              <a:rPr lang="en-CA" altLang="zh-CN" sz="2400" dirty="0"/>
              <a:t>difference between companies that </a:t>
            </a:r>
            <a:r>
              <a:rPr lang="en-CA" altLang="zh-CN" sz="2400" dirty="0" smtClean="0"/>
              <a:t>has on impact </a:t>
            </a:r>
            <a:r>
              <a:rPr lang="en-CA" altLang="zh-CN" sz="2400" dirty="0"/>
              <a:t>on </a:t>
            </a:r>
            <a:r>
              <a:rPr lang="en-CA" altLang="zh-CN" sz="2400" dirty="0" smtClean="0"/>
              <a:t>MPR result is the EVM budget for QPSK</a:t>
            </a:r>
          </a:p>
          <a:p>
            <a:r>
              <a:rPr lang="en-CA" altLang="zh-CN" sz="2400" dirty="0" smtClean="0"/>
              <a:t>Proposal: the following EVM and image rejection budget is used for MPR evaluation. Evaluation is done against the last column if the input waveform already includes the image leakage or if image contribution is not subtracted from the output signal</a:t>
            </a:r>
          </a:p>
          <a:p>
            <a:endParaRPr lang="en-CA" altLang="zh-CN" sz="2400" dirty="0"/>
          </a:p>
          <a:p>
            <a:endParaRPr lang="en-CA" altLang="zh-CN" sz="2400" dirty="0" smtClean="0"/>
          </a:p>
          <a:p>
            <a:endParaRPr lang="en-CA" altLang="zh-CN" sz="2400" dirty="0"/>
          </a:p>
          <a:p>
            <a:endParaRPr lang="en-CA" altLang="zh-CN" sz="2400" dirty="0" smtClean="0"/>
          </a:p>
          <a:p>
            <a:endParaRPr lang="en-CA" altLang="zh-CN" sz="2400" dirty="0" smtClean="0"/>
          </a:p>
          <a:p>
            <a:endParaRPr lang="en-CA" altLang="zh-CN" sz="2400" dirty="0"/>
          </a:p>
          <a:p>
            <a:r>
              <a:rPr lang="en-CA" altLang="zh-CN" sz="2400" b="1" dirty="0" smtClean="0"/>
              <a:t>Agreement: PA EVM </a:t>
            </a:r>
            <a:r>
              <a:rPr lang="en-CA" altLang="zh-CN" sz="2400" b="1" dirty="0" smtClean="0"/>
              <a:t>[10%] </a:t>
            </a:r>
            <a:r>
              <a:rPr lang="en-CA" altLang="zh-CN" sz="2400" b="1" dirty="0" smtClean="0"/>
              <a:t>for QPSK (only limits CP-OFDM) and 8% for </a:t>
            </a:r>
            <a:r>
              <a:rPr lang="en-CA" altLang="zh-CN" sz="2400" b="1" dirty="0" smtClean="0"/>
              <a:t>16QAM</a:t>
            </a:r>
            <a:endParaRPr lang="en-CA" altLang="zh-CN" sz="24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074285805"/>
              </p:ext>
            </p:extLst>
          </p:nvPr>
        </p:nvGraphicFramePr>
        <p:xfrm>
          <a:off x="3611418" y="3604183"/>
          <a:ext cx="6024416" cy="1854200"/>
        </p:xfrm>
        <a:graphic>
          <a:graphicData uri="http://schemas.openxmlformats.org/drawingml/2006/table">
            <a:tbl>
              <a:tblPr firstRow="1" bandRow="1">
                <a:tableStyleId>{5C22544A-7EE6-4342-B048-85BDC9FD1C3A}</a:tableStyleId>
              </a:tblPr>
              <a:tblGrid>
                <a:gridCol w="1354667"/>
                <a:gridCol w="1354667"/>
                <a:gridCol w="967423"/>
                <a:gridCol w="813816"/>
                <a:gridCol w="1533843"/>
              </a:tblGrid>
              <a:tr h="370840">
                <a:tc>
                  <a:txBody>
                    <a:bodyPr/>
                    <a:lstStyle/>
                    <a:p>
                      <a:r>
                        <a:rPr lang="en-CA" dirty="0" smtClean="0"/>
                        <a:t>Modulation</a:t>
                      </a:r>
                      <a:endParaRPr lang="en-US" dirty="0"/>
                    </a:p>
                  </a:txBody>
                  <a:tcPr/>
                </a:tc>
                <a:tc>
                  <a:txBody>
                    <a:bodyPr/>
                    <a:lstStyle/>
                    <a:p>
                      <a:r>
                        <a:rPr lang="en-CA" dirty="0" err="1" smtClean="0"/>
                        <a:t>SystemEVM</a:t>
                      </a:r>
                      <a:endParaRPr lang="en-US" dirty="0"/>
                    </a:p>
                  </a:txBody>
                  <a:tcPr/>
                </a:tc>
                <a:tc>
                  <a:txBody>
                    <a:bodyPr/>
                    <a:lstStyle/>
                    <a:p>
                      <a:r>
                        <a:rPr lang="en-CA" dirty="0" smtClean="0"/>
                        <a:t>PA only</a:t>
                      </a:r>
                      <a:endParaRPr lang="en-US" dirty="0"/>
                    </a:p>
                  </a:txBody>
                  <a:tcPr/>
                </a:tc>
                <a:tc>
                  <a:txBody>
                    <a:bodyPr/>
                    <a:lstStyle/>
                    <a:p>
                      <a:r>
                        <a:rPr lang="en-CA" dirty="0" smtClean="0"/>
                        <a:t>Image</a:t>
                      </a:r>
                      <a:endParaRPr lang="en-US" dirty="0"/>
                    </a:p>
                  </a:txBody>
                  <a:tcPr/>
                </a:tc>
                <a:tc>
                  <a:txBody>
                    <a:bodyPr/>
                    <a:lstStyle/>
                    <a:p>
                      <a:r>
                        <a:rPr lang="en-CA" dirty="0" err="1" smtClean="0"/>
                        <a:t>PA+image</a:t>
                      </a:r>
                      <a:endParaRPr lang="en-US" dirty="0"/>
                    </a:p>
                  </a:txBody>
                  <a:tcPr/>
                </a:tc>
              </a:tr>
              <a:tr h="370840">
                <a:tc>
                  <a:txBody>
                    <a:bodyPr/>
                    <a:lstStyle/>
                    <a:p>
                      <a:r>
                        <a:rPr lang="en-CA" dirty="0" smtClean="0"/>
                        <a:t>QPSK</a:t>
                      </a:r>
                      <a:endParaRPr lang="en-US" dirty="0"/>
                    </a:p>
                  </a:txBody>
                  <a:tcPr/>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17.5%</a:t>
                      </a:r>
                      <a:endParaRPr lang="en-US" sz="1800" kern="1200" dirty="0">
                        <a:solidFill>
                          <a:schemeClr val="dk1"/>
                        </a:solidFill>
                        <a:latin typeface="+mn-lt"/>
                        <a:ea typeface="+mn-ea"/>
                        <a:cs typeface="+mn-cs"/>
                      </a:endParaRPr>
                    </a:p>
                  </a:txBody>
                  <a:tcPr marL="68580" marR="68580" marT="0" marB="0"/>
                </a:tc>
                <a:tc>
                  <a:txBody>
                    <a:bodyPr/>
                    <a:lstStyle/>
                    <a:p>
                      <a:pPr marL="0" marR="0" algn="ctr" fontAlgn="base" hangingPunct="0">
                        <a:spcBef>
                          <a:spcPts val="0"/>
                        </a:spcBef>
                        <a:spcAft>
                          <a:spcPts val="900"/>
                        </a:spcAft>
                      </a:pPr>
                      <a:r>
                        <a:rPr lang="en-GB" sz="1800" kern="1200" dirty="0" smtClean="0">
                          <a:solidFill>
                            <a:schemeClr val="tx1"/>
                          </a:solidFill>
                          <a:latin typeface="+mn-lt"/>
                          <a:ea typeface="+mn-ea"/>
                          <a:cs typeface="+mn-cs"/>
                        </a:rPr>
                        <a:t>[10]%</a:t>
                      </a:r>
                      <a:endParaRPr lang="en-US" sz="1800" kern="1200" dirty="0">
                        <a:solidFill>
                          <a:schemeClr val="tx1"/>
                        </a:solidFill>
                        <a:latin typeface="+mn-lt"/>
                        <a:ea typeface="+mn-ea"/>
                        <a:cs typeface="+mn-cs"/>
                      </a:endParaRPr>
                    </a:p>
                  </a:txBody>
                  <a:tcPr marL="68580" marR="68580" marT="0" marB="0"/>
                </a:tc>
                <a:tc>
                  <a:txBody>
                    <a:bodyPr/>
                    <a:lstStyle/>
                    <a:p>
                      <a:r>
                        <a:rPr lang="en-CA" dirty="0" smtClean="0">
                          <a:solidFill>
                            <a:schemeClr val="tx1"/>
                          </a:solidFill>
                        </a:rPr>
                        <a:t>28dB</a:t>
                      </a:r>
                      <a:endParaRPr lang="en-US" dirty="0">
                        <a:solidFill>
                          <a:schemeClr val="tx1"/>
                        </a:solidFill>
                      </a:endParaRPr>
                    </a:p>
                  </a:txBody>
                  <a:tcPr/>
                </a:tc>
                <a:tc>
                  <a:txBody>
                    <a:bodyPr/>
                    <a:lstStyle/>
                    <a:p>
                      <a:r>
                        <a:rPr lang="en-CA" dirty="0" smtClean="0">
                          <a:solidFill>
                            <a:schemeClr val="tx1"/>
                          </a:solidFill>
                        </a:rPr>
                        <a:t>[10.8]%</a:t>
                      </a:r>
                      <a:endParaRPr lang="en-US" dirty="0">
                        <a:solidFill>
                          <a:schemeClr val="tx1"/>
                        </a:solidFill>
                      </a:endParaRPr>
                    </a:p>
                  </a:txBody>
                  <a:tcPr/>
                </a:tc>
              </a:tr>
              <a:tr h="370840">
                <a:tc>
                  <a:txBody>
                    <a:bodyPr/>
                    <a:lstStyle/>
                    <a:p>
                      <a:r>
                        <a:rPr lang="en-CA" dirty="0" smtClean="0"/>
                        <a:t>16QAM</a:t>
                      </a:r>
                      <a:endParaRPr lang="en-US" dirty="0"/>
                    </a:p>
                  </a:txBody>
                  <a:tcPr/>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12.5%</a:t>
                      </a:r>
                      <a:endParaRPr lang="en-US" sz="1800" kern="1200" dirty="0">
                        <a:solidFill>
                          <a:schemeClr val="dk1"/>
                        </a:solidFill>
                        <a:latin typeface="+mn-lt"/>
                        <a:ea typeface="+mn-ea"/>
                        <a:cs typeface="+mn-cs"/>
                      </a:endParaRPr>
                    </a:p>
                  </a:txBody>
                  <a:tcPr marL="68580" marR="68580" marT="0" marB="0"/>
                </a:tc>
                <a:tc>
                  <a:txBody>
                    <a:bodyPr/>
                    <a:lstStyle/>
                    <a:p>
                      <a:pPr marL="0" marR="0" algn="ctr" fontAlgn="base" hangingPunct="0">
                        <a:spcBef>
                          <a:spcPts val="0"/>
                        </a:spcBef>
                        <a:spcAft>
                          <a:spcPts val="900"/>
                        </a:spcAft>
                      </a:pPr>
                      <a:r>
                        <a:rPr lang="en-GB" sz="1800" kern="1200" dirty="0" smtClean="0">
                          <a:solidFill>
                            <a:schemeClr val="tx1"/>
                          </a:solidFill>
                          <a:latin typeface="+mn-lt"/>
                          <a:ea typeface="+mn-ea"/>
                          <a:cs typeface="+mn-cs"/>
                        </a:rPr>
                        <a:t>8%</a:t>
                      </a:r>
                      <a:endParaRPr lang="en-US" sz="1800" kern="1200" dirty="0">
                        <a:solidFill>
                          <a:schemeClr val="tx1"/>
                        </a:solidFill>
                        <a:latin typeface="+mn-lt"/>
                        <a:ea typeface="+mn-ea"/>
                        <a:cs typeface="+mn-cs"/>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solidFill>
                            <a:schemeClr val="tx1"/>
                          </a:solidFill>
                        </a:rPr>
                        <a:t>28dB</a:t>
                      </a:r>
                      <a:endParaRPr lang="en-US" dirty="0" smtClean="0">
                        <a:solidFill>
                          <a:schemeClr val="tx1"/>
                        </a:solidFill>
                      </a:endParaRPr>
                    </a:p>
                  </a:txBody>
                  <a:tcPr/>
                </a:tc>
                <a:tc>
                  <a:txBody>
                    <a:bodyPr/>
                    <a:lstStyle/>
                    <a:p>
                      <a:r>
                        <a:rPr lang="en-CA" dirty="0" smtClean="0">
                          <a:solidFill>
                            <a:schemeClr val="tx1"/>
                          </a:solidFill>
                        </a:rPr>
                        <a:t>8.95%</a:t>
                      </a:r>
                      <a:endParaRPr lang="en-US" dirty="0">
                        <a:solidFill>
                          <a:schemeClr val="tx1"/>
                        </a:solidFill>
                      </a:endParaRPr>
                    </a:p>
                  </a:txBody>
                  <a:tcPr/>
                </a:tc>
              </a:tr>
              <a:tr h="370840">
                <a:tc>
                  <a:txBody>
                    <a:bodyPr/>
                    <a:lstStyle/>
                    <a:p>
                      <a:r>
                        <a:rPr lang="en-CA" dirty="0" smtClean="0"/>
                        <a:t>64QAM</a:t>
                      </a:r>
                      <a:endParaRPr lang="en-US" dirty="0"/>
                    </a:p>
                  </a:txBody>
                  <a:tcPr/>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8%</a:t>
                      </a:r>
                      <a:endParaRPr lang="en-US" sz="1800" kern="1200" dirty="0">
                        <a:solidFill>
                          <a:schemeClr val="dk1"/>
                        </a:solidFill>
                        <a:latin typeface="+mn-lt"/>
                        <a:ea typeface="+mn-ea"/>
                        <a:cs typeface="+mn-cs"/>
                      </a:endParaRPr>
                    </a:p>
                  </a:txBody>
                  <a:tcPr marL="68580" marR="68580" marT="0" marB="0"/>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4%</a:t>
                      </a:r>
                      <a:endParaRPr lang="en-US" sz="1800" kern="1200" dirty="0">
                        <a:solidFill>
                          <a:schemeClr val="dk1"/>
                        </a:solidFill>
                        <a:latin typeface="+mn-lt"/>
                        <a:ea typeface="+mn-ea"/>
                        <a:cs typeface="+mn-cs"/>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28dB</a:t>
                      </a:r>
                      <a:endParaRPr lang="en-US" dirty="0" smtClean="0"/>
                    </a:p>
                  </a:txBody>
                  <a:tcPr/>
                </a:tc>
                <a:tc>
                  <a:txBody>
                    <a:bodyPr/>
                    <a:lstStyle/>
                    <a:p>
                      <a:r>
                        <a:rPr lang="en-CA" dirty="0" smtClean="0"/>
                        <a:t>5.65%</a:t>
                      </a:r>
                      <a:endParaRPr lang="en-US" dirty="0"/>
                    </a:p>
                  </a:txBody>
                  <a:tcPr/>
                </a:tc>
              </a:tr>
              <a:tr h="370840">
                <a:tc>
                  <a:txBody>
                    <a:bodyPr/>
                    <a:lstStyle/>
                    <a:p>
                      <a:r>
                        <a:rPr lang="en-CA" dirty="0" smtClean="0"/>
                        <a:t>256QAM</a:t>
                      </a:r>
                      <a:endParaRPr lang="en-US" dirty="0"/>
                    </a:p>
                  </a:txBody>
                  <a:tcPr/>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3.5%</a:t>
                      </a:r>
                      <a:endParaRPr lang="en-US" sz="1800" kern="1200" dirty="0">
                        <a:solidFill>
                          <a:schemeClr val="dk1"/>
                        </a:solidFill>
                        <a:latin typeface="+mn-lt"/>
                        <a:ea typeface="+mn-ea"/>
                        <a:cs typeface="+mn-cs"/>
                      </a:endParaRPr>
                    </a:p>
                  </a:txBody>
                  <a:tcPr marL="68580" marR="68580" marT="0" marB="0"/>
                </a:tc>
                <a:tc>
                  <a:txBody>
                    <a:bodyPr/>
                    <a:lstStyle/>
                    <a:p>
                      <a:pPr marL="0" marR="0" algn="ctr" fontAlgn="base" hangingPunct="0">
                        <a:spcBef>
                          <a:spcPts val="0"/>
                        </a:spcBef>
                        <a:spcAft>
                          <a:spcPts val="900"/>
                        </a:spcAft>
                      </a:pPr>
                      <a:r>
                        <a:rPr lang="en-GB" sz="1800" kern="1200" dirty="0" smtClean="0">
                          <a:solidFill>
                            <a:schemeClr val="dk1"/>
                          </a:solidFill>
                          <a:latin typeface="+mn-lt"/>
                          <a:ea typeface="+mn-ea"/>
                          <a:cs typeface="+mn-cs"/>
                        </a:rPr>
                        <a:t>1.8%</a:t>
                      </a:r>
                      <a:endParaRPr lang="en-US" sz="1800" kern="1200" dirty="0">
                        <a:solidFill>
                          <a:schemeClr val="dk1"/>
                        </a:solidFill>
                        <a:latin typeface="+mn-lt"/>
                        <a:ea typeface="+mn-ea"/>
                        <a:cs typeface="+mn-cs"/>
                      </a:endParaRPr>
                    </a:p>
                  </a:txBody>
                  <a:tcPr marL="68580" marR="68580" marT="0" marB="0"/>
                </a:tc>
                <a:tc>
                  <a:txBody>
                    <a:bodyPr/>
                    <a:lstStyle/>
                    <a:p>
                      <a:r>
                        <a:rPr lang="en-CA" dirty="0" smtClean="0"/>
                        <a:t>34dB</a:t>
                      </a:r>
                      <a:endParaRPr lang="en-US" dirty="0"/>
                    </a:p>
                  </a:txBody>
                  <a:tcPr/>
                </a:tc>
                <a:tc>
                  <a:txBody>
                    <a:bodyPr/>
                    <a:lstStyle/>
                    <a:p>
                      <a:r>
                        <a:rPr lang="en-CA" dirty="0" smtClean="0"/>
                        <a:t>2.69%</a:t>
                      </a:r>
                      <a:endParaRPr lang="en-US" dirty="0"/>
                    </a:p>
                  </a:txBody>
                  <a:tcPr/>
                </a:tc>
              </a:tr>
            </a:tbl>
          </a:graphicData>
        </a:graphic>
      </p:graphicFrame>
    </p:spTree>
    <p:extLst>
      <p:ext uri="{BB962C8B-B14F-4D97-AF65-F5344CB8AC3E}">
        <p14:creationId xmlns:p14="http://schemas.microsoft.com/office/powerpoint/2010/main" val="4290686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a:xfrm>
            <a:off x="838200" y="87086"/>
            <a:ext cx="10515600" cy="593407"/>
          </a:xfrm>
        </p:spPr>
        <p:txBody>
          <a:bodyPr>
            <a:normAutofit fontScale="90000"/>
          </a:bodyPr>
          <a:lstStyle/>
          <a:p>
            <a:r>
              <a:rPr lang="en-US" altLang="zh-CN" dirty="0"/>
              <a:t>WF </a:t>
            </a:r>
            <a:r>
              <a:rPr lang="en-US" altLang="zh-CN" dirty="0" smtClean="0"/>
              <a:t>on power </a:t>
            </a:r>
            <a:r>
              <a:rPr lang="en-US" altLang="zh-CN" dirty="0"/>
              <a:t>class </a:t>
            </a:r>
            <a:r>
              <a:rPr lang="en-US" altLang="zh-CN" dirty="0" smtClean="0"/>
              <a:t>definition and MPR baseline</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a:xfrm>
            <a:off x="838200" y="754469"/>
            <a:ext cx="10515600" cy="5629705"/>
          </a:xfrm>
        </p:spPr>
        <p:txBody>
          <a:bodyPr>
            <a:normAutofit fontScale="92500" lnSpcReduction="10000"/>
          </a:bodyPr>
          <a:lstStyle/>
          <a:p>
            <a:r>
              <a:rPr lang="en-CA" altLang="zh-CN" dirty="0" smtClean="0"/>
              <a:t>Agreement for n46 to be captured in general part:</a:t>
            </a:r>
          </a:p>
          <a:p>
            <a:pPr lvl="1"/>
            <a:r>
              <a:rPr lang="en-CA" altLang="zh-CN" dirty="0" smtClean="0"/>
              <a:t>Power class 5 is 20dBm +2/-3</a:t>
            </a:r>
          </a:p>
          <a:p>
            <a:pPr lvl="1"/>
            <a:r>
              <a:rPr lang="en-CA" altLang="zh-CN" dirty="0" smtClean="0"/>
              <a:t>If developed, </a:t>
            </a:r>
            <a:r>
              <a:rPr lang="en-CA" altLang="zh-CN" dirty="0"/>
              <a:t>Power class 3 is 23dBm +2/-</a:t>
            </a:r>
            <a:r>
              <a:rPr lang="en-CA" altLang="zh-CN" dirty="0" smtClean="0"/>
              <a:t>3 </a:t>
            </a:r>
            <a:endParaRPr lang="en-CA" altLang="zh-CN" dirty="0"/>
          </a:p>
          <a:p>
            <a:pPr lvl="2"/>
            <a:r>
              <a:rPr lang="en-CA" altLang="zh-CN" dirty="0" smtClean="0"/>
              <a:t>In release 16 assumes two PC5 paths in UL MIMO or </a:t>
            </a:r>
            <a:r>
              <a:rPr lang="en-CA" altLang="zh-CN" dirty="0" err="1" smtClean="0"/>
              <a:t>TxDiv</a:t>
            </a:r>
            <a:r>
              <a:rPr lang="en-CA" altLang="zh-CN" dirty="0" smtClean="0"/>
              <a:t> mode according to </a:t>
            </a:r>
            <a:r>
              <a:rPr lang="en-CA" altLang="zh-CN" dirty="0" err="1" smtClean="0"/>
              <a:t>eMIMO</a:t>
            </a:r>
            <a:r>
              <a:rPr lang="en-CA" altLang="zh-CN" dirty="0" smtClean="0"/>
              <a:t> WI progress and definitions and availability of related </a:t>
            </a:r>
            <a:r>
              <a:rPr lang="en-CA" altLang="zh-CN" dirty="0" err="1" smtClean="0"/>
              <a:t>sugnaling</a:t>
            </a:r>
            <a:endParaRPr lang="en-CA" altLang="zh-CN" dirty="0" smtClean="0"/>
          </a:p>
          <a:p>
            <a:pPr lvl="2"/>
            <a:r>
              <a:rPr lang="en-CA" altLang="zh-CN" dirty="0" smtClean="0"/>
              <a:t>Other implementations are not precluded</a:t>
            </a:r>
          </a:p>
          <a:p>
            <a:r>
              <a:rPr lang="en-CA" altLang="zh-CN" dirty="0" smtClean="0"/>
              <a:t>In order to compare MPR values a common MPR baseline needs to be agreed.</a:t>
            </a:r>
          </a:p>
          <a:p>
            <a:r>
              <a:rPr lang="en-CA" altLang="zh-CN" dirty="0" smtClean="0"/>
              <a:t>For PC5 the current range is from 0dB to 1.5dB MPR for DFT-s-OFDM QPSK 100RB0 20MHz waveform (or 100RB3 if it can be a higher power) to meet all requirements</a:t>
            </a:r>
          </a:p>
          <a:p>
            <a:r>
              <a:rPr lang="en-CA" altLang="zh-CN" b="1" dirty="0" smtClean="0"/>
              <a:t>Agreement: 1dB MPR for PC5 and </a:t>
            </a:r>
            <a:r>
              <a:rPr lang="en-CA" altLang="zh-CN" b="1" dirty="0"/>
              <a:t>DFT-s-OFDM QPSK </a:t>
            </a:r>
            <a:r>
              <a:rPr lang="en-CA" altLang="zh-CN" b="1" dirty="0" smtClean="0"/>
              <a:t>100RB3 </a:t>
            </a:r>
            <a:r>
              <a:rPr lang="en-CA" altLang="zh-CN" b="1" dirty="0"/>
              <a:t>20MHz </a:t>
            </a:r>
            <a:r>
              <a:rPr lang="en-CA" altLang="zh-CN" b="1" dirty="0" smtClean="0"/>
              <a:t>waveform</a:t>
            </a:r>
          </a:p>
          <a:p>
            <a:r>
              <a:rPr lang="en-CA" altLang="zh-CN" dirty="0" smtClean="0"/>
              <a:t>Depending on ACLR agreement on PC3 additional [0-1]dB MPR may be </a:t>
            </a:r>
            <a:r>
              <a:rPr lang="en-CA" altLang="zh-CN" dirty="0" smtClean="0"/>
              <a:t>needed</a:t>
            </a:r>
            <a:endParaRPr lang="en-CA" altLang="zh-CN" dirty="0" smtClean="0"/>
          </a:p>
        </p:txBody>
      </p:sp>
    </p:spTree>
    <p:extLst>
      <p:ext uri="{BB962C8B-B14F-4D97-AF65-F5344CB8AC3E}">
        <p14:creationId xmlns:p14="http://schemas.microsoft.com/office/powerpoint/2010/main" val="41614627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9BC67-9652-432F-ACE2-257E092E752D}"/>
              </a:ext>
            </a:extLst>
          </p:cNvPr>
          <p:cNvSpPr>
            <a:spLocks noGrp="1"/>
          </p:cNvSpPr>
          <p:nvPr>
            <p:ph type="title"/>
          </p:nvPr>
        </p:nvSpPr>
        <p:spPr>
          <a:xfrm>
            <a:off x="838200" y="365125"/>
            <a:ext cx="10515600" cy="939973"/>
          </a:xfrm>
        </p:spPr>
        <p:txBody>
          <a:bodyPr/>
          <a:lstStyle/>
          <a:p>
            <a:r>
              <a:rPr lang="en-US" altLang="zh-CN" dirty="0" smtClean="0"/>
              <a:t>WF on n46 Specific Requirements</a:t>
            </a:r>
            <a:endParaRPr lang="zh-CN" altLang="en-US" dirty="0"/>
          </a:p>
        </p:txBody>
      </p:sp>
      <p:sp>
        <p:nvSpPr>
          <p:cNvPr id="3" name="内容占位符 2">
            <a:extLst>
              <a:ext uri="{FF2B5EF4-FFF2-40B4-BE49-F238E27FC236}">
                <a16:creationId xmlns:a16="http://schemas.microsoft.com/office/drawing/2014/main" xmlns="" id="{0F996DE4-3415-4D3F-825A-E91432C19465}"/>
              </a:ext>
            </a:extLst>
          </p:cNvPr>
          <p:cNvSpPr>
            <a:spLocks noGrp="1"/>
          </p:cNvSpPr>
          <p:nvPr>
            <p:ph idx="1"/>
          </p:nvPr>
        </p:nvSpPr>
        <p:spPr>
          <a:xfrm>
            <a:off x="623455" y="1221971"/>
            <a:ext cx="10730345" cy="4954992"/>
          </a:xfrm>
        </p:spPr>
        <p:txBody>
          <a:bodyPr>
            <a:normAutofit lnSpcReduction="10000"/>
          </a:bodyPr>
          <a:lstStyle/>
          <a:p>
            <a:r>
              <a:rPr lang="en-CA" altLang="zh-CN" dirty="0" smtClean="0"/>
              <a:t>NS introduced for B46 in LTE apply with associated requirements and A-MPR should be defined with appropriate scaling</a:t>
            </a:r>
          </a:p>
          <a:p>
            <a:pPr lvl="1"/>
            <a:r>
              <a:rPr lang="en-CA" altLang="zh-CN" dirty="0" smtClean="0"/>
              <a:t>All channel bandwidths and </a:t>
            </a:r>
            <a:r>
              <a:rPr lang="en-CA" altLang="zh-CN" dirty="0"/>
              <a:t>SCS should be </a:t>
            </a:r>
            <a:r>
              <a:rPr lang="en-CA" altLang="zh-CN" dirty="0" smtClean="0"/>
              <a:t>considered</a:t>
            </a:r>
          </a:p>
          <a:p>
            <a:pPr lvl="1"/>
            <a:r>
              <a:rPr lang="en-CA" altLang="zh-CN" dirty="0" smtClean="0"/>
              <a:t>Single CC and wideband operation should be considered</a:t>
            </a:r>
          </a:p>
          <a:p>
            <a:pPr lvl="1"/>
            <a:r>
              <a:rPr lang="en-CA" altLang="zh-CN" dirty="0" smtClean="0"/>
              <a:t>Requirements for NS (Europe) may be revised based on progress in ETSI BRAN</a:t>
            </a:r>
          </a:p>
          <a:p>
            <a:pPr lvl="1"/>
            <a:r>
              <a:rPr lang="en-CA" altLang="zh-CN" dirty="0" smtClean="0"/>
              <a:t>Since NR-U masks is part of the general requirement it is not needed under NS</a:t>
            </a:r>
          </a:p>
          <a:p>
            <a:r>
              <a:rPr lang="en-CA" altLang="zh-CN" dirty="0" smtClean="0"/>
              <a:t>Open points for Japan NS 29:</a:t>
            </a:r>
          </a:p>
          <a:p>
            <a:r>
              <a:rPr lang="en-CA" altLang="zh-CN" dirty="0" smtClean="0"/>
              <a:t>Applicability of ACLR2 </a:t>
            </a:r>
            <a:r>
              <a:rPr lang="en-CA" altLang="zh-CN" dirty="0"/>
              <a:t>for </a:t>
            </a:r>
            <a:r>
              <a:rPr lang="en-CA" altLang="zh-CN" dirty="0" smtClean="0"/>
              <a:t>Japan</a:t>
            </a:r>
          </a:p>
          <a:p>
            <a:pPr lvl="1"/>
            <a:r>
              <a:rPr lang="en-CA" altLang="zh-CN" dirty="0" smtClean="0"/>
              <a:t>Is </a:t>
            </a:r>
            <a:r>
              <a:rPr lang="en-CA" altLang="zh-CN" dirty="0"/>
              <a:t>40dB for PC5 valid</a:t>
            </a:r>
            <a:r>
              <a:rPr lang="en-CA" altLang="zh-CN" dirty="0" smtClean="0"/>
              <a:t>? For all channel bandwidths?</a:t>
            </a:r>
          </a:p>
          <a:p>
            <a:pPr lvl="1"/>
            <a:r>
              <a:rPr lang="en-CA" altLang="zh-CN" dirty="0" smtClean="0"/>
              <a:t>how </a:t>
            </a:r>
            <a:r>
              <a:rPr lang="en-CA" altLang="zh-CN" dirty="0"/>
              <a:t>does this work for wideband operation</a:t>
            </a:r>
            <a:r>
              <a:rPr lang="en-CA" altLang="zh-CN" dirty="0" smtClean="0"/>
              <a:t>?</a:t>
            </a:r>
          </a:p>
          <a:p>
            <a:pPr lvl="1"/>
            <a:r>
              <a:rPr lang="en-CA" altLang="zh-CN" dirty="0" smtClean="0"/>
              <a:t>Input from operators is needed</a:t>
            </a:r>
            <a:endParaRPr lang="en-CA" altLang="zh-CN" dirty="0"/>
          </a:p>
          <a:p>
            <a:r>
              <a:rPr lang="en-CA" altLang="zh-CN" dirty="0" smtClean="0"/>
              <a:t>Applicability of 19/18.7MHz limits, how to scale?</a:t>
            </a:r>
          </a:p>
        </p:txBody>
      </p:sp>
    </p:spTree>
    <p:extLst>
      <p:ext uri="{BB962C8B-B14F-4D97-AF65-F5344CB8AC3E}">
        <p14:creationId xmlns:p14="http://schemas.microsoft.com/office/powerpoint/2010/main" val="1223002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a:xfrm>
            <a:off x="838200" y="87086"/>
            <a:ext cx="10515600" cy="593407"/>
          </a:xfrm>
        </p:spPr>
        <p:txBody>
          <a:bodyPr>
            <a:normAutofit fontScale="90000"/>
          </a:bodyPr>
          <a:lstStyle/>
          <a:p>
            <a:r>
              <a:rPr lang="en-US" altLang="zh-CN" dirty="0"/>
              <a:t>WF </a:t>
            </a:r>
            <a:r>
              <a:rPr lang="en-US" altLang="zh-CN" dirty="0" smtClean="0"/>
              <a:t>on NR-U MPR and A-MPR evaluation</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a:xfrm>
            <a:off x="573578" y="931026"/>
            <a:ext cx="10780222" cy="5261956"/>
          </a:xfrm>
        </p:spPr>
        <p:txBody>
          <a:bodyPr>
            <a:normAutofit fontScale="92500" lnSpcReduction="10000"/>
          </a:bodyPr>
          <a:lstStyle/>
          <a:p>
            <a:r>
              <a:rPr lang="en-CA" altLang="zh-CN" dirty="0" smtClean="0"/>
              <a:t>MPR is evaluated with previous requirements at least for PC5 path</a:t>
            </a:r>
          </a:p>
          <a:p>
            <a:r>
              <a:rPr lang="en-CA" altLang="zh-CN" dirty="0" smtClean="0"/>
              <a:t>MPR is reported evaluating both 27 and 30dB ACLR to assess additional MPR for PC3</a:t>
            </a:r>
          </a:p>
          <a:p>
            <a:r>
              <a:rPr lang="en-CA" altLang="zh-CN" dirty="0" smtClean="0"/>
              <a:t>Full allocation and interlaced waveforms</a:t>
            </a:r>
          </a:p>
          <a:p>
            <a:r>
              <a:rPr lang="en-CA" altLang="zh-CN" dirty="0" smtClean="0"/>
              <a:t>QPSK, 16QAM, 64QAM and 256QAM</a:t>
            </a:r>
          </a:p>
          <a:p>
            <a:r>
              <a:rPr lang="en-CA" altLang="zh-CN" dirty="0" smtClean="0"/>
              <a:t>20, 40, </a:t>
            </a:r>
            <a:r>
              <a:rPr lang="en-CA" altLang="zh-CN" dirty="0" smtClean="0"/>
              <a:t>60 </a:t>
            </a:r>
            <a:r>
              <a:rPr lang="en-CA" altLang="zh-CN" dirty="0" smtClean="0"/>
              <a:t>and 80MHz BW and wideband operation up to 80MHz</a:t>
            </a:r>
          </a:p>
          <a:p>
            <a:r>
              <a:rPr lang="en-CA" altLang="zh-CN" dirty="0" smtClean="0"/>
              <a:t>2CC Contiguous UL CA MPR is </a:t>
            </a:r>
            <a:r>
              <a:rPr lang="en-CA" altLang="zh-CN" dirty="0" smtClean="0"/>
              <a:t>FFS</a:t>
            </a:r>
          </a:p>
          <a:p>
            <a:r>
              <a:rPr lang="en-CA" altLang="zh-CN" dirty="0" smtClean="0"/>
              <a:t>Companies </a:t>
            </a:r>
            <a:r>
              <a:rPr lang="en-CA" altLang="zh-CN" dirty="0" smtClean="0"/>
              <a:t>are encouraged to provide all or subset of the above based on simulations and/or measurements</a:t>
            </a:r>
          </a:p>
          <a:p>
            <a:r>
              <a:rPr lang="en-CA" altLang="zh-CN" dirty="0" smtClean="0"/>
              <a:t>A-MPR Evaluation </a:t>
            </a:r>
            <a:r>
              <a:rPr lang="en-CA" altLang="zh-CN" dirty="0"/>
              <a:t>of in band power limitations for fully allocated and interlace waveform for:</a:t>
            </a:r>
          </a:p>
          <a:p>
            <a:pPr lvl="1"/>
            <a:r>
              <a:rPr lang="en-CA" altLang="zh-CN" dirty="0" smtClean="0"/>
              <a:t>20</a:t>
            </a:r>
            <a:r>
              <a:rPr lang="en-CA" altLang="zh-CN" dirty="0"/>
              <a:t>, 40, 60, 80MHz single CC and wideband operation up to </a:t>
            </a:r>
            <a:r>
              <a:rPr lang="en-CA" altLang="zh-CN" dirty="0" smtClean="0"/>
              <a:t>80MHz</a:t>
            </a:r>
          </a:p>
          <a:p>
            <a:pPr lvl="1"/>
            <a:r>
              <a:rPr lang="en-CA" altLang="zh-CN" dirty="0" smtClean="0"/>
              <a:t>At least QPSK DFT-s-OFDM waveforms</a:t>
            </a:r>
            <a:endParaRPr lang="en-CA" altLang="zh-CN" dirty="0"/>
          </a:p>
          <a:p>
            <a:endParaRPr lang="en-CA" altLang="zh-CN" dirty="0" smtClean="0"/>
          </a:p>
        </p:txBody>
      </p:sp>
    </p:spTree>
    <p:extLst>
      <p:ext uri="{BB962C8B-B14F-4D97-AF65-F5344CB8AC3E}">
        <p14:creationId xmlns:p14="http://schemas.microsoft.com/office/powerpoint/2010/main" val="36625861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926</TotalTime>
  <Words>1283</Words>
  <Application>Microsoft Office PowerPoint</Application>
  <PresentationFormat>Custom</PresentationFormat>
  <Paragraphs>125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主题​​</vt:lpstr>
      <vt:lpstr>WF on NR-U UE Tx Requirement</vt:lpstr>
      <vt:lpstr>Background and WF goal</vt:lpstr>
      <vt:lpstr>WF on NR-U UE RF UL Requirements</vt:lpstr>
      <vt:lpstr>WF on NR-U Specific Requirements</vt:lpstr>
      <vt:lpstr>WF on NR-U MPR evaluation - Mask</vt:lpstr>
      <vt:lpstr>WF on NR-U MPR evaluation – EVM and impairments</vt:lpstr>
      <vt:lpstr>WF on power class definition and MPR baseline</vt:lpstr>
      <vt:lpstr>WF on n46 Specific Requirements</vt:lpstr>
      <vt:lpstr>WF on NR-U MPR and A-MPR evaluation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Dominique.Brunel@skyworksinc.com</dc:creator>
  <cp:lastModifiedBy>Skyworks</cp:lastModifiedBy>
  <cp:revision>68</cp:revision>
  <dcterms:created xsi:type="dcterms:W3CDTF">2020-02-28T06:12:50Z</dcterms:created>
  <dcterms:modified xsi:type="dcterms:W3CDTF">2020-04-29T16:41:21Z</dcterms:modified>
</cp:coreProperties>
</file>