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2" r:id="rId3"/>
    <p:sldId id="257" r:id="rId4"/>
    <p:sldId id="261" r:id="rId5"/>
    <p:sldId id="264" r:id="rId6"/>
    <p:sldId id="263" r:id="rId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9" d="100"/>
          <a:sy n="89" d="100"/>
        </p:scale>
        <p:origin x="466" y="8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36158-C93E-4C60-BD2E-E0FD4C159F8B}" type="datetimeFigureOut">
              <a:rPr lang="zh-CN" altLang="en-US" smtClean="0"/>
              <a:t>2020/3/5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73505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36158-C93E-4C60-BD2E-E0FD4C159F8B}" type="datetimeFigureOut">
              <a:rPr lang="zh-CN" altLang="en-US" smtClean="0"/>
              <a:t>2020/3/5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7162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36158-C93E-4C60-BD2E-E0FD4C159F8B}" type="datetimeFigureOut">
              <a:rPr lang="zh-CN" altLang="en-US" smtClean="0"/>
              <a:t>2020/3/5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43802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36158-C93E-4C60-BD2E-E0FD4C159F8B}" type="datetimeFigureOut">
              <a:rPr lang="zh-CN" altLang="en-US" smtClean="0"/>
              <a:t>2020/3/5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01712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36158-C93E-4C60-BD2E-E0FD4C159F8B}" type="datetimeFigureOut">
              <a:rPr lang="zh-CN" altLang="en-US" smtClean="0"/>
              <a:t>2020/3/5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24153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36158-C93E-4C60-BD2E-E0FD4C159F8B}" type="datetimeFigureOut">
              <a:rPr lang="zh-CN" altLang="en-US" smtClean="0"/>
              <a:t>2020/3/5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4568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36158-C93E-4C60-BD2E-E0FD4C159F8B}" type="datetimeFigureOut">
              <a:rPr lang="zh-CN" altLang="en-US" smtClean="0"/>
              <a:t>2020/3/5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22500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36158-C93E-4C60-BD2E-E0FD4C159F8B}" type="datetimeFigureOut">
              <a:rPr lang="zh-CN" altLang="en-US" smtClean="0"/>
              <a:t>2020/3/5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8904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36158-C93E-4C60-BD2E-E0FD4C159F8B}" type="datetimeFigureOut">
              <a:rPr lang="zh-CN" altLang="en-US" smtClean="0"/>
              <a:t>2020/3/5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17786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36158-C93E-4C60-BD2E-E0FD4C159F8B}" type="datetimeFigureOut">
              <a:rPr lang="zh-CN" altLang="en-US" smtClean="0"/>
              <a:t>2020/3/5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24629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36158-C93E-4C60-BD2E-E0FD4C159F8B}" type="datetimeFigureOut">
              <a:rPr lang="zh-CN" altLang="en-US" smtClean="0"/>
              <a:t>2020/3/5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09023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936158-C93E-4C60-BD2E-E0FD4C159F8B}" type="datetimeFigureOut">
              <a:rPr lang="zh-CN" altLang="en-US" smtClean="0"/>
              <a:t>2020/3/5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75866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="" xmlns:a16="http://schemas.microsoft.com/office/drawing/2014/main" id="{32841FB5-6394-4B61-AD7A-9926A8D9603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97864" y="673791"/>
            <a:ext cx="10320528" cy="2387600"/>
          </a:xfrm>
        </p:spPr>
        <p:txBody>
          <a:bodyPr>
            <a:normAutofit/>
          </a:bodyPr>
          <a:lstStyle/>
          <a:p>
            <a:r>
              <a:rPr lang="en-US" sz="4800" dirty="0">
                <a:latin typeface="+mn-lt"/>
              </a:rPr>
              <a:t>WF on </a:t>
            </a:r>
            <a:r>
              <a:rPr lang="en-US" sz="4800" dirty="0" smtClean="0">
                <a:latin typeface="+mn-lt"/>
              </a:rPr>
              <a:t>emission requirement for intra-band contiguous UL CA</a:t>
            </a:r>
            <a:endParaRPr lang="en-US" sz="4800" dirty="0">
              <a:latin typeface="+mn-lt"/>
            </a:endParaRPr>
          </a:p>
        </p:txBody>
      </p:sp>
      <p:sp>
        <p:nvSpPr>
          <p:cNvPr id="5" name="Subtitle 2">
            <a:extLst>
              <a:ext uri="{FF2B5EF4-FFF2-40B4-BE49-F238E27FC236}">
                <a16:creationId xmlns="" xmlns:a16="http://schemas.microsoft.com/office/drawing/2014/main" id="{8677E230-623E-4B23-8128-061E597F1AF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/>
          <a:p>
            <a:r>
              <a:rPr lang="en-US" dirty="0" smtClean="0"/>
              <a:t>Huawei, HiSilicon</a:t>
            </a:r>
            <a:r>
              <a:rPr lang="en-US" dirty="0" smtClean="0"/>
              <a:t>,[Skyworks],[Qualcomm]…</a:t>
            </a:r>
            <a:endParaRPr lang="en-US" dirty="0"/>
          </a:p>
        </p:txBody>
      </p:sp>
      <p:sp>
        <p:nvSpPr>
          <p:cNvPr id="6" name="TextBox 3">
            <a:extLst>
              <a:ext uri="{FF2B5EF4-FFF2-40B4-BE49-F238E27FC236}">
                <a16:creationId xmlns="" xmlns:a16="http://schemas.microsoft.com/office/drawing/2014/main" id="{5BB3C6A5-B872-4979-A917-7B860739811B}"/>
              </a:ext>
            </a:extLst>
          </p:cNvPr>
          <p:cNvSpPr txBox="1"/>
          <p:nvPr/>
        </p:nvSpPr>
        <p:spPr>
          <a:xfrm>
            <a:off x="8942493" y="254677"/>
            <a:ext cx="24835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altLang="zh-CN" b="1" dirty="0" smtClean="0"/>
              <a:t>R4-2002804</a:t>
            </a:r>
            <a:endParaRPr lang="en-US" b="1" dirty="0"/>
          </a:p>
        </p:txBody>
      </p:sp>
      <p:sp>
        <p:nvSpPr>
          <p:cNvPr id="7" name="TextBox 4">
            <a:extLst>
              <a:ext uri="{FF2B5EF4-FFF2-40B4-BE49-F238E27FC236}">
                <a16:creationId xmlns="" xmlns:a16="http://schemas.microsoft.com/office/drawing/2014/main" id="{961EBA95-7131-4683-B8EE-049359931A13}"/>
              </a:ext>
            </a:extLst>
          </p:cNvPr>
          <p:cNvSpPr txBox="1"/>
          <p:nvPr/>
        </p:nvSpPr>
        <p:spPr>
          <a:xfrm>
            <a:off x="98440" y="-28284"/>
            <a:ext cx="285608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3GPP TSG-RAN WG4 #</a:t>
            </a:r>
            <a:r>
              <a:rPr lang="en-US" b="1" dirty="0" smtClean="0"/>
              <a:t>94e</a:t>
            </a:r>
            <a:endParaRPr lang="en-US" b="1" dirty="0"/>
          </a:p>
          <a:p>
            <a:r>
              <a:rPr lang="en-US" b="1" dirty="0" smtClean="0"/>
              <a:t>Feb 24</a:t>
            </a:r>
            <a:r>
              <a:rPr lang="en-US" b="1" baseline="30000" dirty="0" smtClean="0"/>
              <a:t>th</a:t>
            </a:r>
            <a:r>
              <a:rPr lang="en-US" b="1" dirty="0" smtClean="0"/>
              <a:t> </a:t>
            </a:r>
            <a:r>
              <a:rPr lang="en-US" b="1" dirty="0"/>
              <a:t>– </a:t>
            </a:r>
            <a:r>
              <a:rPr lang="en-US" b="1" dirty="0" smtClean="0"/>
              <a:t>Mar 06</a:t>
            </a:r>
            <a:r>
              <a:rPr lang="en-US" b="1" baseline="30000" dirty="0" smtClean="0"/>
              <a:t>th</a:t>
            </a:r>
            <a:r>
              <a:rPr lang="en-US" b="1" dirty="0"/>
              <a:t>, </a:t>
            </a:r>
            <a:r>
              <a:rPr lang="en-US" b="1" dirty="0" smtClean="0"/>
              <a:t>2020</a:t>
            </a:r>
            <a:endParaRPr lang="en-US" b="1" dirty="0"/>
          </a:p>
          <a:p>
            <a:r>
              <a:rPr lang="en-US" b="1" dirty="0" err="1" smtClean="0"/>
              <a:t>emeeting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14443377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7708" y="28699"/>
            <a:ext cx="10515600" cy="601029"/>
          </a:xfrm>
        </p:spPr>
        <p:txBody>
          <a:bodyPr>
            <a:normAutofit/>
          </a:bodyPr>
          <a:lstStyle/>
          <a:p>
            <a:r>
              <a:rPr lang="en-US" altLang="zh-CN" sz="3600" b="1" dirty="0" smtClean="0">
                <a:latin typeface="+mn-lt"/>
              </a:rPr>
              <a:t>Background</a:t>
            </a:r>
            <a:endParaRPr lang="zh-CN" altLang="en-US" sz="3600" b="1" dirty="0">
              <a:latin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63902" y="681490"/>
            <a:ext cx="117319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l"/>
            </a:pPr>
            <a:r>
              <a:rPr lang="en-US" altLang="zh-CN" sz="1600" dirty="0" smtClean="0"/>
              <a:t>In R4-1910273, we used to have agreement on SEM requirement for intra-band contiguous CA which takes the approach as for intra-band EN-DC: </a:t>
            </a:r>
            <a:endParaRPr lang="zh-CN" altLang="en-US" sz="1600" dirty="0"/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98945837"/>
              </p:ext>
            </p:extLst>
          </p:nvPr>
        </p:nvGraphicFramePr>
        <p:xfrm>
          <a:off x="2527766" y="1072732"/>
          <a:ext cx="7151071" cy="196747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218295"/>
                <a:gridCol w="2713600"/>
                <a:gridCol w="2219176"/>
              </a:tblGrid>
              <a:tr h="428435">
                <a:tc>
                  <a:txBody>
                    <a:bodyPr/>
                    <a:lstStyle/>
                    <a:p>
                      <a:pPr algn="ctr" fontAlgn="base" hangingPunct="0"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x-none" sz="1200" dirty="0">
                          <a:effectLst/>
                        </a:rPr>
                        <a:t>Δf</a:t>
                      </a:r>
                      <a:r>
                        <a:rPr lang="x-none" sz="1200" baseline="-25000" dirty="0">
                          <a:effectLst/>
                        </a:rPr>
                        <a:t>OOB</a:t>
                      </a:r>
                      <a:endParaRPr lang="zh-CN" sz="1200" dirty="0">
                        <a:effectLst/>
                      </a:endParaRPr>
                    </a:p>
                    <a:p>
                      <a:pPr algn="ctr" fontAlgn="base" hangingPunct="0"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x-none" sz="1200" dirty="0">
                          <a:effectLst/>
                        </a:rPr>
                        <a:t>(MHz)</a:t>
                      </a:r>
                      <a:endParaRPr lang="zh-CN" sz="1200" b="1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base" hangingPunct="0"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x-none" sz="1200" dirty="0">
                          <a:effectLst/>
                        </a:rPr>
                        <a:t>Spectrum emission limit(dBm)</a:t>
                      </a:r>
                      <a:endParaRPr lang="zh-CN" sz="1200" b="1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base" hangingPunct="0"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x-none" sz="1200">
                          <a:effectLst/>
                        </a:rPr>
                        <a:t>MBW</a:t>
                      </a:r>
                      <a:endParaRPr lang="zh-CN" sz="1200" b="1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388016">
                <a:tc>
                  <a:txBody>
                    <a:bodyPr/>
                    <a:lstStyle/>
                    <a:p>
                      <a:pPr algn="ctr" fontAlgn="base" hangingPunct="0">
                        <a:spcBef>
                          <a:spcPts val="300"/>
                        </a:spcBef>
                        <a:spcAft>
                          <a:spcPts val="900"/>
                        </a:spcAft>
                      </a:pPr>
                      <a:r>
                        <a:rPr lang="x-none" sz="1200" dirty="0">
                          <a:effectLst/>
                        </a:rPr>
                        <a:t>± 0 - 1 </a:t>
                      </a:r>
                      <a:endParaRPr lang="zh-CN" sz="1200" b="1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base" hangingPunct="0"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x-none" sz="1200">
                          <a:effectLst/>
                        </a:rPr>
                        <a:t>Max(Round(10*log(0.15/BW</a:t>
                      </a:r>
                      <a:r>
                        <a:rPr lang="x-none" sz="1200" baseline="-25000">
                          <a:effectLst/>
                        </a:rPr>
                        <a:t>channel_CA</a:t>
                      </a:r>
                      <a:r>
                        <a:rPr lang="x-none" sz="1200">
                          <a:effectLst/>
                        </a:rPr>
                        <a:t>)),-24)</a:t>
                      </a:r>
                      <a:endParaRPr lang="zh-CN" sz="1200" b="1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base" hangingPunct="0"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x-none" sz="1200" dirty="0">
                          <a:effectLst/>
                        </a:rPr>
                        <a:t>30kHz</a:t>
                      </a:r>
                      <a:endParaRPr lang="zh-CN" sz="1200" b="1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94008">
                <a:tc>
                  <a:txBody>
                    <a:bodyPr/>
                    <a:lstStyle/>
                    <a:p>
                      <a:pPr algn="ctr" fontAlgn="base" hangingPunct="0"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x-none" sz="1200" dirty="0">
                          <a:effectLst/>
                        </a:rPr>
                        <a:t>± 1 - 5</a:t>
                      </a:r>
                      <a:endParaRPr lang="zh-CN" sz="1200" b="1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base" hangingPunct="0"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x-none" sz="1200">
                          <a:effectLst/>
                        </a:rPr>
                        <a:t>-10</a:t>
                      </a:r>
                      <a:endParaRPr lang="zh-CN" sz="1200" b="1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base" hangingPunct="0"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x-none" sz="1200">
                          <a:effectLst/>
                        </a:rPr>
                        <a:t>1MHz</a:t>
                      </a:r>
                      <a:endParaRPr lang="zh-CN" sz="1200" b="1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94008">
                <a:tc>
                  <a:txBody>
                    <a:bodyPr/>
                    <a:lstStyle/>
                    <a:p>
                      <a:pPr algn="ctr" fontAlgn="base" hangingPunct="0"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x-none" sz="1200" dirty="0">
                          <a:effectLst/>
                        </a:rPr>
                        <a:t>± 5 – BW</a:t>
                      </a:r>
                      <a:r>
                        <a:rPr lang="x-none" sz="1200" baseline="-25000" dirty="0">
                          <a:effectLst/>
                        </a:rPr>
                        <a:t>channel_CA</a:t>
                      </a:r>
                      <a:endParaRPr lang="zh-CN" sz="1200" b="1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base" hangingPunct="0"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x-none" sz="1200">
                          <a:effectLst/>
                        </a:rPr>
                        <a:t>-13</a:t>
                      </a:r>
                      <a:endParaRPr lang="zh-CN" sz="1200" b="1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base" hangingPunct="0"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x-none" sz="1200">
                          <a:effectLst/>
                        </a:rPr>
                        <a:t>1MHz</a:t>
                      </a:r>
                      <a:endParaRPr lang="zh-CN" sz="1200" b="1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388016">
                <a:tc>
                  <a:txBody>
                    <a:bodyPr/>
                    <a:lstStyle/>
                    <a:p>
                      <a:pPr algn="ctr" fontAlgn="base" hangingPunct="0"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x-none" sz="1200" dirty="0">
                          <a:effectLst/>
                        </a:rPr>
                        <a:t>±BW</a:t>
                      </a:r>
                      <a:r>
                        <a:rPr lang="x-none" sz="1200" baseline="-25000" dirty="0">
                          <a:effectLst/>
                        </a:rPr>
                        <a:t>channel_CA</a:t>
                      </a:r>
                      <a:r>
                        <a:rPr lang="x-none" sz="1200" dirty="0">
                          <a:effectLst/>
                        </a:rPr>
                        <a:t>- BW</a:t>
                      </a:r>
                      <a:r>
                        <a:rPr lang="x-none" sz="1200" baseline="-25000" dirty="0">
                          <a:effectLst/>
                        </a:rPr>
                        <a:t>channel_CA</a:t>
                      </a:r>
                      <a:r>
                        <a:rPr lang="x-none" sz="1200" dirty="0">
                          <a:effectLst/>
                        </a:rPr>
                        <a:t>+5</a:t>
                      </a:r>
                      <a:endParaRPr lang="zh-CN" sz="1200" b="1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base" hangingPunct="0"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x-none" sz="1200">
                          <a:effectLst/>
                        </a:rPr>
                        <a:t>-25</a:t>
                      </a:r>
                      <a:endParaRPr lang="zh-CN" sz="1200" b="1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base" hangingPunct="0"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x-none" sz="1200">
                          <a:effectLst/>
                        </a:rPr>
                        <a:t>1MHz</a:t>
                      </a:r>
                      <a:endParaRPr lang="zh-CN" sz="1200" b="1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374987">
                <a:tc gridSpan="3">
                  <a:txBody>
                    <a:bodyPr/>
                    <a:lstStyle/>
                    <a:p>
                      <a:pPr algn="l" fontAlgn="base" hangingPunct="0"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x-none" sz="1200" dirty="0">
                          <a:effectLst/>
                        </a:rPr>
                        <a:t>Note 1: BW</a:t>
                      </a:r>
                      <a:r>
                        <a:rPr lang="x-none" sz="1200" baseline="-25000" dirty="0">
                          <a:effectLst/>
                        </a:rPr>
                        <a:t>channel_CA</a:t>
                      </a:r>
                      <a:r>
                        <a:rPr lang="x-none" sz="1200" dirty="0">
                          <a:effectLst/>
                        </a:rPr>
                        <a:t>=nominal channel spacing+Foffset,high + Foffset,low, where the nominal channel spacing, Foffset,high and Foffset,low  refers to subclause 5.4A.1 and subclause 5.3A.3.</a:t>
                      </a:r>
                      <a:endParaRPr lang="zh-CN" sz="1200" b="1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文本框 5"/>
          <p:cNvSpPr txBox="1"/>
          <p:nvPr/>
        </p:nvSpPr>
        <p:spPr>
          <a:xfrm>
            <a:off x="258797" y="3120619"/>
            <a:ext cx="11550769" cy="35240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l"/>
            </a:pPr>
            <a:r>
              <a:rPr lang="en-US" altLang="zh-CN" sz="1600" dirty="0" smtClean="0"/>
              <a:t>In RAN4 #94e meeting, the problem that IMD3 falls into offset 0-1MHz makes large MPR was raised, the summary can be summarized as below: </a:t>
            </a:r>
          </a:p>
          <a:p>
            <a:pPr marL="285750" indent="-285750">
              <a:buFont typeface="Wingdings" panose="05000000000000000000" pitchFamily="2" charset="2"/>
              <a:buChar char="l"/>
            </a:pPr>
            <a:endParaRPr lang="en-US" altLang="zh-CN" sz="1600" dirty="0"/>
          </a:p>
          <a:p>
            <a:pPr marL="285750" indent="-285750">
              <a:buFont typeface="Wingdings" panose="05000000000000000000" pitchFamily="2" charset="2"/>
              <a:buChar char="l"/>
            </a:pPr>
            <a:endParaRPr lang="en-US" altLang="zh-CN" sz="1600" dirty="0" smtClean="0"/>
          </a:p>
          <a:p>
            <a:pPr marL="285750" indent="-285750">
              <a:buFont typeface="Wingdings" panose="05000000000000000000" pitchFamily="2" charset="2"/>
              <a:buChar char="l"/>
            </a:pPr>
            <a:endParaRPr lang="en-US" altLang="zh-CN" sz="1600" dirty="0"/>
          </a:p>
          <a:p>
            <a:pPr marL="285750" indent="-285750">
              <a:buFont typeface="Wingdings" panose="05000000000000000000" pitchFamily="2" charset="2"/>
              <a:buChar char="l"/>
            </a:pPr>
            <a:endParaRPr lang="en-US" altLang="zh-CN" sz="1600" dirty="0" smtClean="0"/>
          </a:p>
          <a:p>
            <a:pPr marL="285750" indent="-285750">
              <a:buFont typeface="Wingdings" panose="05000000000000000000" pitchFamily="2" charset="2"/>
              <a:buChar char="l"/>
            </a:pPr>
            <a:endParaRPr lang="en-US" altLang="zh-CN" sz="1600" dirty="0"/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l"/>
            </a:pPr>
            <a:r>
              <a:rPr lang="en-US" altLang="zh-CN" sz="1600" dirty="0" smtClean="0"/>
              <a:t>Since nominal channel space for CA are specified relative large and fixed with numerology which ensures there is a channel space entry less than or equal to the nominal channel space for any CC configurations, with the assumption on ACLR MBW=</a:t>
            </a:r>
            <a:r>
              <a:rPr lang="en-US" altLang="zh-CN" sz="1600" i="1" dirty="0" err="1"/>
              <a:t>BW</a:t>
            </a:r>
            <a:r>
              <a:rPr lang="en-US" altLang="zh-CN" sz="1600" i="1" baseline="-25000" dirty="0" err="1"/>
              <a:t>Channel_CA</a:t>
            </a:r>
            <a:r>
              <a:rPr lang="en-US" altLang="zh-CN" sz="1600" i="1" dirty="0"/>
              <a:t> – 2*max(GB(low),GB(high</a:t>
            </a:r>
            <a:r>
              <a:rPr lang="en-US" altLang="zh-CN" sz="1600" i="1" dirty="0" smtClean="0"/>
              <a:t>)) and </a:t>
            </a:r>
            <a:r>
              <a:rPr lang="en-US" altLang="zh-CN" sz="1600" i="1" dirty="0" err="1" smtClean="0"/>
              <a:t>BW</a:t>
            </a:r>
            <a:r>
              <a:rPr lang="en-US" altLang="zh-CN" sz="1600" i="1" baseline="-25000" dirty="0" err="1" smtClean="0"/>
              <a:t>Channel_CA</a:t>
            </a:r>
            <a:r>
              <a:rPr lang="en-US" altLang="zh-CN" sz="1600" i="1" dirty="0" smtClean="0"/>
              <a:t>= </a:t>
            </a:r>
            <a:r>
              <a:rPr lang="en-GB" altLang="zh-CN" sz="1600" i="1" dirty="0"/>
              <a:t>nominal channel space+ </a:t>
            </a:r>
            <a:r>
              <a:rPr lang="en-GB" altLang="zh-CN" sz="1600" i="1" dirty="0" err="1"/>
              <a:t>F</a:t>
            </a:r>
            <a:r>
              <a:rPr lang="en-GB" altLang="zh-CN" sz="1600" i="1" baseline="-25000" dirty="0" err="1"/>
              <a:t>offset,high</a:t>
            </a:r>
            <a:r>
              <a:rPr lang="en-GB" altLang="zh-CN" sz="1600" i="1" dirty="0"/>
              <a:t> + </a:t>
            </a:r>
            <a:r>
              <a:rPr lang="en-GB" altLang="zh-CN" sz="1600" i="1" dirty="0" err="1" smtClean="0"/>
              <a:t>F</a:t>
            </a:r>
            <a:r>
              <a:rPr lang="en-GB" altLang="zh-CN" sz="1600" i="1" baseline="-25000" dirty="0" err="1" smtClean="0"/>
              <a:t>offset,low</a:t>
            </a:r>
            <a:r>
              <a:rPr lang="en-GB" altLang="zh-CN" sz="1600" i="1" baseline="-25000" dirty="0" smtClean="0"/>
              <a:t>,</a:t>
            </a:r>
            <a:r>
              <a:rPr lang="en-GB" altLang="zh-CN" sz="1600" i="1" dirty="0" smtClean="0"/>
              <a:t> the different solution on SCS adoption for each CC may lead to:</a:t>
            </a:r>
          </a:p>
          <a:p>
            <a:pPr marL="742950" lvl="1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1600" i="1" dirty="0" err="1" smtClean="0"/>
              <a:t>BW</a:t>
            </a:r>
            <a:r>
              <a:rPr lang="en-US" altLang="zh-CN" sz="1600" i="1" baseline="-25000" dirty="0" err="1" smtClean="0"/>
              <a:t>Channel_CA</a:t>
            </a:r>
            <a:r>
              <a:rPr lang="en-US" altLang="zh-CN" sz="1600" i="1" baseline="-25000" dirty="0" smtClean="0"/>
              <a:t> </a:t>
            </a:r>
            <a:r>
              <a:rPr lang="en-US" altLang="zh-CN" sz="1600" i="1" dirty="0" smtClean="0"/>
              <a:t>&gt; CBW1+CBW2 if adopts the SCS defined  in 5.3A.1 of TS 38.101</a:t>
            </a:r>
          </a:p>
          <a:p>
            <a:pPr marL="742950" lvl="1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1600" i="1" dirty="0" smtClean="0"/>
              <a:t>The wanted signal may not be captured within the MBW if adopts the SCS defined in 5.4A.1 of TS 38.101</a:t>
            </a:r>
            <a:endParaRPr lang="zh-CN" altLang="en-US" sz="1600" dirty="0"/>
          </a:p>
        </p:txBody>
      </p:sp>
      <p:graphicFrame>
        <p:nvGraphicFramePr>
          <p:cNvPr id="8" name="表格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66140790"/>
              </p:ext>
            </p:extLst>
          </p:nvPr>
        </p:nvGraphicFramePr>
        <p:xfrm>
          <a:off x="1575704" y="3468680"/>
          <a:ext cx="9405263" cy="14325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75658"/>
                <a:gridCol w="1175658"/>
                <a:gridCol w="859973"/>
                <a:gridCol w="975014"/>
                <a:gridCol w="1691986"/>
                <a:gridCol w="612321"/>
                <a:gridCol w="1738995"/>
                <a:gridCol w="1175658"/>
              </a:tblGrid>
              <a:tr h="205865">
                <a:tc>
                  <a:txBody>
                    <a:bodyPr/>
                    <a:lstStyle/>
                    <a:p>
                      <a:r>
                        <a:rPr lang="en-US" altLang="zh-CN" sz="1000" dirty="0" smtClean="0"/>
                        <a:t>WF</a:t>
                      </a:r>
                      <a:endParaRPr lang="zh-CN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000" dirty="0" smtClean="0"/>
                        <a:t>type</a:t>
                      </a:r>
                      <a:endParaRPr lang="zh-CN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000" dirty="0" smtClean="0"/>
                        <a:t>CC1</a:t>
                      </a:r>
                      <a:endParaRPr lang="zh-CN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000" dirty="0" smtClean="0"/>
                        <a:t>CC2</a:t>
                      </a:r>
                      <a:endParaRPr lang="zh-CN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000" dirty="0" smtClean="0"/>
                        <a:t>Limit1</a:t>
                      </a:r>
                      <a:endParaRPr lang="zh-CN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000" dirty="0" smtClean="0"/>
                        <a:t>BO1</a:t>
                      </a:r>
                      <a:endParaRPr lang="zh-CN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000" dirty="0" smtClean="0"/>
                        <a:t>Limit2</a:t>
                      </a:r>
                      <a:endParaRPr lang="zh-CN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000" dirty="0" smtClean="0"/>
                        <a:t>BO2</a:t>
                      </a:r>
                      <a:endParaRPr lang="zh-CN" altLang="en-US" sz="1000" dirty="0"/>
                    </a:p>
                  </a:txBody>
                  <a:tcPr/>
                </a:tc>
              </a:tr>
              <a:tr h="334530">
                <a:tc rowSpan="3">
                  <a:txBody>
                    <a:bodyPr/>
                    <a:lstStyle/>
                    <a:p>
                      <a:pPr algn="ctr"/>
                      <a:r>
                        <a:rPr lang="en-US" altLang="zh-CN" sz="1000" dirty="0" smtClean="0"/>
                        <a:t>CP-OFDM</a:t>
                      </a:r>
                      <a:endParaRPr lang="zh-CN" altLang="en-US" sz="1000" dirty="0"/>
                    </a:p>
                  </a:txBody>
                  <a:tcPr anchor="ctr"/>
                </a:tc>
                <a:tc rowSpan="3">
                  <a:txBody>
                    <a:bodyPr/>
                    <a:lstStyle/>
                    <a:p>
                      <a:pPr algn="ctr"/>
                      <a:r>
                        <a:rPr lang="en-US" altLang="zh-CN" sz="1000" dirty="0" smtClean="0"/>
                        <a:t>NC</a:t>
                      </a:r>
                      <a:endParaRPr lang="zh-CN" altLang="en-US" sz="1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altLang="zh-CN" sz="1000" dirty="0" smtClean="0"/>
                        <a:t>1RB105</a:t>
                      </a:r>
                      <a:endParaRPr lang="zh-CN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000" dirty="0" smtClean="0"/>
                        <a:t>1RB51</a:t>
                      </a:r>
                      <a:endParaRPr lang="zh-CN" altLang="en-US" sz="1000" dirty="0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r>
                        <a:rPr lang="en-US" altLang="zh-CN" sz="1000" dirty="0" smtClean="0"/>
                        <a:t>SEM</a:t>
                      </a:r>
                      <a:r>
                        <a:rPr lang="en-US" altLang="zh-CN" sz="1000" baseline="0" dirty="0" smtClean="0"/>
                        <a:t> </a:t>
                      </a:r>
                    </a:p>
                    <a:p>
                      <a:r>
                        <a:rPr lang="en-US" altLang="zh-CN" sz="1000" baseline="0" dirty="0" smtClean="0"/>
                        <a:t>-13dBm/1% </a:t>
                      </a:r>
                      <a:r>
                        <a:rPr lang="en-US" altLang="zh-CN" sz="1000" baseline="0" dirty="0" err="1" smtClean="0"/>
                        <a:t>BW</a:t>
                      </a:r>
                      <a:r>
                        <a:rPr lang="en-US" altLang="zh-CN" sz="1000" baseline="-25000" dirty="0" err="1" smtClean="0"/>
                        <a:t>channel_CA</a:t>
                      </a:r>
                      <a:endParaRPr lang="zh-CN" altLang="en-US" sz="1000" baseline="-25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altLang="zh-CN" sz="1000" dirty="0" smtClean="0"/>
                        <a:t>2.3</a:t>
                      </a:r>
                      <a:endParaRPr lang="zh-CN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000" dirty="0" smtClean="0"/>
                        <a:t>SEM</a:t>
                      </a:r>
                      <a:r>
                        <a:rPr lang="en-US" altLang="zh-CN" sz="1000" baseline="0" dirty="0" smtClean="0"/>
                        <a:t> </a:t>
                      </a:r>
                    </a:p>
                    <a:p>
                      <a:r>
                        <a:rPr lang="en-US" altLang="zh-CN" sz="1000" baseline="0" dirty="0" smtClean="0"/>
                        <a:t>-24dBm/30kHz</a:t>
                      </a:r>
                      <a:endParaRPr lang="zh-CN" altLang="en-US" sz="1000" baseline="-250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000" dirty="0" smtClean="0"/>
                        <a:t>6.3</a:t>
                      </a:r>
                      <a:endParaRPr lang="zh-CN" altLang="en-US" sz="1000" dirty="0"/>
                    </a:p>
                  </a:txBody>
                  <a:tcPr/>
                </a:tc>
              </a:tr>
              <a:tr h="334530">
                <a:tc vMerge="1"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000" dirty="0" smtClean="0"/>
                        <a:t>1RB70</a:t>
                      </a:r>
                      <a:endParaRPr lang="zh-CN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000" dirty="0" smtClean="0"/>
                        <a:t>1RB35</a:t>
                      </a:r>
                      <a:endParaRPr lang="zh-CN" altLang="en-US" sz="1000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 sz="1000" baseline="-250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000" dirty="0" smtClean="0"/>
                        <a:t>5.9</a:t>
                      </a:r>
                      <a:endParaRPr lang="zh-CN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000" dirty="0" smtClean="0"/>
                        <a:t>SEM</a:t>
                      </a:r>
                      <a:r>
                        <a:rPr lang="en-US" altLang="zh-CN" sz="1000" baseline="0" dirty="0" smtClean="0"/>
                        <a:t> </a:t>
                      </a:r>
                    </a:p>
                    <a:p>
                      <a:r>
                        <a:rPr lang="en-US" altLang="zh-CN" sz="1000" baseline="0" dirty="0" smtClean="0"/>
                        <a:t>-24dBm/30kHz</a:t>
                      </a:r>
                      <a:endParaRPr lang="zh-CN" altLang="en-US" sz="1000" baseline="-250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000" dirty="0" smtClean="0"/>
                        <a:t>6.9</a:t>
                      </a:r>
                      <a:endParaRPr lang="zh-CN" altLang="en-US" sz="1000" dirty="0"/>
                    </a:p>
                  </a:txBody>
                  <a:tcPr/>
                </a:tc>
              </a:tr>
              <a:tr h="334530">
                <a:tc vMerge="1">
                  <a:txBody>
                    <a:bodyPr/>
                    <a:lstStyle/>
                    <a:p>
                      <a:pPr algn="ctr"/>
                      <a:endParaRPr lang="zh-CN" altLang="en-US" sz="1000" dirty="0"/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/>
                      <a:endParaRPr lang="zh-CN" altLang="en-US" sz="1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altLang="zh-CN" sz="1000" dirty="0" smtClean="0"/>
                        <a:t>1RB85</a:t>
                      </a:r>
                      <a:endParaRPr lang="zh-CN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000" dirty="0" smtClean="0"/>
                        <a:t>1RB63</a:t>
                      </a:r>
                      <a:endParaRPr lang="zh-CN" altLang="en-US" sz="1000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 sz="1000" baseline="-250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000" dirty="0" smtClean="0"/>
                        <a:t>6.4</a:t>
                      </a:r>
                      <a:endParaRPr lang="zh-CN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000" dirty="0" smtClean="0"/>
                        <a:t>SEM</a:t>
                      </a:r>
                      <a:r>
                        <a:rPr lang="en-US" altLang="zh-CN" sz="1000" baseline="0" dirty="0" smtClean="0"/>
                        <a:t> </a:t>
                      </a:r>
                    </a:p>
                    <a:p>
                      <a:r>
                        <a:rPr lang="en-US" altLang="zh-CN" sz="1000" baseline="0" dirty="0" smtClean="0"/>
                        <a:t>-24dBm/30kHz</a:t>
                      </a:r>
                      <a:endParaRPr lang="zh-CN" altLang="en-US" sz="1000" baseline="-250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000" dirty="0" smtClean="0"/>
                        <a:t>12.3</a:t>
                      </a:r>
                      <a:endParaRPr lang="zh-CN" altLang="en-US" sz="1000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630356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6636" y="7136"/>
            <a:ext cx="10515600" cy="475944"/>
          </a:xfrm>
        </p:spPr>
        <p:txBody>
          <a:bodyPr>
            <a:normAutofit fontScale="90000"/>
          </a:bodyPr>
          <a:lstStyle/>
          <a:p>
            <a:r>
              <a:rPr lang="en-US" altLang="zh-CN" sz="3200" b="1" dirty="0" smtClean="0">
                <a:latin typeface="+mn-lt"/>
              </a:rPr>
              <a:t>ACLR MBW</a:t>
            </a:r>
            <a:endParaRPr lang="zh-CN" altLang="en-US" sz="3200" b="1" dirty="0">
              <a:latin typeface="+mn-lt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/>
              <p:cNvSpPr txBox="1"/>
              <p:nvPr/>
            </p:nvSpPr>
            <p:spPr>
              <a:xfrm>
                <a:off x="-413162" y="672866"/>
                <a:ext cx="12605161" cy="52216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742950" lvl="1" indent="-285750">
                  <a:spcAft>
                    <a:spcPts val="1200"/>
                  </a:spcAft>
                  <a:buFont typeface="Wingdings" panose="05000000000000000000" pitchFamily="2" charset="2"/>
                  <a:buChar char="Ø"/>
                </a:pPr>
                <a:r>
                  <a:rPr lang="en-US" altLang="zh-CN" sz="1400" b="1" dirty="0" smtClean="0"/>
                  <a:t>Option 1</a:t>
                </a:r>
                <a:r>
                  <a:rPr lang="en-US" altLang="zh-CN" sz="1400" b="1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DengXian" charset="-122"/>
                    <a:cs typeface="Times New Roman" panose="02020603050405020304" pitchFamily="18" charset="0"/>
                  </a:rPr>
                  <a:t>[1</a:t>
                </a:r>
                <a:r>
                  <a:rPr lang="en-US" altLang="zh-CN" sz="1400" b="1" baseline="300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DengXian" charset="-122"/>
                    <a:cs typeface="Times New Roman" panose="02020603050405020304" pitchFamily="18" charset="0"/>
                  </a:rPr>
                  <a:t>st</a:t>
                </a:r>
                <a:r>
                  <a:rPr lang="en-US" altLang="zh-CN" sz="1400" b="1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DengXian" charset="-122"/>
                    <a:cs typeface="Times New Roman" panose="02020603050405020304" pitchFamily="18" charset="0"/>
                  </a:rPr>
                  <a:t> round comment</a:t>
                </a:r>
                <a:r>
                  <a:rPr lang="en-US" altLang="zh-CN" sz="1400" b="1" dirty="0" smtClean="0">
                    <a:solidFill>
                      <a:srgbClr val="000000"/>
                    </a:solidFill>
                    <a:latin typeface="Times New Roman" panose="02020603050405020304" pitchFamily="18" charset="0"/>
                    <a:ea typeface="DengXian" charset="-122"/>
                    <a:cs typeface="Times New Roman" panose="02020603050405020304" pitchFamily="18" charset="0"/>
                  </a:rPr>
                  <a:t>]:</a:t>
                </a:r>
                <a:endParaRPr lang="en-US" altLang="zh-CN" sz="1400" b="1" dirty="0" smtClean="0"/>
              </a:p>
              <a:p>
                <a:pPr marL="1200150" lvl="2" indent="-285750">
                  <a:spcAft>
                    <a:spcPts val="1200"/>
                  </a:spcAft>
                  <a:buFont typeface="Wingdings" panose="05000000000000000000" pitchFamily="2" charset="2"/>
                  <a:buChar char="ü"/>
                </a:pPr>
                <a:r>
                  <a:rPr lang="en-US" altLang="zh-CN" sz="1400" dirty="0" smtClean="0"/>
                  <a:t>Offset for ACLR: </a:t>
                </a:r>
                <a:r>
                  <a:rPr lang="en-US" altLang="zh-CN" sz="1400" dirty="0" smtClean="0">
                    <a:latin typeface="Calibri" panose="020F0502020204030204" pitchFamily="34" charset="0"/>
                    <a:cs typeface="Calibri" panose="020F0502020204030204" pitchFamily="34" charset="0"/>
                  </a:rPr>
                  <a:t>±</a:t>
                </a:r>
                <a:r>
                  <a:rPr lang="en-US" altLang="zh-CN" sz="1400" dirty="0" err="1" smtClean="0"/>
                  <a:t>BW</a:t>
                </a:r>
                <a:r>
                  <a:rPr lang="en-US" altLang="zh-CN" sz="1400" baseline="-25000" dirty="0" err="1" smtClean="0"/>
                  <a:t>channel_CA</a:t>
                </a:r>
                <a:endParaRPr lang="en-US" altLang="zh-CN" sz="1400" baseline="-25000" dirty="0" smtClean="0"/>
              </a:p>
              <a:p>
                <a:pPr marL="1200150" lvl="2" indent="-285750">
                  <a:spcAft>
                    <a:spcPts val="1200"/>
                  </a:spcAft>
                  <a:buFont typeface="Wingdings" panose="05000000000000000000" pitchFamily="2" charset="2"/>
                  <a:buChar char="ü"/>
                </a:pPr>
                <a:r>
                  <a:rPr lang="en-US" altLang="zh-CN" sz="1400" dirty="0"/>
                  <a:t>MBW= </a:t>
                </a:r>
                <a:r>
                  <a:rPr lang="en-US" altLang="zh-CN" sz="1400" dirty="0" err="1"/>
                  <a:t>BW</a:t>
                </a:r>
                <a:r>
                  <a:rPr lang="en-US" altLang="zh-CN" sz="1400" baseline="-25000" dirty="0" err="1"/>
                  <a:t>channel_CA</a:t>
                </a:r>
                <a:r>
                  <a:rPr lang="en-US" altLang="zh-CN" sz="1400" dirty="0"/>
                  <a:t> -2*max(BW</a:t>
                </a:r>
                <a:r>
                  <a:rPr lang="en-US" altLang="zh-CN" sz="1400" baseline="-25000" dirty="0"/>
                  <a:t>GB1</a:t>
                </a:r>
                <a:r>
                  <a:rPr lang="en-US" altLang="zh-CN" sz="1400" dirty="0"/>
                  <a:t>, BW</a:t>
                </a:r>
                <a:r>
                  <a:rPr lang="en-US" altLang="zh-CN" sz="1400" baseline="-25000" dirty="0"/>
                  <a:t>GB2</a:t>
                </a:r>
                <a:r>
                  <a:rPr lang="en-US" altLang="zh-CN" sz="1400" dirty="0"/>
                  <a:t>). SCS adoption of each CC is defined as current 5.3A.3 of </a:t>
                </a:r>
                <a:r>
                  <a:rPr lang="en-US" altLang="zh-CN" sz="1400" dirty="0" smtClean="0"/>
                  <a:t>38.101</a:t>
                </a:r>
              </a:p>
              <a:p>
                <a:pPr marL="1200150" lvl="2" indent="-285750">
                  <a:spcAft>
                    <a:spcPts val="1200"/>
                  </a:spcAft>
                  <a:buFont typeface="Wingdings" panose="05000000000000000000" pitchFamily="2" charset="2"/>
                  <a:buChar char="ü"/>
                </a:pPr>
                <a:r>
                  <a:rPr lang="en-US" altLang="zh-CN" sz="14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DengXian" charset="-122"/>
                    <a:cs typeface="Times New Roman" panose="02020603050405020304" pitchFamily="18" charset="0"/>
                  </a:rPr>
                  <a:t>Channel space can be less or equal to nominal channel space to ensure </a:t>
                </a:r>
                <a:r>
                  <a:rPr lang="en-US" altLang="zh-CN" sz="1400" dirty="0" err="1">
                    <a:solidFill>
                      <a:srgbClr val="000000"/>
                    </a:solidFill>
                    <a:latin typeface="Times New Roman" panose="02020603050405020304" pitchFamily="18" charset="0"/>
                    <a:ea typeface="DengXian" charset="-122"/>
                    <a:cs typeface="Times New Roman" panose="02020603050405020304" pitchFamily="18" charset="0"/>
                  </a:rPr>
                  <a:t>BW</a:t>
                </a:r>
                <a:r>
                  <a:rPr lang="en-US" altLang="zh-CN" sz="1400" baseline="-30000" dirty="0" err="1">
                    <a:solidFill>
                      <a:srgbClr val="000000"/>
                    </a:solidFill>
                    <a:latin typeface="Times New Roman" panose="02020603050405020304" pitchFamily="18" charset="0"/>
                    <a:ea typeface="DengXian" charset="-122"/>
                    <a:cs typeface="Times New Roman" panose="02020603050405020304" pitchFamily="18" charset="0"/>
                  </a:rPr>
                  <a:t>channel_CA</a:t>
                </a:r>
                <a:r>
                  <a:rPr lang="en-US" altLang="zh-CN" sz="1400" baseline="-300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DengXian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14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DengXian" charset="-122"/>
                    <a:cs typeface="Times New Roman" panose="02020603050405020304" pitchFamily="18" charset="0"/>
                  </a:rPr>
                  <a:t>not exceed </a:t>
                </a:r>
                <a:r>
                  <a:rPr lang="en-US" altLang="zh-CN" sz="1400" dirty="0" smtClean="0">
                    <a:solidFill>
                      <a:srgbClr val="000000"/>
                    </a:solidFill>
                    <a:latin typeface="Times New Roman" panose="02020603050405020304" pitchFamily="18" charset="0"/>
                    <a:ea typeface="DengXian" charset="-122"/>
                    <a:cs typeface="Times New Roman" panose="02020603050405020304" pitchFamily="18" charset="0"/>
                  </a:rPr>
                  <a:t>CBW1+CBW2:</a:t>
                </a:r>
              </a:p>
              <a:p>
                <a:pPr lvl="2">
                  <a:spcAft>
                    <a:spcPts val="1200"/>
                  </a:spcAft>
                </a:pPr>
                <a:r>
                  <a:rPr lang="en-US" altLang="zh-CN" sz="1400" dirty="0" smtClean="0">
                    <a:solidFill>
                      <a:srgbClr val="000000"/>
                    </a:solidFill>
                    <a:latin typeface="Times New Roman" panose="02020603050405020304" pitchFamily="18" charset="0"/>
                    <a:ea typeface="DengXian" charset="-122"/>
                    <a:cs typeface="Times New Roman" panose="02020603050405020304" pitchFamily="18" charset="0"/>
                  </a:rPr>
                  <a:t>*For simulation and measurement assumption, nominal channel space is used since no risk on </a:t>
                </a:r>
                <a:r>
                  <a:rPr lang="en-US" altLang="zh-CN" sz="1400" i="1" dirty="0" err="1"/>
                  <a:t>BW</a:t>
                </a:r>
                <a:r>
                  <a:rPr lang="en-US" altLang="zh-CN" sz="1400" i="1" baseline="-25000" dirty="0" err="1"/>
                  <a:t>Channel_CA</a:t>
                </a:r>
                <a:r>
                  <a:rPr lang="en-US" altLang="zh-CN" sz="1400" i="1" baseline="-25000" dirty="0"/>
                  <a:t> </a:t>
                </a:r>
                <a:r>
                  <a:rPr lang="en-US" altLang="zh-CN" sz="1400" i="1" dirty="0"/>
                  <a:t>&gt; CBW1+CBW2 </a:t>
                </a:r>
                <a:r>
                  <a:rPr lang="en-US" altLang="zh-CN" sz="1400" i="1" dirty="0" smtClean="0"/>
                  <a:t> for 20M+20M, 50M+50M, 100M+60M and 100M+100M</a:t>
                </a:r>
                <a:endParaRPr lang="en-US" altLang="zh-CN" sz="1400" dirty="0" smtClean="0">
                  <a:solidFill>
                    <a:srgbClr val="000000"/>
                  </a:solidFill>
                  <a:latin typeface="Times New Roman" panose="02020603050405020304" pitchFamily="18" charset="0"/>
                  <a:ea typeface="DengXian" charset="-122"/>
                  <a:cs typeface="Times New Roman" panose="02020603050405020304" pitchFamily="18" charset="0"/>
                </a:endParaRPr>
              </a:p>
              <a:p>
                <a:pPr marL="742950" lvl="1" indent="-285750">
                  <a:spcAft>
                    <a:spcPts val="1200"/>
                  </a:spcAft>
                  <a:buFont typeface="Wingdings" panose="05000000000000000000" pitchFamily="2" charset="2"/>
                  <a:buChar char="Ø"/>
                </a:pPr>
                <a:r>
                  <a:rPr lang="en-US" altLang="zh-CN" sz="1400" b="1" dirty="0" smtClean="0">
                    <a:latin typeface="Times New Roman" panose="02020603050405020304" pitchFamily="18" charset="0"/>
                    <a:ea typeface="DengXian" charset="-122"/>
                    <a:cs typeface="Times New Roman" panose="02020603050405020304" pitchFamily="18" charset="0"/>
                  </a:rPr>
                  <a:t>Option 2[1</a:t>
                </a:r>
                <a:r>
                  <a:rPr lang="en-US" altLang="zh-CN" sz="1400" b="1" baseline="30000" dirty="0" smtClean="0">
                    <a:latin typeface="Times New Roman" panose="02020603050405020304" pitchFamily="18" charset="0"/>
                    <a:ea typeface="DengXian" charset="-122"/>
                    <a:cs typeface="Times New Roman" panose="02020603050405020304" pitchFamily="18" charset="0"/>
                  </a:rPr>
                  <a:t>st</a:t>
                </a:r>
                <a:r>
                  <a:rPr lang="en-US" altLang="zh-CN" sz="1400" b="1" dirty="0" smtClean="0">
                    <a:latin typeface="Times New Roman" panose="02020603050405020304" pitchFamily="18" charset="0"/>
                    <a:ea typeface="DengXian" charset="-122"/>
                    <a:cs typeface="Times New Roman" panose="02020603050405020304" pitchFamily="18" charset="0"/>
                  </a:rPr>
                  <a:t> round comment]:</a:t>
                </a:r>
              </a:p>
              <a:p>
                <a:pPr marL="1200150" lvl="2" indent="-285750">
                  <a:spcAft>
                    <a:spcPts val="1200"/>
                  </a:spcAft>
                  <a:buFont typeface="Wingdings" panose="05000000000000000000" pitchFamily="2" charset="2"/>
                  <a:buChar char="ü"/>
                </a:pPr>
                <a:r>
                  <a:rPr lang="en-US" altLang="zh-CN" sz="1400" dirty="0" smtClean="0"/>
                  <a:t>ACLR MBW=BW</a:t>
                </a:r>
                <a:r>
                  <a:rPr lang="en-US" altLang="zh-CN" sz="1400" baseline="-25000" dirty="0" smtClean="0"/>
                  <a:t>channel_CA</a:t>
                </a:r>
                <a:r>
                  <a:rPr lang="en-US" altLang="zh-CN" sz="1400" dirty="0" smtClean="0"/>
                  <a:t>-2max(</a:t>
                </a:r>
                <a:r>
                  <a:rPr lang="en-US" altLang="zh-CN" sz="1400" dirty="0"/>
                  <a:t>BW</a:t>
                </a:r>
                <a:r>
                  <a:rPr lang="en-US" altLang="zh-CN" sz="1400" baseline="-25000" dirty="0"/>
                  <a:t>GB1</a:t>
                </a:r>
                <a:r>
                  <a:rPr lang="en-US" altLang="zh-CN" sz="1400" dirty="0"/>
                  <a:t>, BW</a:t>
                </a:r>
                <a:r>
                  <a:rPr lang="en-US" altLang="zh-CN" sz="1400" baseline="-25000" dirty="0"/>
                  <a:t>GB2</a:t>
                </a:r>
                <a:r>
                  <a:rPr lang="en-US" altLang="zh-CN" sz="1400" dirty="0" smtClean="0"/>
                  <a:t>), where </a:t>
                </a:r>
                <a:r>
                  <a:rPr lang="en-US" altLang="zh-CN" sz="1400" dirty="0" err="1" smtClean="0"/>
                  <a:t>BW</a:t>
                </a:r>
                <a:r>
                  <a:rPr lang="en-US" altLang="zh-CN" sz="1400" baseline="-25000" dirty="0" err="1" smtClean="0"/>
                  <a:t>channel_CA</a:t>
                </a:r>
                <a:r>
                  <a:rPr lang="en-US" altLang="zh-CN" sz="1400" dirty="0" smtClean="0"/>
                  <a:t>=</a:t>
                </a:r>
                <a:r>
                  <a:rPr lang="en-GB" altLang="zh-CN" sz="1400" i="1" dirty="0"/>
                  <a:t> nominal channel space+ </a:t>
                </a:r>
                <a:r>
                  <a:rPr lang="en-GB" altLang="zh-CN" sz="1400" i="1" dirty="0" err="1"/>
                  <a:t>F</a:t>
                </a:r>
                <a:r>
                  <a:rPr lang="en-GB" altLang="zh-CN" sz="1400" i="1" baseline="-25000" dirty="0" err="1"/>
                  <a:t>offset,high</a:t>
                </a:r>
                <a:r>
                  <a:rPr lang="en-GB" altLang="zh-CN" sz="1400" i="1" dirty="0"/>
                  <a:t> + </a:t>
                </a:r>
                <a:r>
                  <a:rPr lang="en-GB" altLang="zh-CN" sz="1400" i="1" dirty="0" err="1"/>
                  <a:t>F</a:t>
                </a:r>
                <a:r>
                  <a:rPr lang="en-GB" altLang="zh-CN" sz="1400" i="1" baseline="-25000" dirty="0" err="1"/>
                  <a:t>offset,low</a:t>
                </a:r>
                <a:r>
                  <a:rPr lang="en-US" altLang="zh-CN" sz="1400" dirty="0" smtClean="0"/>
                  <a:t>. </a:t>
                </a:r>
                <a:r>
                  <a:rPr lang="en-US" altLang="zh-CN" sz="1400" dirty="0"/>
                  <a:t>Do not use largest </a:t>
                </a:r>
                <a:r>
                  <a:rPr lang="en-US" altLang="zh-CN" sz="1400" dirty="0" smtClean="0"/>
                  <a:t>common µ for </a:t>
                </a:r>
                <a:r>
                  <a:rPr lang="en-GB" altLang="zh-CN" sz="1400" i="1" dirty="0" err="1"/>
                  <a:t>F</a:t>
                </a:r>
                <a:r>
                  <a:rPr lang="en-GB" altLang="zh-CN" sz="1400" i="1" baseline="-25000" dirty="0" err="1"/>
                  <a:t>offset,high</a:t>
                </a:r>
                <a:r>
                  <a:rPr lang="en-GB" altLang="zh-CN" sz="1400" i="1" dirty="0"/>
                  <a:t> </a:t>
                </a:r>
                <a:r>
                  <a:rPr lang="en-GB" altLang="zh-CN" sz="1400" i="1" dirty="0" smtClean="0"/>
                  <a:t>and  </a:t>
                </a:r>
                <a:r>
                  <a:rPr lang="en-GB" altLang="zh-CN" sz="1400" i="1" dirty="0" err="1"/>
                  <a:t>F</a:t>
                </a:r>
                <a:r>
                  <a:rPr lang="en-GB" altLang="zh-CN" sz="1400" i="1" baseline="-25000" dirty="0" err="1"/>
                  <a:t>offset,low</a:t>
                </a:r>
                <a:r>
                  <a:rPr lang="en-US" altLang="zh-CN" sz="1400" dirty="0" smtClean="0"/>
                  <a:t>. </a:t>
                </a:r>
                <a:r>
                  <a:rPr lang="en-US" altLang="zh-CN" sz="1400" dirty="0"/>
                  <a:t>Largest common µ</a:t>
                </a:r>
                <a:r>
                  <a:rPr lang="en-US" altLang="zh-CN" sz="1400" dirty="0" smtClean="0"/>
                  <a:t> </a:t>
                </a:r>
                <a:r>
                  <a:rPr lang="en-US" altLang="zh-CN" sz="1400" dirty="0"/>
                  <a:t>is only used for </a:t>
                </a:r>
                <a:r>
                  <a:rPr lang="en-US" altLang="zh-CN" sz="1400" dirty="0" smtClean="0"/>
                  <a:t>nominal channel </a:t>
                </a:r>
                <a:r>
                  <a:rPr lang="en-US" altLang="zh-CN" sz="1400" dirty="0"/>
                  <a:t>spacing</a:t>
                </a:r>
                <a:r>
                  <a:rPr lang="en-US" altLang="zh-CN" sz="1400" dirty="0" smtClean="0"/>
                  <a:t>.</a:t>
                </a:r>
              </a:p>
              <a:p>
                <a:pPr marL="1200150" lvl="2" indent="-285750">
                  <a:spcAft>
                    <a:spcPts val="1200"/>
                  </a:spcAft>
                  <a:buFont typeface="Wingdings" panose="05000000000000000000" pitchFamily="2" charset="2"/>
                  <a:buChar char="ü"/>
                </a:pPr>
                <a:r>
                  <a:rPr lang="en-US" altLang="zh-CN" sz="1400" dirty="0" smtClean="0"/>
                  <a:t>Offset for ACLR: </a:t>
                </a:r>
                <a:r>
                  <a:rPr lang="en-US" altLang="zh-CN" sz="14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± </a:t>
                </a:r>
                <a:r>
                  <a:rPr lang="en-US" altLang="zh-CN" sz="1400" dirty="0" err="1" smtClean="0"/>
                  <a:t>BW</a:t>
                </a:r>
                <a:r>
                  <a:rPr lang="en-US" altLang="zh-CN" sz="1400" baseline="-25000" dirty="0" err="1" smtClean="0"/>
                  <a:t>channel_CA</a:t>
                </a:r>
                <a:endParaRPr lang="en-US" altLang="zh-CN" sz="1400" baseline="-25000" dirty="0" smtClean="0"/>
              </a:p>
              <a:p>
                <a:pPr marL="1200150" lvl="2" indent="-285750">
                  <a:spcAft>
                    <a:spcPts val="1200"/>
                  </a:spcAft>
                  <a:buFont typeface="Wingdings" panose="05000000000000000000" pitchFamily="2" charset="2"/>
                  <a:buChar char="ü"/>
                </a:pPr>
                <a:r>
                  <a:rPr lang="en-US" altLang="zh-CN" sz="1400" dirty="0" smtClean="0"/>
                  <a:t>Note </a:t>
                </a:r>
                <a:r>
                  <a:rPr lang="en-US" altLang="zh-CN" sz="1400" dirty="0"/>
                  <a:t>that BWCA for different numerology can exceed </a:t>
                </a:r>
                <a:r>
                  <a:rPr lang="en-US" altLang="zh-CN" sz="1400" dirty="0" smtClean="0"/>
                  <a:t>CBW1+CBW2.</a:t>
                </a:r>
              </a:p>
              <a:p>
                <a:pPr marL="742950" lvl="1" indent="-285750">
                  <a:spcAft>
                    <a:spcPts val="600"/>
                  </a:spcAft>
                  <a:buFont typeface="Wingdings" panose="05000000000000000000" pitchFamily="2" charset="2"/>
                  <a:buChar char="Ø"/>
                </a:pPr>
                <a:r>
                  <a:rPr lang="en-US" altLang="zh-CN" sz="1400" b="1" dirty="0"/>
                  <a:t>Option 3A[2]:</a:t>
                </a:r>
              </a:p>
              <a:p>
                <a:pPr marL="1200150" lvl="2" indent="-285750">
                  <a:spcAft>
                    <a:spcPts val="600"/>
                  </a:spcAft>
                  <a:buFont typeface="Wingdings" panose="05000000000000000000" pitchFamily="2" charset="2"/>
                  <a:buChar char="ü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1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1400" i="1">
                            <a:latin typeface="Cambria Math" panose="02040503050406030204" pitchFamily="18" charset="0"/>
                          </a:rPr>
                          <m:t>𝐹𝑜𝑟</m:t>
                        </m:r>
                        <m:r>
                          <a:rPr lang="en-US" altLang="zh-CN" sz="1400" i="1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GB" altLang="zh-CN" sz="1400" i="1">
                            <a:latin typeface="Cambria Math" panose="02040503050406030204" pitchFamily="18" charset="0"/>
                          </a:rPr>
                          <m:t>𝐵𝑊</m:t>
                        </m:r>
                      </m:e>
                      <m:sub>
                        <m:r>
                          <a:rPr lang="en-GB" altLang="zh-CN" sz="1400" i="1">
                            <a:latin typeface="Cambria Math" panose="02040503050406030204" pitchFamily="18" charset="0"/>
                          </a:rPr>
                          <m:t>𝐺𝐵</m:t>
                        </m:r>
                      </m:sub>
                    </m:sSub>
                    <m:r>
                      <a:rPr lang="en-GB" altLang="zh-CN" sz="1400">
                        <a:latin typeface="Cambria Math" panose="02040503050406030204" pitchFamily="18" charset="0"/>
                      </a:rPr>
                      <m:t>=</m:t>
                    </m:r>
                    <m:func>
                      <m:funcPr>
                        <m:ctrlPr>
                          <a:rPr lang="zh-CN" altLang="zh-CN" sz="1400" i="1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limLow>
                          <m:limLowPr>
                            <m:ctrlPr>
                              <a:rPr lang="zh-CN" altLang="zh-CN" sz="1400" i="1">
                                <a:latin typeface="Cambria Math" panose="02040503050406030204" pitchFamily="18" charset="0"/>
                              </a:rPr>
                            </m:ctrlPr>
                          </m:limLowPr>
                          <m:e>
                            <m:r>
                              <m:rPr>
                                <m:sty m:val="p"/>
                              </m:rPr>
                              <a:rPr lang="en-GB" altLang="zh-CN" sz="1400">
                                <a:latin typeface="Cambria Math" panose="02040503050406030204" pitchFamily="18" charset="0"/>
                              </a:rPr>
                              <m:t>max</m:t>
                            </m:r>
                          </m:e>
                          <m:lim>
                            <m:r>
                              <a:rPr lang="en-GB" altLang="zh-CN" sz="1400" i="1">
                                <a:latin typeface="Cambria Math" panose="02040503050406030204" pitchFamily="18" charset="0"/>
                              </a:rPr>
                              <m:t>𝑘</m:t>
                            </m:r>
                          </m:lim>
                        </m:limLow>
                      </m:fName>
                      <m:e>
                        <m:r>
                          <a:rPr lang="en-GB" altLang="zh-CN" sz="1400">
                            <a:latin typeface="Cambria Math" panose="02040503050406030204" pitchFamily="18" charset="0"/>
                          </a:rPr>
                          <m:t>(</m:t>
                        </m:r>
                        <m:sSub>
                          <m:sSubPr>
                            <m:ctrlPr>
                              <a:rPr lang="zh-CN" altLang="zh-CN" sz="14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GB" altLang="zh-CN" sz="1400" i="1">
                                <a:latin typeface="Cambria Math" panose="02040503050406030204" pitchFamily="18" charset="0"/>
                              </a:rPr>
                              <m:t>𝐵𝑊</m:t>
                            </m:r>
                          </m:e>
                          <m:sub>
                            <m:r>
                              <a:rPr lang="en-GB" altLang="zh-CN" sz="1400" i="1">
                                <a:latin typeface="Cambria Math" panose="02040503050406030204" pitchFamily="18" charset="0"/>
                              </a:rPr>
                              <m:t>𝐺𝐵</m:t>
                            </m:r>
                            <m:r>
                              <a:rPr lang="en-GB" altLang="zh-CN" sz="1400">
                                <a:latin typeface="Cambria Math" panose="02040503050406030204" pitchFamily="18" charset="0"/>
                              </a:rPr>
                              <m:t>,</m:t>
                            </m:r>
                            <m:r>
                              <a:rPr lang="en-GB" altLang="zh-CN" sz="1400" i="1">
                                <a:latin typeface="Cambria Math" panose="02040503050406030204" pitchFamily="18" charset="0"/>
                              </a:rPr>
                              <m:t>𝐶h𝑎𝑛𝑛𝑒𝑙</m:t>
                            </m:r>
                            <m:d>
                              <m:dPr>
                                <m:ctrlPr>
                                  <a:rPr lang="zh-CN" altLang="zh-CN" sz="1400" i="1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GB" altLang="zh-CN" sz="1400" i="1">
                                    <a:latin typeface="Cambria Math" panose="02040503050406030204" pitchFamily="18" charset="0"/>
                                  </a:rPr>
                                  <m:t>𝑘</m:t>
                                </m:r>
                              </m:e>
                            </m:d>
                          </m:sub>
                        </m:sSub>
                      </m:e>
                    </m:func>
                    <m:r>
                      <a:rPr lang="en-GB" altLang="zh-CN" sz="1400">
                        <a:latin typeface="Cambria Math" panose="02040503050406030204" pitchFamily="18" charset="0"/>
                      </a:rPr>
                      <m:t>(</m:t>
                    </m:r>
                    <m:sSub>
                      <m:sSubPr>
                        <m:ctrlPr>
                          <a:rPr lang="zh-CN" altLang="zh-CN" sz="1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altLang="zh-CN" sz="1400">
                            <a:latin typeface="Cambria Math" panose="02040503050406030204" pitchFamily="18" charset="0"/>
                            <a:sym typeface="Symbol" panose="05050102010706020507" pitchFamily="18" charset="2"/>
                          </a:rPr>
                          <m:t></m:t>
                        </m:r>
                      </m:e>
                      <m:sub>
                        <m:r>
                          <a:rPr lang="en-GB" altLang="zh-CN" sz="1400"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</m:sSub>
                    <m:r>
                      <a:rPr lang="en-GB" altLang="zh-CN" sz="140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n-GB" altLang="zh-CN" sz="1400" dirty="0"/>
                  <a:t>), use the </a:t>
                </a:r>
                <a:r>
                  <a:rPr lang="en-US" altLang="zh-CN" sz="1400" dirty="0"/>
                  <a:t>largest common µ which is defined in </a:t>
                </a:r>
                <a:r>
                  <a:rPr lang="en-US" altLang="zh-CN" sz="1400" i="1" dirty="0"/>
                  <a:t>5.4A.1 of TS 38.101</a:t>
                </a:r>
              </a:p>
              <a:p>
                <a:pPr marL="1200150" lvl="2" indent="-285750">
                  <a:spcAft>
                    <a:spcPts val="600"/>
                  </a:spcAft>
                  <a:buFont typeface="Wingdings" panose="05000000000000000000" pitchFamily="2" charset="2"/>
                  <a:buChar char="ü"/>
                </a:pPr>
                <a:r>
                  <a:rPr lang="en-US" altLang="zh-CN" sz="1400" dirty="0"/>
                  <a:t>ACLR MBW=BW</a:t>
                </a:r>
                <a:r>
                  <a:rPr lang="en-US" altLang="zh-CN" sz="1400" baseline="-25000" dirty="0"/>
                  <a:t>channel_CA</a:t>
                </a:r>
                <a:r>
                  <a:rPr lang="en-US" altLang="zh-CN" sz="1400" dirty="0"/>
                  <a:t>-2max(BW</a:t>
                </a:r>
                <a:r>
                  <a:rPr lang="en-US" altLang="zh-CN" sz="1400" baseline="-25000" dirty="0"/>
                  <a:t>GB1</a:t>
                </a:r>
                <a:r>
                  <a:rPr lang="en-US" altLang="zh-CN" sz="1400" dirty="0"/>
                  <a:t>, BW</a:t>
                </a:r>
                <a:r>
                  <a:rPr lang="en-US" altLang="zh-CN" sz="1400" baseline="-25000" dirty="0"/>
                  <a:t>GB2</a:t>
                </a:r>
                <a:r>
                  <a:rPr lang="en-US" altLang="zh-CN" sz="1400" dirty="0"/>
                  <a:t>), where </a:t>
                </a:r>
                <a:r>
                  <a:rPr lang="en-US" altLang="zh-CN" sz="1400" dirty="0" err="1"/>
                  <a:t>BW</a:t>
                </a:r>
                <a:r>
                  <a:rPr lang="en-US" altLang="zh-CN" sz="1400" baseline="-25000" dirty="0" err="1"/>
                  <a:t>channel_CA</a:t>
                </a:r>
                <a:r>
                  <a:rPr lang="en-US" altLang="zh-CN" sz="1400" dirty="0"/>
                  <a:t>=</a:t>
                </a:r>
                <a:r>
                  <a:rPr lang="en-GB" altLang="zh-CN" sz="1400" i="1" dirty="0"/>
                  <a:t> nominal channel space+ </a:t>
                </a:r>
                <a:r>
                  <a:rPr lang="en-GB" altLang="zh-CN" sz="1400" i="1" dirty="0" err="1"/>
                  <a:t>F</a:t>
                </a:r>
                <a:r>
                  <a:rPr lang="en-GB" altLang="zh-CN" sz="1400" i="1" baseline="-25000" dirty="0" err="1"/>
                  <a:t>offset,high</a:t>
                </a:r>
                <a:r>
                  <a:rPr lang="en-GB" altLang="zh-CN" sz="1400" i="1" dirty="0"/>
                  <a:t> + </a:t>
                </a:r>
                <a:r>
                  <a:rPr lang="en-GB" altLang="zh-CN" sz="1400" i="1" dirty="0" err="1"/>
                  <a:t>F</a:t>
                </a:r>
                <a:r>
                  <a:rPr lang="en-GB" altLang="zh-CN" sz="1400" i="1" baseline="-25000" dirty="0" err="1"/>
                  <a:t>offset,low</a:t>
                </a:r>
                <a:r>
                  <a:rPr lang="en-US" altLang="zh-CN" sz="1400" dirty="0"/>
                  <a:t>. use largest common µ for </a:t>
                </a:r>
                <a:r>
                  <a:rPr lang="en-GB" altLang="zh-CN" sz="1400" i="1" dirty="0" err="1"/>
                  <a:t>F</a:t>
                </a:r>
                <a:r>
                  <a:rPr lang="en-GB" altLang="zh-CN" sz="1400" i="1" baseline="-25000" dirty="0" err="1"/>
                  <a:t>offset,high</a:t>
                </a:r>
                <a:r>
                  <a:rPr lang="en-GB" altLang="zh-CN" sz="1400" i="1" dirty="0"/>
                  <a:t> and  </a:t>
                </a:r>
                <a:r>
                  <a:rPr lang="en-GB" altLang="zh-CN" sz="1400" i="1" dirty="0" err="1"/>
                  <a:t>F</a:t>
                </a:r>
                <a:r>
                  <a:rPr lang="en-GB" altLang="zh-CN" sz="1400" i="1" baseline="-25000" dirty="0" err="1"/>
                  <a:t>offset,low</a:t>
                </a:r>
                <a:r>
                  <a:rPr lang="en-US" altLang="zh-CN" sz="1400" dirty="0"/>
                  <a:t>. </a:t>
                </a:r>
              </a:p>
              <a:p>
                <a:pPr marL="1200150" lvl="2" indent="-285750">
                  <a:spcAft>
                    <a:spcPts val="1200"/>
                  </a:spcAft>
                  <a:buFont typeface="Wingdings" panose="05000000000000000000" pitchFamily="2" charset="2"/>
                  <a:buChar char="ü"/>
                </a:pPr>
                <a:endParaRPr lang="en-US" altLang="zh-CN" sz="1400" dirty="0" smtClean="0"/>
              </a:p>
            </p:txBody>
          </p:sp>
        </mc:Choice>
        <mc:Fallback xmlns="">
          <p:sp>
            <p:nvSpPr>
              <p:cNvPr id="3" name="文本框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-413162" y="672866"/>
                <a:ext cx="12605161" cy="5221686"/>
              </a:xfrm>
              <a:prstGeom prst="rect">
                <a:avLst/>
              </a:prstGeom>
              <a:blipFill rotWithShape="0">
                <a:blip r:embed="rId2"/>
                <a:stretch>
                  <a:fillRect t="-2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5602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8392" y="136525"/>
            <a:ext cx="10515600" cy="649859"/>
          </a:xfrm>
        </p:spPr>
        <p:txBody>
          <a:bodyPr>
            <a:normAutofit/>
          </a:bodyPr>
          <a:lstStyle/>
          <a:p>
            <a:r>
              <a:rPr lang="en-US" altLang="zh-CN" sz="36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SEM offset and measurement bandwidth</a:t>
            </a:r>
            <a:endParaRPr lang="zh-CN" altLang="en-US" sz="36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29374" y="903464"/>
            <a:ext cx="11640573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200"/>
              </a:spcAft>
            </a:pPr>
            <a:r>
              <a:rPr lang="en-US" altLang="zh-CN" dirty="0" smtClean="0">
                <a:latin typeface="Calibri" panose="020F0502020204030204" pitchFamily="34" charset="0"/>
                <a:cs typeface="Calibri" panose="020F0502020204030204" pitchFamily="34" charset="0"/>
              </a:rPr>
              <a:t>1. The MBW for ∆</a:t>
            </a:r>
            <a:r>
              <a:rPr lang="en-US" altLang="zh-CN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f</a:t>
            </a:r>
            <a:r>
              <a:rPr lang="en-US" altLang="zh-CN" baseline="-25000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OOB</a:t>
            </a:r>
            <a:r>
              <a:rPr lang="en-US" altLang="zh-CN" dirty="0" smtClean="0">
                <a:latin typeface="Calibri" panose="020F0502020204030204" pitchFamily="34" charset="0"/>
                <a:cs typeface="Calibri" panose="020F0502020204030204" pitchFamily="34" charset="0"/>
              </a:rPr>
              <a:t> 0-1MHz </a:t>
            </a:r>
          </a:p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l"/>
            </a:pPr>
            <a:r>
              <a:rPr lang="en-US" altLang="zh-CN" dirty="0" smtClean="0">
                <a:latin typeface="Calibri" panose="020F0502020204030204" pitchFamily="34" charset="0"/>
                <a:cs typeface="Calibri" panose="020F0502020204030204" pitchFamily="34" charset="0"/>
              </a:rPr>
              <a:t>use 1% </a:t>
            </a:r>
            <a:r>
              <a:rPr lang="en-US" altLang="zh-CN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BW</a:t>
            </a:r>
            <a:r>
              <a:rPr lang="en-US" altLang="zh-CN" baseline="-25000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channel_CA</a:t>
            </a:r>
            <a:r>
              <a:rPr lang="en-US" altLang="zh-CN" baseline="-250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zh-CN" dirty="0" smtClean="0">
                <a:latin typeface="Calibri" panose="020F0502020204030204" pitchFamily="34" charset="0"/>
                <a:cs typeface="Calibri" panose="020F0502020204030204" pitchFamily="34" charset="0"/>
              </a:rPr>
              <a:t>until 40MHz aggregated channel bandwidth, 400kHz thereafter, the equation is as below:</a:t>
            </a:r>
          </a:p>
          <a:p>
            <a:pPr marL="742950" lvl="1" indent="-285750">
              <a:spcAft>
                <a:spcPts val="1200"/>
              </a:spcAft>
              <a:buFont typeface="Wingdings" panose="05000000000000000000" pitchFamily="2" charset="2"/>
              <a:buChar char="Ø"/>
            </a:pPr>
            <a:r>
              <a:rPr lang="en-GB" altLang="zh-CN" dirty="0">
                <a:latin typeface="Calibri" panose="020F0502020204030204" pitchFamily="34" charset="0"/>
                <a:cs typeface="Calibri" panose="020F0502020204030204" pitchFamily="34" charset="0"/>
              </a:rPr>
              <a:t>-13 </a:t>
            </a:r>
            <a:r>
              <a:rPr lang="en-GB" altLang="zh-CN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dBm</a:t>
            </a:r>
            <a:r>
              <a:rPr lang="en-GB" altLang="zh-CN" dirty="0" smtClean="0">
                <a:latin typeface="Calibri" panose="020F0502020204030204" pitchFamily="34" charset="0"/>
                <a:cs typeface="Calibri" panose="020F0502020204030204" pitchFamily="34" charset="0"/>
              </a:rPr>
              <a:t>/Min(0.01*</a:t>
            </a:r>
            <a:r>
              <a:rPr lang="en-US" altLang="zh-CN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BW</a:t>
            </a:r>
            <a:r>
              <a:rPr lang="en-US" altLang="zh-CN" baseline="-25000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channel_CA</a:t>
            </a:r>
            <a:r>
              <a:rPr lang="en-GB" altLang="zh-CN" dirty="0" smtClean="0">
                <a:latin typeface="Calibri" panose="020F0502020204030204" pitchFamily="34" charset="0"/>
                <a:cs typeface="Calibri" panose="020F0502020204030204" pitchFamily="34" charset="0"/>
              </a:rPr>
              <a:t>, 0.4</a:t>
            </a:r>
            <a:r>
              <a:rPr lang="en-GB" altLang="zh-CN" dirty="0">
                <a:latin typeface="Calibri" panose="020F0502020204030204" pitchFamily="34" charset="0"/>
                <a:cs typeface="Calibri" panose="020F0502020204030204" pitchFamily="34" charset="0"/>
              </a:rPr>
              <a:t>) [MHz</a:t>
            </a:r>
            <a:r>
              <a:rPr lang="en-GB" altLang="zh-CN" dirty="0" smtClean="0">
                <a:latin typeface="Calibri" panose="020F0502020204030204" pitchFamily="34" charset="0"/>
                <a:cs typeface="Calibri" panose="020F0502020204030204" pitchFamily="34" charset="0"/>
              </a:rPr>
              <a:t>]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267425" y="2784898"/>
            <a:ext cx="11499011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200"/>
              </a:spcAft>
            </a:pPr>
            <a:r>
              <a:rPr lang="en-US" altLang="zh-CN" dirty="0" smtClean="0">
                <a:latin typeface="Calibri" panose="020F0502020204030204" pitchFamily="34" charset="0"/>
                <a:cs typeface="Calibri" panose="020F0502020204030204" pitchFamily="34" charset="0"/>
              </a:rPr>
              <a:t>2. The starting frequency point for OOB domain:</a:t>
            </a:r>
          </a:p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l"/>
            </a:pPr>
            <a:r>
              <a:rPr lang="en-US" altLang="zh-CN" dirty="0" smtClean="0">
                <a:latin typeface="Calibri" panose="020F0502020204030204" pitchFamily="34" charset="0"/>
                <a:cs typeface="Calibri" panose="020F0502020204030204" pitchFamily="34" charset="0"/>
              </a:rPr>
              <a:t> Option 1: ± </a:t>
            </a:r>
            <a:r>
              <a:rPr lang="en-US" altLang="zh-CN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BW</a:t>
            </a:r>
            <a:r>
              <a:rPr lang="en-US" altLang="zh-CN" baseline="-25000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channel_CA</a:t>
            </a:r>
            <a:r>
              <a:rPr lang="en-US" altLang="zh-CN" dirty="0" smtClean="0">
                <a:latin typeface="Calibri" panose="020F0502020204030204" pitchFamily="34" charset="0"/>
                <a:cs typeface="Calibri" panose="020F0502020204030204" pitchFamily="34" charset="0"/>
              </a:rPr>
              <a:t>/2 with the condition that </a:t>
            </a:r>
            <a:r>
              <a:rPr lang="en-US" altLang="zh-CN" dirty="0" err="1">
                <a:latin typeface="Calibri" panose="020F0502020204030204" pitchFamily="34" charset="0"/>
                <a:ea typeface="DengXian" charset="-122"/>
                <a:cs typeface="Calibri" panose="020F0502020204030204" pitchFamily="34" charset="0"/>
              </a:rPr>
              <a:t>BW</a:t>
            </a:r>
            <a:r>
              <a:rPr lang="en-US" altLang="zh-CN" baseline="-30000" dirty="0" err="1">
                <a:latin typeface="Calibri" panose="020F0502020204030204" pitchFamily="34" charset="0"/>
                <a:ea typeface="DengXian" charset="-122"/>
                <a:cs typeface="Calibri" panose="020F0502020204030204" pitchFamily="34" charset="0"/>
              </a:rPr>
              <a:t>channel_CA</a:t>
            </a:r>
            <a:r>
              <a:rPr lang="en-GB" altLang="zh-CN" dirty="0">
                <a:latin typeface="Calibri" panose="020F0502020204030204" pitchFamily="34" charset="0"/>
                <a:cs typeface="Calibri" panose="020F0502020204030204" pitchFamily="34" charset="0"/>
              </a:rPr>
              <a:t> less than or equal to </a:t>
            </a:r>
            <a:r>
              <a:rPr lang="en-GB" altLang="zh-CN" dirty="0" smtClean="0">
                <a:latin typeface="Calibri" panose="020F0502020204030204" pitchFamily="34" charset="0"/>
                <a:cs typeface="Calibri" panose="020F0502020204030204" pitchFamily="34" charset="0"/>
              </a:rPr>
              <a:t>CBW1+CBW2</a:t>
            </a:r>
          </a:p>
        </p:txBody>
      </p:sp>
    </p:spTree>
    <p:extLst>
      <p:ext uri="{BB962C8B-B14F-4D97-AF65-F5344CB8AC3E}">
        <p14:creationId xmlns:p14="http://schemas.microsoft.com/office/powerpoint/2010/main" val="4149840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8100" y="0"/>
            <a:ext cx="10515600" cy="676275"/>
          </a:xfrm>
        </p:spPr>
        <p:txBody>
          <a:bodyPr>
            <a:normAutofit/>
          </a:bodyPr>
          <a:lstStyle/>
          <a:p>
            <a:r>
              <a:rPr lang="en-GB" altLang="zh-CN" sz="2800" b="1" dirty="0" err="1">
                <a:latin typeface="Calibri" panose="020F0502020204030204" pitchFamily="34" charset="0"/>
                <a:cs typeface="Calibri" panose="020F0502020204030204" pitchFamily="34" charset="0"/>
              </a:rPr>
              <a:t>F</a:t>
            </a:r>
            <a:r>
              <a:rPr lang="en-GB" altLang="zh-CN" sz="2800" b="1" baseline="-25000" dirty="0" err="1">
                <a:latin typeface="Calibri" panose="020F0502020204030204" pitchFamily="34" charset="0"/>
                <a:cs typeface="Calibri" panose="020F0502020204030204" pitchFamily="34" charset="0"/>
              </a:rPr>
              <a:t>offset,high</a:t>
            </a:r>
            <a:r>
              <a:rPr lang="en-GB" altLang="zh-CN" sz="2800" b="1" i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GB" altLang="zh-CN" sz="28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and</a:t>
            </a:r>
            <a:r>
              <a:rPr lang="en-GB" altLang="zh-CN" sz="2800" b="1" i="1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GB" altLang="zh-CN" sz="2800" b="1" dirty="0" err="1">
                <a:latin typeface="Calibri" panose="020F0502020204030204" pitchFamily="34" charset="0"/>
                <a:cs typeface="Calibri" panose="020F0502020204030204" pitchFamily="34" charset="0"/>
              </a:rPr>
              <a:t>F</a:t>
            </a:r>
            <a:r>
              <a:rPr lang="en-GB" altLang="zh-CN" sz="2800" b="1" baseline="-25000" dirty="0" err="1">
                <a:latin typeface="Calibri" panose="020F0502020204030204" pitchFamily="34" charset="0"/>
                <a:cs typeface="Calibri" panose="020F0502020204030204" pitchFamily="34" charset="0"/>
              </a:rPr>
              <a:t>offset,low</a:t>
            </a:r>
            <a:endParaRPr lang="zh-CN" altLang="en-US" sz="28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42875" y="676275"/>
            <a:ext cx="11668125" cy="4462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l"/>
            </a:pPr>
            <a:r>
              <a:rPr lang="en-US" altLang="zh-CN" sz="1600" b="1" dirty="0" smtClean="0"/>
              <a:t>Align the </a:t>
            </a:r>
            <a:r>
              <a:rPr lang="en-GB" altLang="zh-CN" sz="1600" b="1" dirty="0" err="1">
                <a:latin typeface="Calibri" panose="020F0502020204030204" pitchFamily="34" charset="0"/>
                <a:cs typeface="Calibri" panose="020F0502020204030204" pitchFamily="34" charset="0"/>
              </a:rPr>
              <a:t>F</a:t>
            </a:r>
            <a:r>
              <a:rPr lang="en-GB" altLang="zh-CN" sz="1600" b="1" baseline="-25000" dirty="0" err="1">
                <a:latin typeface="Calibri" panose="020F0502020204030204" pitchFamily="34" charset="0"/>
                <a:cs typeface="Calibri" panose="020F0502020204030204" pitchFamily="34" charset="0"/>
              </a:rPr>
              <a:t>offset,high</a:t>
            </a:r>
            <a:r>
              <a:rPr lang="en-GB" altLang="zh-CN" sz="1600" b="1" baseline="-250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GB" altLang="zh-CN" sz="1600" b="1" baseline="-25000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GB" altLang="zh-CN" sz="1600" b="1" i="1" dirty="0" smtClean="0">
                <a:latin typeface="Calibri" panose="020F0502020204030204" pitchFamily="34" charset="0"/>
                <a:cs typeface="Calibri" panose="020F0502020204030204" pitchFamily="34" charset="0"/>
              </a:rPr>
              <a:t>and </a:t>
            </a:r>
            <a:r>
              <a:rPr lang="en-GB" altLang="zh-CN" sz="1600" b="1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F</a:t>
            </a:r>
            <a:r>
              <a:rPr lang="en-GB" altLang="zh-CN" sz="1600" b="1" baseline="-25000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offset,low</a:t>
            </a:r>
            <a:r>
              <a:rPr lang="en-GB" altLang="zh-CN" sz="16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 specified in TS 38.101 and TS 38.104</a:t>
            </a:r>
          </a:p>
          <a:p>
            <a:pPr marL="742950" lvl="1" indent="-285750"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GB" altLang="zh-CN" sz="1600" dirty="0" smtClean="0">
                <a:latin typeface="Calibri" panose="020F0502020204030204" pitchFamily="34" charset="0"/>
                <a:cs typeface="Calibri" panose="020F0502020204030204" pitchFamily="34" charset="0"/>
              </a:rPr>
              <a:t>In TS 38.104:</a:t>
            </a:r>
          </a:p>
          <a:p>
            <a:pPr marL="1200150" lvl="2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altLang="zh-CN" sz="1600" dirty="0" err="1"/>
              <a:t>F</a:t>
            </a:r>
            <a:r>
              <a:rPr lang="en-GB" altLang="zh-CN" sz="1600" baseline="-25000" dirty="0" err="1"/>
              <a:t>offset,low</a:t>
            </a:r>
            <a:r>
              <a:rPr lang="en-GB" altLang="zh-CN" sz="1600" baseline="-25000" dirty="0"/>
              <a:t> </a:t>
            </a:r>
            <a:r>
              <a:rPr lang="en-GB" altLang="zh-CN" sz="1600" dirty="0"/>
              <a:t>= </a:t>
            </a:r>
            <a:r>
              <a:rPr lang="en-US" altLang="zh-CN" sz="1600" dirty="0"/>
              <a:t>(</a:t>
            </a:r>
            <a:r>
              <a:rPr lang="en-GB" altLang="zh-CN" sz="1600" dirty="0" err="1"/>
              <a:t>N</a:t>
            </a:r>
            <a:r>
              <a:rPr lang="en-GB" altLang="zh-CN" sz="1600" baseline="-25000" dirty="0" err="1"/>
              <a:t>RB,low</a:t>
            </a:r>
            <a:r>
              <a:rPr lang="en-US" altLang="zh-CN" sz="1600" dirty="0"/>
              <a:t>*12 + 1)*</a:t>
            </a:r>
            <a:r>
              <a:rPr lang="en-US" altLang="zh-CN" sz="1600" dirty="0" err="1"/>
              <a:t>SCS</a:t>
            </a:r>
            <a:r>
              <a:rPr lang="en-US" altLang="zh-CN" sz="1600" baseline="-25000" dirty="0" err="1"/>
              <a:t>low</a:t>
            </a:r>
            <a:r>
              <a:rPr lang="en-GB" altLang="zh-CN" sz="1600" dirty="0"/>
              <a:t>/2 + BW</a:t>
            </a:r>
            <a:r>
              <a:rPr lang="en-GB" altLang="zh-CN" sz="1600" baseline="-25000" dirty="0"/>
              <a:t>GB </a:t>
            </a:r>
            <a:r>
              <a:rPr lang="en-GB" altLang="zh-CN" sz="1600" dirty="0"/>
              <a:t>(MHz)</a:t>
            </a:r>
            <a:endParaRPr lang="zh-CN" altLang="zh-CN" sz="1600" dirty="0"/>
          </a:p>
          <a:p>
            <a:pPr marL="1200150" lvl="2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altLang="zh-CN" sz="1600" dirty="0" err="1"/>
              <a:t>F</a:t>
            </a:r>
            <a:r>
              <a:rPr lang="en-GB" altLang="zh-CN" sz="1600" baseline="-25000" dirty="0" err="1"/>
              <a:t>offset,high</a:t>
            </a:r>
            <a:r>
              <a:rPr lang="en-GB" altLang="zh-CN" sz="1600" baseline="-25000" dirty="0"/>
              <a:t> </a:t>
            </a:r>
            <a:r>
              <a:rPr lang="en-GB" altLang="zh-CN" sz="1600" dirty="0"/>
              <a:t>= (</a:t>
            </a:r>
            <a:r>
              <a:rPr lang="en-GB" altLang="zh-CN" sz="1600" dirty="0" err="1"/>
              <a:t>N</a:t>
            </a:r>
            <a:r>
              <a:rPr lang="en-GB" altLang="zh-CN" sz="1600" baseline="-25000" dirty="0" err="1"/>
              <a:t>RB,high</a:t>
            </a:r>
            <a:r>
              <a:rPr lang="en-US" altLang="zh-CN" sz="1600" dirty="0"/>
              <a:t>*12 - 1)*</a:t>
            </a:r>
            <a:r>
              <a:rPr lang="en-US" altLang="zh-CN" sz="1600" dirty="0" err="1"/>
              <a:t>SCS</a:t>
            </a:r>
            <a:r>
              <a:rPr lang="en-US" altLang="zh-CN" sz="1600" baseline="-25000" dirty="0" err="1"/>
              <a:t>high</a:t>
            </a:r>
            <a:r>
              <a:rPr lang="en-GB" altLang="zh-CN" sz="1600" dirty="0"/>
              <a:t>/2 + BW</a:t>
            </a:r>
            <a:r>
              <a:rPr lang="en-GB" altLang="zh-CN" sz="1600" baseline="-25000" dirty="0"/>
              <a:t>GB </a:t>
            </a:r>
            <a:r>
              <a:rPr lang="en-GB" altLang="zh-CN" sz="1600" dirty="0"/>
              <a:t>(MHz)</a:t>
            </a:r>
            <a:endParaRPr lang="zh-CN" altLang="zh-CN" sz="1600" dirty="0"/>
          </a:p>
          <a:p>
            <a:pPr marL="1200150" lvl="2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altLang="zh-CN" sz="1600" dirty="0"/>
              <a:t>BW</a:t>
            </a:r>
            <a:r>
              <a:rPr lang="en-GB" altLang="zh-CN" sz="1600" baseline="-25000" dirty="0"/>
              <a:t>GB, low</a:t>
            </a:r>
            <a:r>
              <a:rPr lang="en-GB" altLang="zh-CN" sz="1600" dirty="0"/>
              <a:t> and BW</a:t>
            </a:r>
            <a:r>
              <a:rPr lang="en-GB" altLang="zh-CN" sz="1600" baseline="-25000" dirty="0"/>
              <a:t>GB, high</a:t>
            </a:r>
            <a:r>
              <a:rPr lang="en-GB" altLang="zh-CN" sz="1600" dirty="0"/>
              <a:t> are the minimum guard band defined in </a:t>
            </a:r>
            <a:r>
              <a:rPr lang="en-GB" altLang="zh-CN" sz="1600" dirty="0" err="1"/>
              <a:t>subclause</a:t>
            </a:r>
            <a:r>
              <a:rPr lang="en-GB" altLang="zh-CN" sz="1600" dirty="0"/>
              <a:t> 5.3.3</a:t>
            </a:r>
            <a:r>
              <a:rPr lang="en-US" altLang="zh-CN" sz="1600" dirty="0"/>
              <a:t>for lowest and highest assigned component carrier, </a:t>
            </a:r>
            <a:r>
              <a:rPr lang="en-GB" altLang="zh-CN" sz="1600" dirty="0"/>
              <a:t>while </a:t>
            </a:r>
            <a:r>
              <a:rPr lang="en-GB" altLang="zh-CN" sz="1600" dirty="0" err="1"/>
              <a:t>N</a:t>
            </a:r>
            <a:r>
              <a:rPr lang="en-GB" altLang="zh-CN" sz="1600" baseline="-25000" dirty="0" err="1"/>
              <a:t>RB,low</a:t>
            </a:r>
            <a:r>
              <a:rPr lang="en-GB" altLang="zh-CN" sz="1600" baseline="-25000" dirty="0"/>
              <a:t> </a:t>
            </a:r>
            <a:r>
              <a:rPr lang="en-GB" altLang="zh-CN" sz="1600" dirty="0"/>
              <a:t>and </a:t>
            </a:r>
            <a:r>
              <a:rPr lang="en-GB" altLang="zh-CN" sz="1600" dirty="0" err="1"/>
              <a:t>N</a:t>
            </a:r>
            <a:r>
              <a:rPr lang="en-GB" altLang="zh-CN" sz="1600" baseline="-25000" dirty="0" err="1"/>
              <a:t>RB,high</a:t>
            </a:r>
            <a:r>
              <a:rPr lang="en-GB" altLang="zh-CN" sz="1600" baseline="-25000" dirty="0"/>
              <a:t> </a:t>
            </a:r>
            <a:r>
              <a:rPr lang="en-GB" altLang="zh-CN" sz="1600" dirty="0"/>
              <a:t>are the transmission bandwidth configurations according to Table 5.</a:t>
            </a:r>
            <a:r>
              <a:rPr lang="en-US" altLang="zh-CN" sz="1600" dirty="0"/>
              <a:t>3.2</a:t>
            </a:r>
            <a:r>
              <a:rPr lang="en-GB" altLang="zh-CN" sz="1600" dirty="0"/>
              <a:t>-1 or Table 5.3.2-2 for the lowest and highest assigned component carrier, </a:t>
            </a:r>
            <a:r>
              <a:rPr lang="en-US" altLang="zh-CN" sz="1600" dirty="0" err="1"/>
              <a:t>SCS</a:t>
            </a:r>
            <a:r>
              <a:rPr lang="en-US" altLang="zh-CN" sz="1600" baseline="-25000" dirty="0" err="1"/>
              <a:t>low</a:t>
            </a:r>
            <a:r>
              <a:rPr lang="en-US" altLang="zh-CN" sz="1600" baseline="-25000" dirty="0"/>
              <a:t> </a:t>
            </a:r>
            <a:r>
              <a:rPr lang="en-US" altLang="zh-CN" sz="1600" dirty="0"/>
              <a:t>and </a:t>
            </a:r>
            <a:r>
              <a:rPr lang="en-US" altLang="zh-CN" sz="1600" dirty="0" err="1"/>
              <a:t>SCS</a:t>
            </a:r>
            <a:r>
              <a:rPr lang="en-US" altLang="zh-CN" sz="1600" baseline="-25000" dirty="0" err="1"/>
              <a:t>high</a:t>
            </a:r>
            <a:r>
              <a:rPr lang="en-US" altLang="zh-CN" sz="1600" baseline="-25000" dirty="0"/>
              <a:t> </a:t>
            </a:r>
            <a:r>
              <a:rPr lang="en-US" altLang="zh-CN" sz="1600" dirty="0"/>
              <a:t>are the sub-carrier spacing for the lowest and highest assigned component carrier </a:t>
            </a:r>
            <a:r>
              <a:rPr lang="en-GB" altLang="zh-CN" sz="1600" dirty="0"/>
              <a:t>respectively</a:t>
            </a:r>
            <a:r>
              <a:rPr lang="en-US" altLang="zh-CN" sz="1600" dirty="0"/>
              <a:t>.</a:t>
            </a:r>
            <a:endParaRPr lang="zh-CN" altLang="zh-CN" sz="1600" dirty="0"/>
          </a:p>
          <a:p>
            <a:pPr marL="742950" lvl="1" indent="-285750"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GB" altLang="zh-CN" sz="1600" dirty="0" smtClean="0">
                <a:latin typeface="Calibri" panose="020F0502020204030204" pitchFamily="34" charset="0"/>
                <a:cs typeface="Calibri" panose="020F0502020204030204" pitchFamily="34" charset="0"/>
              </a:rPr>
              <a:t>In TS 38.101:</a:t>
            </a:r>
          </a:p>
          <a:p>
            <a:pPr marL="1200150" lvl="2" indent="-285750" hangingPunct="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altLang="zh-CN" sz="1600" dirty="0" err="1"/>
              <a:t>F</a:t>
            </a:r>
            <a:r>
              <a:rPr lang="en-GB" altLang="zh-CN" sz="1600" baseline="-25000" dirty="0" err="1"/>
              <a:t>offset,low</a:t>
            </a:r>
            <a:r>
              <a:rPr lang="en-GB" altLang="zh-CN" sz="1600" baseline="-25000" dirty="0"/>
              <a:t> </a:t>
            </a:r>
            <a:r>
              <a:rPr lang="en-GB" altLang="zh-CN" sz="1600" dirty="0"/>
              <a:t>= (</a:t>
            </a:r>
            <a:r>
              <a:rPr lang="en-GB" altLang="zh-CN" sz="1600" dirty="0" err="1"/>
              <a:t>N</a:t>
            </a:r>
            <a:r>
              <a:rPr lang="en-GB" altLang="zh-CN" sz="1600" baseline="-25000" dirty="0" err="1"/>
              <a:t>RB,low</a:t>
            </a:r>
            <a:r>
              <a:rPr lang="en-GB" altLang="zh-CN" sz="1600" dirty="0"/>
              <a:t>*12 + 1)*</a:t>
            </a:r>
            <a:r>
              <a:rPr lang="en-GB" altLang="zh-CN" sz="1600" dirty="0" err="1"/>
              <a:t>SCS</a:t>
            </a:r>
            <a:r>
              <a:rPr lang="en-GB" altLang="zh-CN" sz="1600" baseline="-25000" dirty="0" err="1"/>
              <a:t>low</a:t>
            </a:r>
            <a:r>
              <a:rPr lang="en-GB" altLang="zh-CN" sz="1600" dirty="0"/>
              <a:t>/2 + BW</a:t>
            </a:r>
            <a:r>
              <a:rPr lang="en-GB" altLang="zh-CN" sz="1600" baseline="-25000" dirty="0"/>
              <a:t>GB </a:t>
            </a:r>
            <a:r>
              <a:rPr lang="en-GB" altLang="zh-CN" sz="1600" dirty="0"/>
              <a:t>(MHz)</a:t>
            </a:r>
            <a:endParaRPr lang="zh-CN" altLang="zh-CN" sz="1600" dirty="0"/>
          </a:p>
          <a:p>
            <a:pPr marL="1200150" lvl="2" indent="-285750" hangingPunct="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altLang="zh-CN" sz="1600" dirty="0" err="1"/>
              <a:t>F</a:t>
            </a:r>
            <a:r>
              <a:rPr lang="en-GB" altLang="zh-CN" sz="1600" baseline="-25000" dirty="0" err="1"/>
              <a:t>offset,high</a:t>
            </a:r>
            <a:r>
              <a:rPr lang="en-GB" altLang="zh-CN" sz="1600" baseline="-25000" dirty="0"/>
              <a:t> </a:t>
            </a:r>
            <a:r>
              <a:rPr lang="en-GB" altLang="zh-CN" sz="1600" dirty="0"/>
              <a:t>= (</a:t>
            </a:r>
            <a:r>
              <a:rPr lang="en-GB" altLang="zh-CN" sz="1600" dirty="0" err="1"/>
              <a:t>N</a:t>
            </a:r>
            <a:r>
              <a:rPr lang="en-GB" altLang="zh-CN" sz="1600" baseline="-25000" dirty="0" err="1"/>
              <a:t>RB,high</a:t>
            </a:r>
            <a:r>
              <a:rPr lang="en-GB" altLang="zh-CN" sz="1600" dirty="0"/>
              <a:t>*12 - 1)*</a:t>
            </a:r>
            <a:r>
              <a:rPr lang="en-GB" altLang="zh-CN" sz="1600" dirty="0" err="1"/>
              <a:t>SCS</a:t>
            </a:r>
            <a:r>
              <a:rPr lang="en-GB" altLang="zh-CN" sz="1600" baseline="-25000" dirty="0" err="1"/>
              <a:t>high</a:t>
            </a:r>
            <a:r>
              <a:rPr lang="en-GB" altLang="zh-CN" sz="1600" dirty="0"/>
              <a:t>/2 + BW</a:t>
            </a:r>
            <a:r>
              <a:rPr lang="en-GB" altLang="zh-CN" sz="1600" baseline="-25000" dirty="0"/>
              <a:t>GB </a:t>
            </a:r>
            <a:r>
              <a:rPr lang="en-GB" altLang="zh-CN" sz="1600" dirty="0"/>
              <a:t>(MHz)</a:t>
            </a:r>
            <a:endParaRPr lang="zh-CN" altLang="zh-CN" sz="1600" dirty="0"/>
          </a:p>
          <a:p>
            <a:pPr marL="1200150" lvl="2" indent="-285750" hangingPunct="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altLang="zh-CN" sz="1600" dirty="0"/>
              <a:t>BW</a:t>
            </a:r>
            <a:r>
              <a:rPr lang="en-GB" altLang="zh-CN" sz="1600" baseline="-25000" dirty="0"/>
              <a:t>GB</a:t>
            </a:r>
            <a:r>
              <a:rPr lang="en-GB" altLang="zh-CN" sz="1600" dirty="0"/>
              <a:t> = max(</a:t>
            </a:r>
            <a:r>
              <a:rPr lang="en-GB" altLang="zh-CN" sz="1600" dirty="0" err="1"/>
              <a:t>BW</a:t>
            </a:r>
            <a:r>
              <a:rPr lang="en-GB" altLang="zh-CN" sz="1600" baseline="-25000" dirty="0" err="1"/>
              <a:t>GB,Channel</a:t>
            </a:r>
            <a:r>
              <a:rPr lang="en-GB" altLang="zh-CN" sz="1600" baseline="-25000" dirty="0"/>
              <a:t>(k)</a:t>
            </a:r>
            <a:r>
              <a:rPr lang="en-GB" altLang="zh-CN" sz="1600" dirty="0"/>
              <a:t>)</a:t>
            </a:r>
            <a:endParaRPr lang="zh-CN" altLang="zh-CN" sz="1600" dirty="0"/>
          </a:p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l"/>
            </a:pPr>
            <a:r>
              <a:rPr lang="en-GB" altLang="zh-CN" sz="16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How to align?</a:t>
            </a:r>
          </a:p>
          <a:p>
            <a:pPr marL="742950" lvl="1" indent="-285750">
              <a:spcAft>
                <a:spcPts val="1200"/>
              </a:spcAft>
              <a:buFont typeface="Wingdings" panose="05000000000000000000" pitchFamily="2" charset="2"/>
              <a:buChar char="Ø"/>
            </a:pPr>
            <a:r>
              <a:rPr lang="en-GB" altLang="zh-CN" sz="1600" dirty="0" smtClean="0">
                <a:solidFill>
                  <a:srgbClr val="00B05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Decide in the next RAN4 meeting</a:t>
            </a:r>
          </a:p>
        </p:txBody>
      </p:sp>
    </p:spTree>
    <p:extLst>
      <p:ext uri="{BB962C8B-B14F-4D97-AF65-F5344CB8AC3E}">
        <p14:creationId xmlns:p14="http://schemas.microsoft.com/office/powerpoint/2010/main" val="42405285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65341" y="54575"/>
            <a:ext cx="10515600" cy="670045"/>
          </a:xfrm>
        </p:spPr>
        <p:txBody>
          <a:bodyPr>
            <a:normAutofit/>
          </a:bodyPr>
          <a:lstStyle/>
          <a:p>
            <a:r>
              <a:rPr lang="en-US" altLang="zh-CN" sz="3600" b="1" dirty="0" smtClean="0">
                <a:latin typeface="+mn-lt"/>
              </a:rPr>
              <a:t>Reference</a:t>
            </a:r>
            <a:endParaRPr lang="zh-CN" altLang="en-US" sz="3600" b="1" dirty="0">
              <a:latin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65341" y="724620"/>
            <a:ext cx="11731384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200"/>
              </a:spcAft>
            </a:pPr>
            <a:r>
              <a:rPr lang="en-US" altLang="zh-CN" dirty="0" smtClean="0"/>
              <a:t>[1] R4-1910273,”RF requirement of intra-band UL CA”, RAN4 #92, Huawei, HiSilicon</a:t>
            </a:r>
          </a:p>
          <a:p>
            <a:pPr>
              <a:spcAft>
                <a:spcPts val="1200"/>
              </a:spcAft>
            </a:pPr>
            <a:r>
              <a:rPr lang="en-US" altLang="zh-CN" dirty="0" smtClean="0"/>
              <a:t>[2] R4-1912422 </a:t>
            </a:r>
            <a:r>
              <a:rPr lang="en-US" altLang="zh-CN" dirty="0"/>
              <a:t>,”RF requirement of intra-band </a:t>
            </a:r>
            <a:r>
              <a:rPr lang="en-US" altLang="zh-CN" dirty="0" smtClean="0"/>
              <a:t>contiguous UL </a:t>
            </a:r>
            <a:r>
              <a:rPr lang="en-US" altLang="zh-CN" dirty="0"/>
              <a:t>CA”, RAN4 #</a:t>
            </a:r>
            <a:r>
              <a:rPr lang="en-US" altLang="zh-CN" dirty="0" smtClean="0"/>
              <a:t>92bis, </a:t>
            </a:r>
            <a:r>
              <a:rPr lang="en-US" altLang="zh-CN" dirty="0"/>
              <a:t>Huawei, HiSilicon</a:t>
            </a:r>
            <a:endParaRPr lang="en-US" altLang="zh-CN" dirty="0" smtClean="0"/>
          </a:p>
          <a:p>
            <a:pPr>
              <a:spcAft>
                <a:spcPts val="1200"/>
              </a:spcAft>
            </a:pPr>
            <a:r>
              <a:rPr lang="en-US" altLang="zh-CN" dirty="0" smtClean="0"/>
              <a:t>[3</a:t>
            </a:r>
            <a:r>
              <a:rPr lang="en-US" altLang="zh-CN" dirty="0"/>
              <a:t>] R4-2000712, “[NRULCA] Definition of Intra-band Contiguous UL CA Bandwidths</a:t>
            </a:r>
            <a:r>
              <a:rPr lang="en-US" altLang="zh-CN" dirty="0" smtClean="0"/>
              <a:t>”, RAN #94e, Skyworks</a:t>
            </a:r>
          </a:p>
          <a:p>
            <a:pPr>
              <a:spcAft>
                <a:spcPts val="1200"/>
              </a:spcAft>
            </a:pPr>
            <a:r>
              <a:rPr lang="en-US" altLang="zh-CN" dirty="0" smtClean="0"/>
              <a:t>[</a:t>
            </a:r>
            <a:r>
              <a:rPr lang="en-US" altLang="zh-CN" dirty="0"/>
              <a:t>4] R4-2001385, “Problems with CA channel arrangement</a:t>
            </a:r>
            <a:r>
              <a:rPr lang="en-US" altLang="zh-CN" dirty="0" smtClean="0"/>
              <a:t>”, RAN4 #94e, Nokia</a:t>
            </a:r>
          </a:p>
          <a:p>
            <a:pPr>
              <a:spcAft>
                <a:spcPts val="1200"/>
              </a:spcAft>
            </a:pPr>
            <a:r>
              <a:rPr lang="en-US" altLang="zh-CN" dirty="0" smtClean="0"/>
              <a:t>[5] R4-2002691</a:t>
            </a:r>
            <a:r>
              <a:rPr lang="en-US" altLang="zh-CN" dirty="0"/>
              <a:t>, “email discussion_#18_NR_RF_FR1_Part_1</a:t>
            </a:r>
            <a:r>
              <a:rPr lang="en-US" altLang="zh-CN" dirty="0" smtClean="0"/>
              <a:t>”, RAN4 #94e, Huawei, HiSilicon</a:t>
            </a:r>
          </a:p>
        </p:txBody>
      </p:sp>
    </p:spTree>
    <p:extLst>
      <p:ext uri="{BB962C8B-B14F-4D97-AF65-F5344CB8AC3E}">
        <p14:creationId xmlns:p14="http://schemas.microsoft.com/office/powerpoint/2010/main" val="3875331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2669</TotalTime>
  <Words>681</Words>
  <Application>Microsoft Office PowerPoint</Application>
  <PresentationFormat>宽屏</PresentationFormat>
  <Paragraphs>101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6" baseType="lpstr">
      <vt:lpstr>DengXian</vt:lpstr>
      <vt:lpstr>宋体</vt:lpstr>
      <vt:lpstr>Arial</vt:lpstr>
      <vt:lpstr>Calibri</vt:lpstr>
      <vt:lpstr>Calibri Light</vt:lpstr>
      <vt:lpstr>Cambria Math</vt:lpstr>
      <vt:lpstr>Symbol</vt:lpstr>
      <vt:lpstr>Times New Roman</vt:lpstr>
      <vt:lpstr>Wingdings</vt:lpstr>
      <vt:lpstr>Office 主题</vt:lpstr>
      <vt:lpstr>WF on emission requirement for intra-band contiguous UL CA</vt:lpstr>
      <vt:lpstr>Background</vt:lpstr>
      <vt:lpstr>ACLR MBW</vt:lpstr>
      <vt:lpstr>SEM offset and measurement bandwidth</vt:lpstr>
      <vt:lpstr>Foffset,high and Foffset,low</vt:lpstr>
      <vt:lpstr>Reference</vt:lpstr>
    </vt:vector>
  </TitlesOfParts>
  <Company>Huawei Technologies Co.,Ltd.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scope of FR1 UE RF</dc:title>
  <dc:creator>Zhangqian (Zq)</dc:creator>
  <cp:lastModifiedBy>Zhangqian (Zq)</cp:lastModifiedBy>
  <cp:revision>79</cp:revision>
  <dcterms:created xsi:type="dcterms:W3CDTF">2019-10-15T22:26:30Z</dcterms:created>
  <dcterms:modified xsi:type="dcterms:W3CDTF">2020-03-05T00:35:31Z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(3)8IvdRN81hnukRZgS282x4Ke/zX1InFWBz+Fj+XDynZRZGcwi4F9Huxxv3D1BL2L/Vpbtn6q5
ZCr+w0J/Mt3kjZEmkrXfse/ajLd3LfJmQZa9jnnTCer9A01w0qZyoMH7b6pWwVGXYwijaGNm
K4gvBcNIuWHiib1oJCpUDjXOkGPa1/3rb2dmNecSHS1HO6sb6hrlzEF6Fp4lulzH7U5zVrBb
5eZRLGmdDFdYHqFW90</vt:lpwstr>
  </property>
  <property fmtid="{D5CDD505-2E9C-101B-9397-08002B2CF9AE}" pid="3" name="_2015_ms_pID_7253431">
    <vt:lpwstr>eR7fmzZij/fa0sq2w7m5ihpLAnmqkF6g2X0lhe1Bh6tS1okJ5sCx2g
jGVLX+SAQFNkmNrlSNtqfCG4ZZ9EMnUsQB7u4F8VBZ7Wz7r1saPS+6FUTW7CSryapnlmRhtq
IV8Y8qzVIvPqXAji90AMSv1lKAZWtw0h9j6I3liqUezl9Sy/1QGPpdZ7oSrrqo9o5RhgdurI
hamt16aBkTrWAM7LA3jiGsl3i5Utnha2Xa+d</vt:lpwstr>
  </property>
  <property fmtid="{D5CDD505-2E9C-101B-9397-08002B2CF9AE}" pid="4" name="_2015_ms_pID_7253432">
    <vt:lpwstr>GA==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1577106026</vt:lpwstr>
  </property>
</Properties>
</file>