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4"/>
  </p:sldMasterIdLst>
  <p:sldIdLst>
    <p:sldId id="256" r:id="rId5"/>
    <p:sldId id="271" r:id="rId6"/>
    <p:sldId id="260" r:id="rId7"/>
    <p:sldId id="269" r:id="rId8"/>
    <p:sldId id="262" r:id="rId9"/>
    <p:sldId id="270" r:id="rId10"/>
    <p:sldId id="272" r:id="rId11"/>
    <p:sldId id="273" r:id="rId1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87" autoAdjust="0"/>
    <p:restoredTop sz="91139" autoAdjust="0"/>
  </p:normalViewPr>
  <p:slideViewPr>
    <p:cSldViewPr snapToGrid="0">
      <p:cViewPr varScale="1">
        <p:scale>
          <a:sx n="115" d="100"/>
          <a:sy n="115" d="100"/>
        </p:scale>
        <p:origin x="372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3FDEFF-DD24-4290-A0A8-4591F8051452}" type="datetimeFigureOut">
              <a:rPr lang="en-US" smtClean="0"/>
              <a:t>3/4/2020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B00D4-93B3-465D-A824-C269AFBF42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29168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3FDEFF-DD24-4290-A0A8-4591F8051452}" type="datetimeFigureOut">
              <a:rPr lang="en-US" smtClean="0"/>
              <a:t>3/4/2020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B00D4-93B3-465D-A824-C269AFBF42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59858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3FDEFF-DD24-4290-A0A8-4591F8051452}" type="datetimeFigureOut">
              <a:rPr lang="en-US" smtClean="0"/>
              <a:t>3/4/2020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B00D4-93B3-465D-A824-C269AFBF42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07866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3FDEFF-DD24-4290-A0A8-4591F8051452}" type="datetimeFigureOut">
              <a:rPr lang="en-US" smtClean="0"/>
              <a:t>3/4/2020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B00D4-93B3-465D-A824-C269AFBF42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35779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3FDEFF-DD24-4290-A0A8-4591F8051452}" type="datetimeFigureOut">
              <a:rPr lang="en-US" smtClean="0"/>
              <a:t>3/4/2020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B00D4-93B3-465D-A824-C269AFBF42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48596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3FDEFF-DD24-4290-A0A8-4591F8051452}" type="datetimeFigureOut">
              <a:rPr lang="en-US" smtClean="0"/>
              <a:t>3/4/2020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B00D4-93B3-465D-A824-C269AFBF42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9135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3FDEFF-DD24-4290-A0A8-4591F8051452}" type="datetimeFigureOut">
              <a:rPr lang="en-US" smtClean="0"/>
              <a:t>3/4/2020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B00D4-93B3-465D-A824-C269AFBF42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79760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3FDEFF-DD24-4290-A0A8-4591F8051452}" type="datetimeFigureOut">
              <a:rPr lang="en-US" smtClean="0"/>
              <a:t>3/4/2020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B00D4-93B3-465D-A824-C269AFBF42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52248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3FDEFF-DD24-4290-A0A8-4591F8051452}" type="datetimeFigureOut">
              <a:rPr lang="en-US" smtClean="0"/>
              <a:t>3/4/2020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B00D4-93B3-465D-A824-C269AFBF42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30799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3FDEFF-DD24-4290-A0A8-4591F8051452}" type="datetimeFigureOut">
              <a:rPr lang="en-US" smtClean="0"/>
              <a:t>3/4/2020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B00D4-93B3-465D-A824-C269AFBF42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04350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3FDEFF-DD24-4290-A0A8-4591F8051452}" type="datetimeFigureOut">
              <a:rPr lang="en-US" smtClean="0"/>
              <a:t>3/4/2020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B00D4-93B3-465D-A824-C269AFBF42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39591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3FDEFF-DD24-4290-A0A8-4591F8051452}" type="datetimeFigureOut">
              <a:rPr lang="en-US" smtClean="0"/>
              <a:t>3/4/2020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7B00D4-93B3-465D-A824-C269AFBF42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75353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06583" y="498764"/>
            <a:ext cx="10299468" cy="3011199"/>
          </a:xfrm>
        </p:spPr>
        <p:txBody>
          <a:bodyPr>
            <a:normAutofit fontScale="90000"/>
          </a:bodyPr>
          <a:lstStyle/>
          <a:p>
            <a:pPr algn="l"/>
            <a:r>
              <a:rPr lang="en-GB" sz="2000" b="1" dirty="0"/>
              <a:t>3GPP TSG-RAN WG4 Meeting #94-e	</a:t>
            </a:r>
            <a:r>
              <a:rPr lang="en-GB" sz="2000" b="1" dirty="0" smtClean="0"/>
              <a:t>				R4-2002784</a:t>
            </a:r>
            <a:r>
              <a:rPr lang="en-US" sz="2000" dirty="0"/>
              <a:t/>
            </a:r>
            <a:br>
              <a:rPr lang="en-US" sz="2000" dirty="0"/>
            </a:br>
            <a:r>
              <a:rPr lang="en-GB" sz="2000" b="1" dirty="0"/>
              <a:t>Electronic Meeting, Feb.24</a:t>
            </a:r>
            <a:r>
              <a:rPr lang="en-GB" sz="2000" b="1" baseline="30000" dirty="0"/>
              <a:t>th</a:t>
            </a:r>
            <a:r>
              <a:rPr lang="en-GB" sz="2000" b="1" dirty="0"/>
              <a:t> – Mar.6</a:t>
            </a:r>
            <a:r>
              <a:rPr lang="en-GB" sz="2000" b="1" baseline="30000" dirty="0"/>
              <a:t>th</a:t>
            </a:r>
            <a:r>
              <a:rPr lang="en-GB" sz="2000" b="1" dirty="0"/>
              <a:t> 2020</a:t>
            </a:r>
            <a:r>
              <a:rPr lang="en-US" sz="2000" dirty="0"/>
              <a:t/>
            </a:r>
            <a:br>
              <a:rPr lang="en-US" sz="2000" dirty="0"/>
            </a:br>
            <a:r>
              <a:rPr lang="en-GB" sz="2000" b="1" dirty="0"/>
              <a:t> </a:t>
            </a:r>
            <a:r>
              <a:rPr lang="en-US" sz="2000" dirty="0"/>
              <a:t/>
            </a:r>
            <a:br>
              <a:rPr lang="en-US" sz="2000" dirty="0"/>
            </a:br>
            <a:r>
              <a:rPr lang="pt-BR" sz="2000" b="1" dirty="0"/>
              <a:t>Agenda </a:t>
            </a:r>
            <a:r>
              <a:rPr lang="pt-BR" sz="2000" b="1" dirty="0" smtClean="0"/>
              <a:t>item: 	</a:t>
            </a:r>
            <a:r>
              <a:rPr lang="en-GB" sz="2000" dirty="0" smtClean="0"/>
              <a:t>8.4.1</a:t>
            </a:r>
            <a:r>
              <a:rPr lang="en-US" sz="2000" dirty="0"/>
              <a:t/>
            </a:r>
            <a:br>
              <a:rPr lang="en-US" sz="2000" dirty="0"/>
            </a:br>
            <a:r>
              <a:rPr lang="en-GB" sz="2000" b="1" dirty="0"/>
              <a:t>Source:	</a:t>
            </a:r>
            <a:r>
              <a:rPr lang="en-GB" sz="2000" b="1" dirty="0" smtClean="0"/>
              <a:t>	</a:t>
            </a:r>
            <a:r>
              <a:rPr lang="en-GB" sz="2000" dirty="0" smtClean="0"/>
              <a:t>Qualcomm </a:t>
            </a:r>
            <a:r>
              <a:rPr lang="en-GB" sz="2000" dirty="0" err="1" smtClean="0"/>
              <a:t>Inc</a:t>
            </a:r>
            <a:r>
              <a:rPr lang="en-US" sz="2000" dirty="0"/>
              <a:t/>
            </a:r>
            <a:br>
              <a:rPr lang="en-US" sz="2000" dirty="0"/>
            </a:br>
            <a:r>
              <a:rPr lang="en-GB" sz="2000" b="1" dirty="0"/>
              <a:t>Title:	</a:t>
            </a:r>
            <a:r>
              <a:rPr lang="en-GB" sz="2000" b="1" dirty="0" smtClean="0"/>
              <a:t>	</a:t>
            </a:r>
            <a:r>
              <a:rPr lang="en-GB" sz="2000" dirty="0" smtClean="0"/>
              <a:t>WF </a:t>
            </a:r>
            <a:r>
              <a:rPr lang="en-GB" sz="2000" dirty="0"/>
              <a:t>on on/off time switched period for TDM operation between LTE SL and NR SL transmission without dual PA capability</a:t>
            </a:r>
            <a:r>
              <a:rPr lang="en-US" sz="2000" dirty="0"/>
              <a:t/>
            </a:r>
            <a:br>
              <a:rPr lang="en-US" sz="2000" dirty="0"/>
            </a:br>
            <a:r>
              <a:rPr lang="en-GB" sz="2000" b="1" dirty="0"/>
              <a:t>Document for:	</a:t>
            </a:r>
            <a:r>
              <a:rPr lang="en-GB" sz="2000" dirty="0" smtClean="0"/>
              <a:t>Approval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06583" y="3602038"/>
            <a:ext cx="10922922" cy="1655762"/>
          </a:xfrm>
        </p:spPr>
        <p:txBody>
          <a:bodyPr/>
          <a:lstStyle/>
          <a:p>
            <a:endParaRPr 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5797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Timeline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u="sng" dirty="0" smtClean="0"/>
              <a:t>Tuesday March 3,  noon PST: </a:t>
            </a:r>
            <a:r>
              <a:rPr lang="en-US" dirty="0" smtClean="0"/>
              <a:t>Interested companies complete first round of comments by editing and uploading a modified copy of WF document </a:t>
            </a:r>
          </a:p>
          <a:p>
            <a:r>
              <a:rPr lang="en-US" u="sng" dirty="0" smtClean="0"/>
              <a:t>Tuesday March 3,  5pm PST: </a:t>
            </a:r>
            <a:r>
              <a:rPr lang="en-US" dirty="0" smtClean="0"/>
              <a:t> Updated WF document created and uploaded (if necessary)</a:t>
            </a:r>
          </a:p>
          <a:p>
            <a:r>
              <a:rPr lang="en-US" u="sng" dirty="0" smtClean="0"/>
              <a:t>Wed March 4,  noon PST: </a:t>
            </a:r>
            <a:r>
              <a:rPr lang="en-US" dirty="0" smtClean="0"/>
              <a:t>Interested companies complete second round of comments on updated WF document</a:t>
            </a:r>
          </a:p>
          <a:p>
            <a:r>
              <a:rPr lang="en-US" u="sng" dirty="0" smtClean="0"/>
              <a:t>Wed March 4, 5pm PST: </a:t>
            </a:r>
            <a:r>
              <a:rPr lang="en-US" dirty="0" smtClean="0"/>
              <a:t>WF </a:t>
            </a:r>
            <a:r>
              <a:rPr lang="en-US" dirty="0" err="1" smtClean="0"/>
              <a:t>tdoc</a:t>
            </a:r>
            <a:r>
              <a:rPr lang="en-US" dirty="0" smtClean="0"/>
              <a:t> complete and uploaded to inbox. Per Chairman deadline.</a:t>
            </a:r>
          </a:p>
          <a:p>
            <a:pPr marL="457200" lvl="1" indent="0">
              <a:buNone/>
            </a:pPr>
            <a:endParaRPr lang="en-US" dirty="0" smtClean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979491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Open issues from thread in this WF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1678226"/>
          </a:xfrm>
        </p:spPr>
        <p:txBody>
          <a:bodyPr>
            <a:normAutofit/>
          </a:bodyPr>
          <a:lstStyle/>
          <a:p>
            <a:r>
              <a:rPr lang="en-US" dirty="0" smtClean="0"/>
              <a:t>Open issue #2-1.1 Switching time</a:t>
            </a:r>
          </a:p>
          <a:p>
            <a:r>
              <a:rPr lang="en-US" dirty="0" smtClean="0"/>
              <a:t>Open issue #2-1.2 Transmit OFF during switching time</a:t>
            </a:r>
          </a:p>
          <a:p>
            <a:r>
              <a:rPr lang="en-US" dirty="0" smtClean="0">
                <a:solidFill>
                  <a:srgbClr val="FF0000"/>
                </a:solidFill>
              </a:rPr>
              <a:t>Open issue #2-1.3 Switching period position</a:t>
            </a:r>
          </a:p>
          <a:p>
            <a:pPr lvl="1"/>
            <a:endParaRPr lang="en-US" dirty="0" smtClean="0"/>
          </a:p>
          <a:p>
            <a:pPr lvl="1"/>
            <a:endParaRPr lang="en-US" dirty="0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838200" y="326881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/>
              <a:t>Companies who have included comments</a:t>
            </a:r>
            <a:endParaRPr lang="en-US" dirty="0"/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838200" y="4359346"/>
            <a:ext cx="10515600" cy="1678226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>
                <a:solidFill>
                  <a:srgbClr val="00B050"/>
                </a:solidFill>
              </a:rPr>
              <a:t>Qualcomm</a:t>
            </a:r>
          </a:p>
          <a:p>
            <a:r>
              <a:rPr lang="en-US" dirty="0" smtClean="0">
                <a:solidFill>
                  <a:srgbClr val="00B050"/>
                </a:solidFill>
              </a:rPr>
              <a:t>LG Electronics</a:t>
            </a:r>
          </a:p>
          <a:p>
            <a:r>
              <a:rPr lang="en-US" dirty="0" smtClean="0">
                <a:solidFill>
                  <a:srgbClr val="00B050"/>
                </a:solidFill>
              </a:rPr>
              <a:t>Huawei</a:t>
            </a:r>
          </a:p>
          <a:p>
            <a:r>
              <a:rPr lang="en-US" dirty="0" smtClean="0">
                <a:solidFill>
                  <a:srgbClr val="00B050"/>
                </a:solidFill>
              </a:rPr>
              <a:t>FUTUREWEI</a:t>
            </a:r>
          </a:p>
          <a:p>
            <a:pPr lvl="1"/>
            <a:endParaRPr lang="en-US" dirty="0" smtClean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8204606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351567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Open Issue #2-1.1:  Switching time</a:t>
            </a:r>
            <a:endParaRPr lang="en-US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10871341"/>
              </p:ext>
            </p:extLst>
          </p:nvPr>
        </p:nvGraphicFramePr>
        <p:xfrm>
          <a:off x="381558" y="858729"/>
          <a:ext cx="11428884" cy="4937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93180">
                  <a:extLst>
                    <a:ext uri="{9D8B030D-6E8A-4147-A177-3AD203B41FA5}">
                      <a16:colId xmlns:a16="http://schemas.microsoft.com/office/drawing/2014/main" val="1831944879"/>
                    </a:ext>
                  </a:extLst>
                </a:gridCol>
                <a:gridCol w="2495777">
                  <a:extLst>
                    <a:ext uri="{9D8B030D-6E8A-4147-A177-3AD203B41FA5}">
                      <a16:colId xmlns:a16="http://schemas.microsoft.com/office/drawing/2014/main" val="3850275651"/>
                    </a:ext>
                  </a:extLst>
                </a:gridCol>
                <a:gridCol w="249577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495777">
                  <a:extLst>
                    <a:ext uri="{9D8B030D-6E8A-4147-A177-3AD203B41FA5}">
                      <a16:colId xmlns:a16="http://schemas.microsoft.com/office/drawing/2014/main" val="334532370"/>
                    </a:ext>
                  </a:extLst>
                </a:gridCol>
                <a:gridCol w="2348373">
                  <a:extLst>
                    <a:ext uri="{9D8B030D-6E8A-4147-A177-3AD203B41FA5}">
                      <a16:colId xmlns:a16="http://schemas.microsoft.com/office/drawing/2014/main" val="863897369"/>
                    </a:ext>
                  </a:extLst>
                </a:gridCol>
              </a:tblGrid>
              <a:tr h="581980">
                <a:tc>
                  <a:txBody>
                    <a:bodyPr/>
                    <a:lstStyle/>
                    <a:p>
                      <a:r>
                        <a:rPr lang="en-US" dirty="0" smtClean="0"/>
                        <a:t>Source</a:t>
                      </a:r>
                      <a:r>
                        <a:rPr lang="en-US" baseline="0" dirty="0" smtClean="0"/>
                        <a:t> Company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About 140 </a:t>
                      </a:r>
                      <a:r>
                        <a:rPr lang="en-US" dirty="0" err="1" smtClean="0"/>
                        <a:t>usec</a:t>
                      </a:r>
                      <a:endParaRPr lang="en-US" dirty="0" smtClean="0"/>
                    </a:p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150 </a:t>
                      </a:r>
                      <a:r>
                        <a:rPr lang="en-US" dirty="0" err="1" smtClean="0"/>
                        <a:t>usec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210 </a:t>
                      </a:r>
                      <a:r>
                        <a:rPr lang="en-US" dirty="0" err="1" smtClean="0"/>
                        <a:t>usec</a:t>
                      </a:r>
                      <a:endParaRPr lang="en-US" dirty="0" smtClean="0"/>
                    </a:p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Source company additional comments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94272022"/>
                  </a:ext>
                </a:extLst>
              </a:tr>
              <a:tr h="912119">
                <a:tc>
                  <a:txBody>
                    <a:bodyPr/>
                    <a:lstStyle/>
                    <a:p>
                      <a:r>
                        <a:rPr lang="en-US" dirty="0" smtClean="0"/>
                        <a:t>LGE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GB" sz="11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propose 20+120+ 10 =150us will be specified as switched period when V2X UE switched from LTE SL to NR SL or vice versa. The switched period allowed in NR slot. </a:t>
                      </a:r>
                      <a:endParaRPr lang="en-US" sz="1100" kern="1200" baseline="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70816505"/>
                  </a:ext>
                </a:extLst>
              </a:tr>
              <a:tr h="1912220"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Futurewei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1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In addition to the above general ON / OFF time masks, the additional switching period of about 140us is applicable between the NR SL and LTE SL.  Considering that the NR V2X CBW is 10/20/30/40 MHz and that of LTE V2X is 10/20MHz, the spectrum span for contiguous and non-contiguous transmission would be similar, the switching time can be </a:t>
                      </a:r>
                      <a:r>
                        <a:rPr lang="en-US" sz="11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similar</a:t>
                      </a:r>
                      <a:r>
                        <a:rPr lang="en-US" sz="11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.  </a:t>
                      </a:r>
                    </a:p>
                    <a:p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1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Qualcomm paper (0471) include 50us for the RF chain reconfiguration, on top of 140us switching period.  So far, we do not have any discussion on this. </a:t>
                      </a:r>
                    </a:p>
                    <a:p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49067281"/>
                  </a:ext>
                </a:extLst>
              </a:tr>
              <a:tr h="1153885">
                <a:tc>
                  <a:txBody>
                    <a:bodyPr/>
                    <a:lstStyle/>
                    <a:p>
                      <a:r>
                        <a:rPr lang="en-US" dirty="0" smtClean="0"/>
                        <a:t>Qualcomm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100" dirty="0" smtClean="0"/>
                        <a:t>Does not</a:t>
                      </a:r>
                      <a:r>
                        <a:rPr lang="en-US" sz="1100" baseline="0" dirty="0" smtClean="0"/>
                        <a:t> provide sufficient time for reconfiguration</a:t>
                      </a:r>
                    </a:p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100" baseline="0" dirty="0" smtClean="0"/>
                        <a:t>Tighter than needed and no performance advantage</a:t>
                      </a:r>
                      <a:endParaRPr lang="en-US" sz="11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100" dirty="0" smtClean="0"/>
                        <a:t>Does not</a:t>
                      </a:r>
                      <a:r>
                        <a:rPr lang="en-US" sz="1100" baseline="0" dirty="0" smtClean="0"/>
                        <a:t> provide sufficient time for reconfiguration</a:t>
                      </a:r>
                    </a:p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100" baseline="0" dirty="0" smtClean="0"/>
                        <a:t>Tighter than needed and no performance advantage</a:t>
                      </a:r>
                      <a:endParaRPr lang="en-US" sz="11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sz="1100" dirty="0" smtClean="0"/>
                        <a:t>210 includes 70usec for RF </a:t>
                      </a:r>
                      <a:r>
                        <a:rPr lang="en-US" sz="1100" dirty="0" err="1" smtClean="0"/>
                        <a:t>reconfig</a:t>
                      </a:r>
                      <a:endParaRPr lang="en-US" sz="1100" dirty="0" smtClean="0"/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sz="1100" dirty="0" smtClean="0"/>
                        <a:t>Allows sufficient time for reconfiguration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sz="1100" dirty="0" smtClean="0"/>
                        <a:t>Less</a:t>
                      </a:r>
                      <a:r>
                        <a:rPr lang="en-US" sz="1100" baseline="0" dirty="0" smtClean="0"/>
                        <a:t> taxing on the UE than 120/140 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sz="1100" baseline="0" dirty="0" smtClean="0"/>
                        <a:t>power consumption reduced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sz="1100" baseline="0" dirty="0" smtClean="0"/>
                        <a:t>no radio link performance difference from 120/140</a:t>
                      </a:r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sz="1100" dirty="0" smtClean="0"/>
                        <a:t>All proposals require</a:t>
                      </a:r>
                      <a:r>
                        <a:rPr lang="en-US" sz="1100" baseline="0" dirty="0" smtClean="0"/>
                        <a:t> additional </a:t>
                      </a:r>
                      <a:r>
                        <a:rPr lang="en-US" sz="1100" baseline="0" dirty="0" err="1" smtClean="0"/>
                        <a:t>subframe</a:t>
                      </a:r>
                      <a:r>
                        <a:rPr lang="en-US" sz="1100" baseline="0" dirty="0" smtClean="0"/>
                        <a:t>/slot to prevent post-switch </a:t>
                      </a:r>
                      <a:r>
                        <a:rPr lang="en-US" sz="1100" baseline="0" dirty="0" err="1" smtClean="0"/>
                        <a:t>subframe</a:t>
                      </a:r>
                      <a:r>
                        <a:rPr lang="en-US" sz="1100" baseline="0" dirty="0" smtClean="0"/>
                        <a:t>/slot corruption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sz="1100" baseline="0" dirty="0" smtClean="0"/>
                        <a:t>Assumption is LTE/NR </a:t>
                      </a:r>
                      <a:r>
                        <a:rPr lang="en-US" sz="1100" baseline="0" dirty="0" err="1" smtClean="0"/>
                        <a:t>subframe</a:t>
                      </a:r>
                      <a:r>
                        <a:rPr lang="en-US" sz="1100" baseline="0" dirty="0" smtClean="0"/>
                        <a:t>/slot are synchronized</a:t>
                      </a:r>
                      <a:endParaRPr lang="en-US" sz="11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1488083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670987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WF on switching time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dirty="0" smtClean="0">
                <a:solidFill>
                  <a:srgbClr val="00B050"/>
                </a:solidFill>
              </a:rPr>
              <a:t>All companies agree on 10 and 20 </a:t>
            </a:r>
            <a:r>
              <a:rPr lang="en-US" dirty="0" err="1" smtClean="0">
                <a:solidFill>
                  <a:srgbClr val="00B050"/>
                </a:solidFill>
              </a:rPr>
              <a:t>usec</a:t>
            </a:r>
            <a:r>
              <a:rPr lang="en-US" dirty="0" smtClean="0">
                <a:solidFill>
                  <a:srgbClr val="00B050"/>
                </a:solidFill>
              </a:rPr>
              <a:t> transient times</a:t>
            </a:r>
          </a:p>
          <a:p>
            <a:r>
              <a:rPr lang="en-US" strike="dblStrike" dirty="0" smtClean="0"/>
              <a:t>Five</a:t>
            </a:r>
            <a:r>
              <a:rPr lang="en-US" dirty="0" smtClean="0"/>
              <a:t> Four WF options on switching time</a:t>
            </a:r>
          </a:p>
          <a:p>
            <a:pPr lvl="1"/>
            <a:r>
              <a:rPr lang="en-US" dirty="0" smtClean="0">
                <a:solidFill>
                  <a:srgbClr val="0070C0"/>
                </a:solidFill>
              </a:rPr>
              <a:t>Option Time = 140 : We support </a:t>
            </a:r>
            <a:r>
              <a:rPr lang="en-US" altLang="ko-KR" dirty="0" err="1">
                <a:solidFill>
                  <a:srgbClr val="0070C0"/>
                </a:solidFill>
              </a:rPr>
              <a:t>approx</a:t>
            </a:r>
            <a:r>
              <a:rPr lang="en-US" altLang="ko-KR" dirty="0">
                <a:solidFill>
                  <a:srgbClr val="0070C0"/>
                </a:solidFill>
              </a:rPr>
              <a:t> 140 </a:t>
            </a:r>
            <a:r>
              <a:rPr lang="en-US" altLang="ko-KR" dirty="0" err="1">
                <a:solidFill>
                  <a:srgbClr val="0070C0"/>
                </a:solidFill>
              </a:rPr>
              <a:t>usec</a:t>
            </a:r>
            <a:endParaRPr lang="en-US" dirty="0" smtClean="0">
              <a:solidFill>
                <a:srgbClr val="0070C0"/>
              </a:solidFill>
            </a:endParaRPr>
          </a:p>
          <a:p>
            <a:pPr lvl="2"/>
            <a:r>
              <a:rPr lang="en-US" dirty="0">
                <a:solidFill>
                  <a:srgbClr val="00B050"/>
                </a:solidFill>
              </a:rPr>
              <a:t>FUTUREWEI</a:t>
            </a:r>
          </a:p>
          <a:p>
            <a:pPr lvl="1"/>
            <a:r>
              <a:rPr lang="en-US" dirty="0" smtClean="0">
                <a:solidFill>
                  <a:srgbClr val="0070C0"/>
                </a:solidFill>
              </a:rPr>
              <a:t>Option Time = 150: We support </a:t>
            </a:r>
            <a:r>
              <a:rPr lang="en-US" dirty="0" err="1">
                <a:solidFill>
                  <a:srgbClr val="0070C0"/>
                </a:solidFill>
              </a:rPr>
              <a:t>a</a:t>
            </a:r>
            <a:r>
              <a:rPr lang="en-US" dirty="0" err="1" smtClean="0">
                <a:solidFill>
                  <a:srgbClr val="0070C0"/>
                </a:solidFill>
              </a:rPr>
              <a:t>pprox</a:t>
            </a:r>
            <a:r>
              <a:rPr lang="en-US" dirty="0" smtClean="0">
                <a:solidFill>
                  <a:srgbClr val="0070C0"/>
                </a:solidFill>
              </a:rPr>
              <a:t> 150 </a:t>
            </a:r>
            <a:r>
              <a:rPr lang="en-US" dirty="0" err="1" smtClean="0">
                <a:solidFill>
                  <a:srgbClr val="0070C0"/>
                </a:solidFill>
              </a:rPr>
              <a:t>usec</a:t>
            </a:r>
            <a:endParaRPr lang="en-US" dirty="0" smtClean="0">
              <a:solidFill>
                <a:srgbClr val="0070C0"/>
              </a:solidFill>
            </a:endParaRPr>
          </a:p>
          <a:p>
            <a:pPr lvl="2"/>
            <a:r>
              <a:rPr lang="en-US" dirty="0" smtClean="0">
                <a:solidFill>
                  <a:srgbClr val="00B050"/>
                </a:solidFill>
              </a:rPr>
              <a:t>FUTUREWEI</a:t>
            </a:r>
          </a:p>
          <a:p>
            <a:pPr lvl="2"/>
            <a:r>
              <a:rPr lang="en-US" dirty="0" smtClean="0">
                <a:solidFill>
                  <a:srgbClr val="00B050"/>
                </a:solidFill>
              </a:rPr>
              <a:t>LG Electronics</a:t>
            </a:r>
          </a:p>
          <a:p>
            <a:pPr lvl="2"/>
            <a:r>
              <a:rPr lang="en-US" dirty="0" smtClean="0">
                <a:solidFill>
                  <a:srgbClr val="00B050"/>
                </a:solidFill>
              </a:rPr>
              <a:t>Huawei</a:t>
            </a:r>
          </a:p>
          <a:p>
            <a:pPr lvl="1"/>
            <a:r>
              <a:rPr lang="en-US" dirty="0" smtClean="0"/>
              <a:t>Option Time = 210: We support 210 </a:t>
            </a:r>
            <a:r>
              <a:rPr lang="en-US" dirty="0" err="1" smtClean="0"/>
              <a:t>usec</a:t>
            </a:r>
            <a:endParaRPr lang="en-US" dirty="0" smtClean="0"/>
          </a:p>
          <a:p>
            <a:pPr lvl="2"/>
            <a:r>
              <a:rPr lang="en-US" dirty="0" smtClean="0">
                <a:solidFill>
                  <a:srgbClr val="00B050"/>
                </a:solidFill>
              </a:rPr>
              <a:t>Qualcomm</a:t>
            </a:r>
          </a:p>
          <a:p>
            <a:pPr lvl="1"/>
            <a:r>
              <a:rPr lang="en-US" dirty="0" smtClean="0"/>
              <a:t>Option Time = </a:t>
            </a:r>
            <a:r>
              <a:rPr lang="en-US" dirty="0" err="1" smtClean="0"/>
              <a:t>SquareBracket</a:t>
            </a:r>
            <a:r>
              <a:rPr lang="en-US" dirty="0" smtClean="0"/>
              <a:t>: We support </a:t>
            </a:r>
            <a:r>
              <a:rPr lang="en-US" dirty="0" smtClean="0">
                <a:solidFill>
                  <a:srgbClr val="0070C0"/>
                </a:solidFill>
              </a:rPr>
              <a:t>[140,150,210] or [TBD] </a:t>
            </a:r>
            <a:r>
              <a:rPr lang="en-US" dirty="0" smtClean="0"/>
              <a:t>in the draft spec and further discussion</a:t>
            </a:r>
          </a:p>
          <a:p>
            <a:pPr lvl="2"/>
            <a:r>
              <a:rPr lang="en-US" dirty="0" smtClean="0">
                <a:solidFill>
                  <a:srgbClr val="00B050"/>
                </a:solidFill>
              </a:rPr>
              <a:t>LG Electronics</a:t>
            </a:r>
          </a:p>
          <a:p>
            <a:pPr lvl="2"/>
            <a:r>
              <a:rPr lang="en-US" dirty="0" smtClean="0">
                <a:solidFill>
                  <a:srgbClr val="00B050"/>
                </a:solidFill>
              </a:rPr>
              <a:t>Qualcomm</a:t>
            </a:r>
          </a:p>
          <a:p>
            <a:pPr lvl="1"/>
            <a:r>
              <a:rPr lang="en-US" strike="dblStrike" dirty="0" smtClean="0"/>
              <a:t>Option Time = </a:t>
            </a:r>
            <a:r>
              <a:rPr lang="en-US" strike="dblStrike" dirty="0" err="1" smtClean="0"/>
              <a:t>FurtherDiscussion</a:t>
            </a:r>
            <a:r>
              <a:rPr lang="en-US" strike="dblStrike" dirty="0" smtClean="0"/>
              <a:t> : We would like further discussion on which of these 3 values to use after RAN4-94e</a:t>
            </a:r>
          </a:p>
          <a:p>
            <a:pPr lvl="2"/>
            <a:r>
              <a:rPr lang="en-US" strike="dblStrike" dirty="0" smtClean="0">
                <a:solidFill>
                  <a:srgbClr val="FF0000"/>
                </a:solidFill>
              </a:rPr>
              <a:t>Company E</a:t>
            </a:r>
            <a:endParaRPr lang="en-US" strike="dblStrike" dirty="0" smtClean="0"/>
          </a:p>
          <a:p>
            <a:pPr lvl="1"/>
            <a:endParaRPr lang="en-US" dirty="0" smtClean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203307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Open Issue #2-1.2:  OFF power during switching period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4"/>
            <a:ext cx="10515600" cy="4680371"/>
          </a:xfrm>
        </p:spPr>
        <p:txBody>
          <a:bodyPr>
            <a:normAutofit/>
          </a:bodyPr>
          <a:lstStyle/>
          <a:p>
            <a:r>
              <a:rPr lang="en-US" sz="1800" dirty="0" smtClean="0"/>
              <a:t>This was a comment from Huawei in thread #11</a:t>
            </a:r>
          </a:p>
          <a:p>
            <a:pPr lvl="1"/>
            <a:r>
              <a:rPr lang="en-US" sz="1800" dirty="0" smtClean="0"/>
              <a:t>Huawei : “</a:t>
            </a:r>
            <a:r>
              <a:rPr lang="en-US" sz="1800" dirty="0">
                <a:solidFill>
                  <a:srgbClr val="0070C0"/>
                </a:solidFill>
                <a:latin typeface="Times New Roman" panose="02020603050405020304" pitchFamily="18" charset="0"/>
                <a:ea typeface="DengXian"/>
              </a:rPr>
              <a:t>Whether the switching period is totally considered as OFF power period should be further </a:t>
            </a:r>
            <a:r>
              <a:rPr lang="en-US" sz="1800" dirty="0" smtClean="0">
                <a:solidFill>
                  <a:srgbClr val="0070C0"/>
                </a:solidFill>
                <a:latin typeface="Times New Roman" panose="02020603050405020304" pitchFamily="18" charset="0"/>
                <a:ea typeface="DengXian"/>
              </a:rPr>
              <a:t>discussed</a:t>
            </a:r>
            <a:r>
              <a:rPr lang="en-US" sz="1800" dirty="0" smtClean="0"/>
              <a:t>” </a:t>
            </a:r>
          </a:p>
          <a:p>
            <a:pPr lvl="1"/>
            <a:r>
              <a:rPr lang="en-US" sz="1800" dirty="0" smtClean="0"/>
              <a:t>QCOM: Our interpretation “ Does the OFF power requirement apply during the entire switching period?” </a:t>
            </a:r>
            <a:r>
              <a:rPr lang="en-US" sz="1800" dirty="0" smtClean="0">
                <a:solidFill>
                  <a:srgbClr val="FF0000"/>
                </a:solidFill>
              </a:rPr>
              <a:t>Huawei please comment </a:t>
            </a:r>
            <a:r>
              <a:rPr lang="en-US" sz="1800" dirty="0" smtClean="0"/>
              <a:t>if this is the correct interpretation of the discussion question.”</a:t>
            </a:r>
          </a:p>
          <a:p>
            <a:pPr lvl="1"/>
            <a:r>
              <a:rPr lang="en-US" sz="1800" dirty="0" smtClean="0">
                <a:solidFill>
                  <a:srgbClr val="FF0000"/>
                </a:solidFill>
              </a:rPr>
              <a:t>Huawei: Yes, correct understanding. It should be defined as switching period rather than OFF power period</a:t>
            </a:r>
          </a:p>
          <a:p>
            <a:r>
              <a:rPr lang="en-US" sz="1800" dirty="0" smtClean="0"/>
              <a:t>WF position on OFF power for each company</a:t>
            </a:r>
          </a:p>
          <a:p>
            <a:pPr lvl="1"/>
            <a:r>
              <a:rPr lang="en-US" sz="1800" dirty="0" smtClean="0"/>
              <a:t>OFF power requirement applies</a:t>
            </a:r>
          </a:p>
          <a:p>
            <a:pPr lvl="2"/>
            <a:r>
              <a:rPr lang="en-US" sz="1800" dirty="0" smtClean="0">
                <a:solidFill>
                  <a:srgbClr val="FF0000"/>
                </a:solidFill>
              </a:rPr>
              <a:t>Company A thinks OFF power applies</a:t>
            </a:r>
          </a:p>
          <a:p>
            <a:pPr lvl="1"/>
            <a:r>
              <a:rPr lang="en-US" sz="1800" dirty="0" smtClean="0"/>
              <a:t>More discussion needed on OFF power during switching period</a:t>
            </a:r>
          </a:p>
          <a:p>
            <a:pPr lvl="2"/>
            <a:r>
              <a:rPr lang="en-US" sz="1800" dirty="0">
                <a:solidFill>
                  <a:srgbClr val="00B050"/>
                </a:solidFill>
              </a:rPr>
              <a:t>(LG Electronics, Huawei</a:t>
            </a:r>
            <a:r>
              <a:rPr lang="en-US" sz="1800" dirty="0" smtClean="0">
                <a:solidFill>
                  <a:srgbClr val="00B050"/>
                </a:solidFill>
              </a:rPr>
              <a:t>…)</a:t>
            </a:r>
          </a:p>
          <a:p>
            <a:pPr lvl="2"/>
            <a:r>
              <a:rPr lang="en-US" sz="1800" dirty="0" smtClean="0">
                <a:solidFill>
                  <a:srgbClr val="00B050"/>
                </a:solidFill>
              </a:rPr>
              <a:t>Qualcomm</a:t>
            </a:r>
            <a:endParaRPr lang="en-US" dirty="0" smtClean="0"/>
          </a:p>
          <a:p>
            <a:endParaRPr lang="en-US" dirty="0">
              <a:latin typeface="Times New Roman" panose="02020603050405020304" pitchFamily="18" charset="0"/>
              <a:ea typeface="SimSun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3772406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2266B9-12B6-4B53-AECF-2681F58999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FF0000"/>
                </a:solidFill>
              </a:rPr>
              <a:t>Open issue #2-1.3 Switching period position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7BAA195-60D2-4B3A-987A-7993FF7F1B4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3200" dirty="0">
                <a:solidFill>
                  <a:srgbClr val="FF0000"/>
                </a:solidFill>
              </a:rPr>
              <a:t>Switching period position</a:t>
            </a:r>
          </a:p>
          <a:p>
            <a:pPr lvl="1"/>
            <a:r>
              <a:rPr lang="en-US" dirty="0">
                <a:solidFill>
                  <a:srgbClr val="FF0000"/>
                </a:solidFill>
              </a:rPr>
              <a:t>Option 1: follow the time mask for intra-band EN-DC to put the switching period at the NR side</a:t>
            </a:r>
          </a:p>
          <a:p>
            <a:pPr lvl="1"/>
            <a:r>
              <a:rPr lang="en-US" dirty="0">
                <a:solidFill>
                  <a:srgbClr val="FF0000"/>
                </a:solidFill>
              </a:rPr>
              <a:t>Option 2: Put the switching period at the previous sub-frame or NR slot </a:t>
            </a:r>
          </a:p>
          <a:p>
            <a:pPr lvl="1"/>
            <a:r>
              <a:rPr lang="en-US" dirty="0">
                <a:solidFill>
                  <a:srgbClr val="FF0000"/>
                </a:solidFill>
              </a:rPr>
              <a:t>Option 3: Switching period depends on priority</a:t>
            </a:r>
          </a:p>
          <a:p>
            <a:pPr lvl="1"/>
            <a:r>
              <a:rPr lang="en-US" dirty="0">
                <a:solidFill>
                  <a:srgbClr val="FF0000"/>
                </a:solidFill>
              </a:rPr>
              <a:t>Other options are not </a:t>
            </a:r>
            <a:r>
              <a:rPr lang="en-US" dirty="0" smtClean="0">
                <a:solidFill>
                  <a:srgbClr val="FF0000"/>
                </a:solidFill>
              </a:rPr>
              <a:t>precluded</a:t>
            </a:r>
          </a:p>
          <a:p>
            <a:pPr lvl="2"/>
            <a:r>
              <a:rPr lang="en-US" dirty="0" smtClean="0">
                <a:solidFill>
                  <a:srgbClr val="00B050"/>
                </a:solidFill>
              </a:rPr>
              <a:t>Qualcomm thinks more discussion is required, so we should have further discussion on all options</a:t>
            </a:r>
            <a:endParaRPr lang="en-US" dirty="0">
              <a:solidFill>
                <a:srgbClr val="00B050"/>
              </a:solidFill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7495500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Way forward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solidFill>
                  <a:srgbClr val="00B050"/>
                </a:solidFill>
              </a:rPr>
              <a:t>10 and 20 </a:t>
            </a:r>
            <a:r>
              <a:rPr lang="en-US" dirty="0" err="1">
                <a:solidFill>
                  <a:srgbClr val="00B050"/>
                </a:solidFill>
              </a:rPr>
              <a:t>usec</a:t>
            </a:r>
            <a:r>
              <a:rPr lang="en-US" dirty="0">
                <a:solidFill>
                  <a:srgbClr val="00B050"/>
                </a:solidFill>
              </a:rPr>
              <a:t> transient </a:t>
            </a:r>
            <a:r>
              <a:rPr lang="en-US" dirty="0" smtClean="0">
                <a:solidFill>
                  <a:srgbClr val="00B050"/>
                </a:solidFill>
              </a:rPr>
              <a:t>times are agreed</a:t>
            </a:r>
          </a:p>
          <a:p>
            <a:r>
              <a:rPr lang="en-US" dirty="0" smtClean="0">
                <a:solidFill>
                  <a:srgbClr val="00B050"/>
                </a:solidFill>
              </a:rPr>
              <a:t>Switching time is to be [140,150,210</a:t>
            </a:r>
            <a:r>
              <a:rPr lang="en-US" dirty="0">
                <a:solidFill>
                  <a:srgbClr val="00B050"/>
                </a:solidFill>
              </a:rPr>
              <a:t>] or [TBD] in the draft spec and </a:t>
            </a:r>
            <a:r>
              <a:rPr lang="en-US" dirty="0" smtClean="0">
                <a:solidFill>
                  <a:srgbClr val="00B050"/>
                </a:solidFill>
              </a:rPr>
              <a:t>further discussion is required</a:t>
            </a:r>
          </a:p>
          <a:p>
            <a:r>
              <a:rPr lang="en-US" dirty="0">
                <a:solidFill>
                  <a:srgbClr val="00B050"/>
                </a:solidFill>
              </a:rPr>
              <a:t>More discussion </a:t>
            </a:r>
            <a:r>
              <a:rPr lang="en-US" dirty="0" smtClean="0">
                <a:solidFill>
                  <a:srgbClr val="00B050"/>
                </a:solidFill>
              </a:rPr>
              <a:t>is needed </a:t>
            </a:r>
            <a:r>
              <a:rPr lang="en-US" dirty="0">
                <a:solidFill>
                  <a:srgbClr val="00B050"/>
                </a:solidFill>
              </a:rPr>
              <a:t>on OFF power during switching </a:t>
            </a:r>
            <a:r>
              <a:rPr lang="en-US" dirty="0" smtClean="0">
                <a:solidFill>
                  <a:srgbClr val="00B050"/>
                </a:solidFill>
              </a:rPr>
              <a:t>period</a:t>
            </a:r>
          </a:p>
          <a:p>
            <a:r>
              <a:rPr lang="en-US" dirty="0" smtClean="0">
                <a:solidFill>
                  <a:srgbClr val="00B050"/>
                </a:solidFill>
              </a:rPr>
              <a:t>The Switching </a:t>
            </a:r>
            <a:r>
              <a:rPr lang="en-US" dirty="0">
                <a:solidFill>
                  <a:srgbClr val="00B050"/>
                </a:solidFill>
              </a:rPr>
              <a:t>period </a:t>
            </a:r>
            <a:r>
              <a:rPr lang="en-US" dirty="0" smtClean="0">
                <a:solidFill>
                  <a:srgbClr val="00B050"/>
                </a:solidFill>
              </a:rPr>
              <a:t>position requires more discussion</a:t>
            </a:r>
            <a:endParaRPr lang="en-US" dirty="0">
              <a:solidFill>
                <a:srgbClr val="00B050"/>
              </a:solidFill>
            </a:endParaRPr>
          </a:p>
          <a:p>
            <a:endParaRPr lang="en-US" dirty="0" smtClean="0">
              <a:solidFill>
                <a:srgbClr val="00B050"/>
              </a:solidFill>
            </a:endParaRPr>
          </a:p>
          <a:p>
            <a:endParaRPr lang="en-US" dirty="0">
              <a:solidFill>
                <a:srgbClr val="00B050"/>
              </a:solidFill>
            </a:endParaRPr>
          </a:p>
          <a:p>
            <a:endParaRPr lang="en-US" dirty="0" smtClean="0">
              <a:solidFill>
                <a:srgbClr val="00B050"/>
              </a:solidFill>
            </a:endParaRPr>
          </a:p>
          <a:p>
            <a:endParaRPr lang="en-US" dirty="0">
              <a:solidFill>
                <a:srgbClr val="00B050"/>
              </a:solidFill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6636366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B28163D68FE8E4D9361964FDD814FC4" ma:contentTypeVersion="13" ma:contentTypeDescription="Create a new document." ma:contentTypeScope="" ma:versionID="29b35b928c485af2a9a6937f2baa004c">
  <xsd:schema xmlns:xsd="http://www.w3.org/2001/XMLSchema" xmlns:xs="http://www.w3.org/2001/XMLSchema" xmlns:p="http://schemas.microsoft.com/office/2006/metadata/properties" xmlns:ns3="cc9c437c-ae0c-4066-8d90-a0f7de786127" xmlns:ns4="ba37140e-f4c5-4a6c-a9b4-20a691ce6c8a" targetNamespace="http://schemas.microsoft.com/office/2006/metadata/properties" ma:root="true" ma:fieldsID="a764867d0b792f6ea12d91a489ea7e7c" ns3:_="" ns4:_="">
    <xsd:import namespace="cc9c437c-ae0c-4066-8d90-a0f7de786127"/>
    <xsd:import namespace="ba37140e-f4c5-4a6c-a9b4-20a691ce6c8a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  <xsd:element ref="ns3:MediaServiceDateTaken" minOccurs="0"/>
                <xsd:element ref="ns3:MediaServiceLocation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c9c437c-ae0c-4066-8d90-a0f7de78612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4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5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6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a37140e-f4c5-4a6c-a9b4-20a691ce6c8a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4021A11B-F6C6-468C-AE9A-755F08CB01AB}">
  <ds:schemaRefs>
    <ds:schemaRef ds:uri="http://purl.org/dc/elements/1.1/"/>
    <ds:schemaRef ds:uri="http://schemas.microsoft.com/office/2006/metadata/properties"/>
    <ds:schemaRef ds:uri="cc9c437c-ae0c-4066-8d90-a0f7de786127"/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ba37140e-f4c5-4a6c-a9b4-20a691ce6c8a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0B71620B-4791-48AB-BD7D-D0EFA3692032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0A248BE5-7654-4A95-BC69-05E9AFEB105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c9c437c-ae0c-4066-8d90-a0f7de786127"/>
    <ds:schemaRef ds:uri="ba37140e-f4c5-4a6c-a9b4-20a691ce6c8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756</Words>
  <Application>Microsoft Office PowerPoint</Application>
  <PresentationFormat>Widescreen</PresentationFormat>
  <Paragraphs>80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6" baseType="lpstr">
      <vt:lpstr>맑은 고딕</vt:lpstr>
      <vt:lpstr>SimSun</vt:lpstr>
      <vt:lpstr>Arial</vt:lpstr>
      <vt:lpstr>Calibri</vt:lpstr>
      <vt:lpstr>Calibri Light</vt:lpstr>
      <vt:lpstr>DengXian</vt:lpstr>
      <vt:lpstr>Times New Roman</vt:lpstr>
      <vt:lpstr>Office Theme</vt:lpstr>
      <vt:lpstr>3GPP TSG-RAN WG4 Meeting #94-e     R4-2002784 Electronic Meeting, Feb.24th – Mar.6th 2020   Agenda item:  8.4.1 Source:  Qualcomm Inc Title:  WF on on/off time switched period for TDM operation between LTE SL and NR SL transmission without dual PA capability Document for: Approval </vt:lpstr>
      <vt:lpstr>Timeline</vt:lpstr>
      <vt:lpstr>Open issues from thread in this WF</vt:lpstr>
      <vt:lpstr>Open Issue #2-1.1:  Switching time</vt:lpstr>
      <vt:lpstr>WF on switching time</vt:lpstr>
      <vt:lpstr>Open Issue #2-1.2:  OFF power during switching period</vt:lpstr>
      <vt:lpstr>Open issue #2-1.3 Switching period position</vt:lpstr>
      <vt:lpstr>Way forward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2020-03-03T20:00:32Z</dcterms:created>
  <dcterms:modified xsi:type="dcterms:W3CDTF">2020-03-04T23:13:16Z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0x010100EB28163D68FE8E4D9361964FDD814FC4</vt:lpwstr>
  </property>
</Properties>
</file>