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68" r:id="rId4"/>
    <p:sldId id="266" r:id="rId5"/>
    <p:sldId id="257" r:id="rId6"/>
    <p:sldId id="270" r:id="rId7"/>
    <p:sldId id="260" r:id="rId8"/>
    <p:sldId id="263" r:id="rId9"/>
    <p:sldId id="269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12AF"/>
    <a:srgbClr val="99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2" d="100"/>
          <a:sy n="82" d="100"/>
        </p:scale>
        <p:origin x="48" y="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735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7162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43802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1712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4153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2020/3/4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4568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2020/3/4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2250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2020/3/4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90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2020/3/4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17786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2020/3/4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2462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2020/3/4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09023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936158-C93E-4C60-BD2E-E0FD4C159F8B}" type="datetimeFigureOut">
              <a:rPr lang="zh-CN" altLang="en-US" smtClean="0"/>
              <a:t>2020/3/4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7586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2841FB5-6394-4B61-AD7A-9926A8D960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97864" y="1122363"/>
            <a:ext cx="10320528" cy="2387600"/>
          </a:xfrm>
        </p:spPr>
        <p:txBody>
          <a:bodyPr>
            <a:normAutofit fontScale="90000"/>
          </a:bodyPr>
          <a:lstStyle/>
          <a:p>
            <a:pPr hangingPunct="0"/>
            <a:r>
              <a:rPr lang="en-GB" b="1" dirty="0"/>
              <a:t>WF on method and assumptions in determining NR-U MPR and A-MPR in Band n46</a:t>
            </a:r>
            <a:endParaRPr lang="en-US" dirty="0"/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8677E230-623E-4B23-8128-061E597F1A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/>
          <a:p>
            <a:r>
              <a:rPr lang="en-US" dirty="0" smtClean="0"/>
              <a:t>Skyworks Solutions Inc., </a:t>
            </a:r>
            <a:r>
              <a:rPr lang="en-US" dirty="0"/>
              <a:t>[Charter], [Ericsson], [LGE</a:t>
            </a:r>
            <a:r>
              <a:rPr lang="en-US" dirty="0" smtClean="0"/>
              <a:t>], </a:t>
            </a:r>
            <a:r>
              <a:rPr lang="en-US" dirty="0"/>
              <a:t>[Nokia</a:t>
            </a:r>
            <a:r>
              <a:rPr lang="en-US" dirty="0" smtClean="0"/>
              <a:t>], [Qualcomm], ….</a:t>
            </a:r>
            <a:endParaRPr lang="en-US" dirty="0"/>
          </a:p>
        </p:txBody>
      </p:sp>
      <p:sp>
        <p:nvSpPr>
          <p:cNvPr id="6" name="TextBox 3">
            <a:extLst>
              <a:ext uri="{FF2B5EF4-FFF2-40B4-BE49-F238E27FC236}">
                <a16:creationId xmlns:a16="http://schemas.microsoft.com/office/drawing/2014/main" id="{5BB3C6A5-B872-4979-A917-7B860739811B}"/>
              </a:ext>
            </a:extLst>
          </p:cNvPr>
          <p:cNvSpPr txBox="1"/>
          <p:nvPr/>
        </p:nvSpPr>
        <p:spPr>
          <a:xfrm>
            <a:off x="8942493" y="254677"/>
            <a:ext cx="24835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altLang="zh-CN" b="1" dirty="0" smtClean="0"/>
              <a:t>R4-2002757</a:t>
            </a:r>
            <a:endParaRPr lang="en-US" b="1" dirty="0"/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id="{961EBA95-7131-4683-B8EE-049359931A13}"/>
              </a:ext>
            </a:extLst>
          </p:cNvPr>
          <p:cNvSpPr txBox="1"/>
          <p:nvPr/>
        </p:nvSpPr>
        <p:spPr>
          <a:xfrm>
            <a:off x="98439" y="-28284"/>
            <a:ext cx="43359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3GPP TSG-RAN WG4 Meeting #94-e</a:t>
            </a:r>
          </a:p>
          <a:p>
            <a:r>
              <a:rPr lang="en-GB" b="1" dirty="0"/>
              <a:t>Online, 24th February – 6th March, 2020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4337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08660" y="79310"/>
            <a:ext cx="10515600" cy="686435"/>
          </a:xfrm>
        </p:spPr>
        <p:txBody>
          <a:bodyPr>
            <a:normAutofit fontScale="90000"/>
          </a:bodyPr>
          <a:lstStyle/>
          <a:p>
            <a:pPr algn="ctr"/>
            <a:r>
              <a:rPr lang="en-US" altLang="zh-CN" sz="3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Background: Status on NRU MPR evaluation in RAN4#94-e</a:t>
            </a:r>
            <a:endParaRPr lang="zh-CN" altLang="en-US" sz="3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2880" y="914400"/>
            <a:ext cx="1156716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smtClean="0"/>
              <a:t>In </a:t>
            </a:r>
            <a:r>
              <a:rPr lang="en-US" altLang="zh-CN" sz="2400" b="1" dirty="0" smtClean="0"/>
              <a:t>R4-2002094 [2] </a:t>
            </a:r>
            <a:r>
              <a:rPr lang="en-US" altLang="zh-CN" sz="2400" dirty="0" smtClean="0"/>
              <a:t>and</a:t>
            </a:r>
            <a:r>
              <a:rPr lang="en-US" altLang="zh-CN" sz="2400" b="1" dirty="0" smtClean="0"/>
              <a:t> R4-2000708 [3] </a:t>
            </a:r>
            <a:r>
              <a:rPr lang="en-US" altLang="zh-CN" sz="2400" dirty="0" smtClean="0"/>
              <a:t>PA EVM budget is discussed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smtClean="0"/>
              <a:t>In </a:t>
            </a:r>
            <a:r>
              <a:rPr lang="en-US" altLang="zh-CN" sz="2400" b="1" dirty="0" smtClean="0"/>
              <a:t>R4-2000708 [3] </a:t>
            </a:r>
            <a:r>
              <a:rPr lang="en-US" altLang="zh-CN" sz="2400" dirty="0"/>
              <a:t>and</a:t>
            </a:r>
            <a:r>
              <a:rPr lang="en-US" altLang="zh-CN" sz="2400" b="1" dirty="0"/>
              <a:t> </a:t>
            </a:r>
            <a:r>
              <a:rPr lang="en-US" altLang="zh-CN" sz="2400" b="1" dirty="0" smtClean="0"/>
              <a:t>R4-2000709 [4] </a:t>
            </a:r>
            <a:r>
              <a:rPr lang="en-US" altLang="zh-CN" sz="2400" dirty="0" smtClean="0"/>
              <a:t>procedure on how to apply NR-U masks in </a:t>
            </a:r>
            <a:r>
              <a:rPr lang="en-US" altLang="zh-CN" sz="2400" dirty="0" err="1" smtClean="0"/>
              <a:t>dBR</a:t>
            </a:r>
            <a:r>
              <a:rPr lang="en-US" altLang="zh-CN" sz="2400" dirty="0" smtClean="0"/>
              <a:t> is discussed for both single carrier and wideband operation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CA" altLang="zh-CN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CA" altLang="zh-CN" sz="24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CA" altLang="zh-CN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CA" altLang="zh-CN" sz="24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CA" altLang="zh-CN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CA" altLang="zh-CN" sz="24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altLang="zh-CN" sz="2400" dirty="0" smtClean="0"/>
              <a:t>This way forward makes proposals for the following aspects: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CA" altLang="zh-CN" sz="2400" dirty="0"/>
              <a:t>Procedure on how to evaluate the NRU mask </a:t>
            </a:r>
            <a:r>
              <a:rPr lang="en-CA" altLang="zh-CN" sz="2400" dirty="0" smtClean="0"/>
              <a:t>failure,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CA" altLang="zh-CN" sz="2400" dirty="0" smtClean="0"/>
              <a:t>MPR evaluation assumptions for PA EVM and related Image </a:t>
            </a:r>
            <a:r>
              <a:rPr lang="en-CA" altLang="zh-CN" sz="2400" dirty="0"/>
              <a:t>L</a:t>
            </a:r>
            <a:r>
              <a:rPr lang="en-CA" altLang="zh-CN" sz="2400" dirty="0" smtClean="0"/>
              <a:t>eakage budget.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9081607"/>
              </p:ext>
            </p:extLst>
          </p:nvPr>
        </p:nvGraphicFramePr>
        <p:xfrm>
          <a:off x="863272" y="2698369"/>
          <a:ext cx="4925759" cy="12192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1512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775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969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 dirty="0">
                          <a:effectLst/>
                        </a:rPr>
                        <a:t>Modulation</a:t>
                      </a:r>
                      <a:endParaRPr lang="en-US" sz="16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 dirty="0">
                          <a:effectLst/>
                        </a:rPr>
                        <a:t>Total transmitter (%)</a:t>
                      </a:r>
                      <a:endParaRPr lang="en-US" sz="16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 dirty="0">
                          <a:effectLst/>
                        </a:rPr>
                        <a:t>Partitioned to PA (%)</a:t>
                      </a:r>
                      <a:endParaRPr lang="en-US" sz="16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>
                          <a:effectLst/>
                        </a:rPr>
                        <a:t>QPSK</a:t>
                      </a:r>
                      <a:endParaRPr lang="en-US" sz="16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>
                          <a:effectLst/>
                        </a:rPr>
                        <a:t>17.5</a:t>
                      </a:r>
                      <a:endParaRPr lang="en-US" sz="16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>
                          <a:effectLst/>
                        </a:rPr>
                        <a:t>8</a:t>
                      </a:r>
                      <a:endParaRPr lang="en-US" sz="16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>
                          <a:effectLst/>
                        </a:rPr>
                        <a:t>16QAM</a:t>
                      </a:r>
                      <a:endParaRPr lang="en-US" sz="16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 dirty="0">
                          <a:effectLst/>
                        </a:rPr>
                        <a:t>12.5</a:t>
                      </a:r>
                      <a:endParaRPr lang="en-US" sz="16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>
                          <a:effectLst/>
                        </a:rPr>
                        <a:t>7.5</a:t>
                      </a:r>
                      <a:endParaRPr lang="en-US" sz="16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>
                          <a:effectLst/>
                        </a:rPr>
                        <a:t>64QAM</a:t>
                      </a:r>
                      <a:endParaRPr lang="en-US" sz="16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>
                          <a:effectLst/>
                        </a:rPr>
                        <a:t>8</a:t>
                      </a:r>
                      <a:endParaRPr lang="en-US" sz="16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>
                          <a:effectLst/>
                        </a:rPr>
                        <a:t>4</a:t>
                      </a:r>
                      <a:endParaRPr lang="en-US" sz="16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 dirty="0">
                          <a:effectLst/>
                        </a:rPr>
                        <a:t>256QAM</a:t>
                      </a:r>
                      <a:endParaRPr lang="en-US" sz="16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 dirty="0">
                          <a:effectLst/>
                        </a:rPr>
                        <a:t>3.5</a:t>
                      </a:r>
                      <a:endParaRPr lang="en-US" sz="16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 dirty="0">
                          <a:effectLst/>
                        </a:rPr>
                        <a:t>1.5</a:t>
                      </a:r>
                      <a:endParaRPr lang="en-US" sz="16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2578914" y="2224767"/>
            <a:ext cx="13211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/>
              <a:t>R4-2002094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8046956" y="2224767"/>
            <a:ext cx="13740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/>
              <a:t>R4-2000708 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571883" y="2716648"/>
            <a:ext cx="458703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600" dirty="0" smtClean="0"/>
              <a:t>After showing EVM vs Pout and discussing PA vs rest EVM budget makes proposal:</a:t>
            </a:r>
          </a:p>
          <a:p>
            <a:r>
              <a:rPr lang="en-US" sz="1600" b="1" dirty="0"/>
              <a:t>Proposal on PA EVM target: PA EVM budget for PC5 is 12%</a:t>
            </a:r>
            <a:r>
              <a:rPr lang="en-CA" sz="1600" dirty="0" smtClean="0"/>
              <a:t> 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4232011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419" y="2506444"/>
            <a:ext cx="5216152" cy="402432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" y="81661"/>
            <a:ext cx="11999976" cy="686435"/>
          </a:xfrm>
        </p:spPr>
        <p:txBody>
          <a:bodyPr>
            <a:normAutofit fontScale="90000"/>
          </a:bodyPr>
          <a:lstStyle/>
          <a:p>
            <a:r>
              <a:rPr lang="en-US" altLang="zh-CN" sz="3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Background: NRU mask test procedure and 0dBR Peak Reference level</a:t>
            </a:r>
            <a:endParaRPr lang="zh-CN" altLang="en-US" sz="3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2880" y="722376"/>
            <a:ext cx="11878056" cy="2323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000" b="1" dirty="0" smtClean="0"/>
              <a:t>Figure below shows a measurement example performed on a spectrum analyzer using 802.11ax test procedure for the case of an 80MHz NRU single carrier mask,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000" b="1" dirty="0" smtClean="0"/>
              <a:t>Total Channel Power Measurement </a:t>
            </a:r>
            <a:r>
              <a:rPr lang="en-US" altLang="zh-CN" sz="2000" b="1" dirty="0" err="1" smtClean="0"/>
              <a:t>BandWidth</a:t>
            </a:r>
            <a:r>
              <a:rPr lang="en-US" altLang="zh-CN" sz="2000" b="1" dirty="0" smtClean="0"/>
              <a:t> (MBW) = total Channel Bandwidth, example below = 80MHz.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000" b="1" dirty="0" smtClean="0"/>
              <a:t>0dBR Peak </a:t>
            </a:r>
            <a:r>
              <a:rPr lang="en-US" altLang="zh-CN" sz="2000" b="1" dirty="0"/>
              <a:t>R</a:t>
            </a:r>
            <a:r>
              <a:rPr lang="en-US" altLang="zh-CN" sz="2000" b="1" dirty="0" smtClean="0"/>
              <a:t>eference level: Peak power integrated in 1MHz MBW, Carrier Leakage excluded,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000" b="1" dirty="0" smtClean="0"/>
              <a:t>Averaging: x20 sweeps, VBW=7.5kHz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CA" altLang="zh-CN" sz="2000" b="1" dirty="0" smtClean="0"/>
          </a:p>
          <a:p>
            <a:pPr marL="342900" indent="-342900">
              <a:lnSpc>
                <a:spcPct val="125000"/>
              </a:lnSpc>
              <a:buFont typeface="Arial" panose="020B0604020202020204" pitchFamily="34" charset="0"/>
              <a:buChar char="•"/>
            </a:pPr>
            <a:endParaRPr lang="en-US" altLang="zh-CN" sz="2000" b="1" dirty="0" smtClean="0"/>
          </a:p>
        </p:txBody>
      </p:sp>
      <p:sp>
        <p:nvSpPr>
          <p:cNvPr id="5" name="文本框 3"/>
          <p:cNvSpPr txBox="1"/>
          <p:nvPr/>
        </p:nvSpPr>
        <p:spPr>
          <a:xfrm>
            <a:off x="6078467" y="2449246"/>
            <a:ext cx="5982469" cy="40934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CA" altLang="zh-CN" sz="2000" b="1" u="sng" dirty="0" smtClean="0"/>
              <a:t>80MHz Single Carrier (CP-OFDM) example</a:t>
            </a:r>
            <a:r>
              <a:rPr lang="en-CA" altLang="zh-CN" sz="2000" b="1" dirty="0" smtClean="0"/>
              <a:t>:</a:t>
            </a:r>
          </a:p>
          <a:p>
            <a:r>
              <a:rPr lang="en-CA" altLang="zh-CN" sz="2000" b="1" dirty="0" smtClean="0"/>
              <a:t>RBW 100kHz and VBW 7.5kHz</a:t>
            </a:r>
          </a:p>
          <a:p>
            <a:endParaRPr lang="en-CA" altLang="zh-CN" sz="2000" b="1" dirty="0" smtClean="0"/>
          </a:p>
          <a:p>
            <a:r>
              <a:rPr lang="en-CA" altLang="zh-CN" sz="2000" b="1" u="sng" dirty="0" smtClean="0"/>
              <a:t>Blue</a:t>
            </a:r>
            <a:r>
              <a:rPr lang="en-CA" altLang="zh-CN" sz="2000" b="1" dirty="0" smtClean="0"/>
              <a:t>: in band 0dBR peak reference level in 1MHz. Example here Peak Ref = -4.73dBm</a:t>
            </a:r>
          </a:p>
          <a:p>
            <a:endParaRPr lang="en-CA" altLang="zh-CN" sz="2000" b="1" dirty="0" smtClean="0"/>
          </a:p>
          <a:p>
            <a:r>
              <a:rPr lang="en-CA" altLang="zh-CN" sz="2000" b="1" u="sng" dirty="0" smtClean="0"/>
              <a:t>Purple</a:t>
            </a:r>
            <a:r>
              <a:rPr lang="en-CA" altLang="zh-CN" sz="2000" b="1" dirty="0" smtClean="0"/>
              <a:t>: </a:t>
            </a:r>
            <a:r>
              <a:rPr lang="en-CA" altLang="zh-CN" sz="2000" b="1" dirty="0"/>
              <a:t>NRU mask applied as agreed versus 0dBR </a:t>
            </a:r>
            <a:r>
              <a:rPr lang="en-CA" altLang="zh-CN" sz="2000" b="1" dirty="0" smtClean="0"/>
              <a:t>level. Integration BW = 100kHz, See limits in table</a:t>
            </a:r>
          </a:p>
          <a:p>
            <a:endParaRPr lang="en-CA" altLang="zh-CN" sz="2000" b="1" dirty="0"/>
          </a:p>
          <a:p>
            <a:r>
              <a:rPr lang="en-CA" altLang="zh-CN" sz="2000" b="1" u="sng" dirty="0" smtClean="0"/>
              <a:t>Green</a:t>
            </a:r>
            <a:r>
              <a:rPr lang="en-CA" altLang="zh-CN" sz="2000" b="1" dirty="0" smtClean="0"/>
              <a:t>: Total power MBW = Channel BW = 80MHz</a:t>
            </a:r>
          </a:p>
          <a:p>
            <a:endParaRPr lang="en-CA" altLang="zh-CN" sz="2000" b="1" dirty="0" smtClean="0"/>
          </a:p>
          <a:p>
            <a:r>
              <a:rPr lang="en-CA" altLang="zh-CN" sz="2000" b="1" u="sng" dirty="0" smtClean="0"/>
              <a:t>Red</a:t>
            </a:r>
            <a:r>
              <a:rPr lang="en-CA" altLang="zh-CN" sz="2000" b="1" dirty="0" smtClean="0"/>
              <a:t>: mask failed by 0.17dB (at limit) in the -80MHz to            -120MHz offset region. </a:t>
            </a:r>
          </a:p>
        </p:txBody>
      </p:sp>
      <p:cxnSp>
        <p:nvCxnSpPr>
          <p:cNvPr id="8" name="Straight Arrow Connector 7"/>
          <p:cNvCxnSpPr/>
          <p:nvPr/>
        </p:nvCxnSpPr>
        <p:spPr>
          <a:xfrm flipH="1" flipV="1">
            <a:off x="4892040" y="4270248"/>
            <a:ext cx="1186427" cy="210312"/>
          </a:xfrm>
          <a:prstGeom prst="straightConnector1">
            <a:avLst/>
          </a:prstGeom>
          <a:ln w="28575">
            <a:solidFill>
              <a:srgbClr val="EE12A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H="1">
            <a:off x="5650253" y="3610440"/>
            <a:ext cx="428214" cy="1563961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>
            <a:endCxn id="14" idx="3"/>
          </p:cNvCxnSpPr>
          <p:nvPr/>
        </p:nvCxnSpPr>
        <p:spPr>
          <a:xfrm flipH="1">
            <a:off x="3017520" y="3610440"/>
            <a:ext cx="3060947" cy="0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H="1">
            <a:off x="3581401" y="5955221"/>
            <a:ext cx="2497066" cy="1103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ounded Rectangle 13"/>
          <p:cNvSpPr/>
          <p:nvPr/>
        </p:nvSpPr>
        <p:spPr>
          <a:xfrm>
            <a:off x="2727960" y="3543861"/>
            <a:ext cx="289560" cy="133158"/>
          </a:xfrm>
          <a:prstGeom prst="roundRect">
            <a:avLst/>
          </a:prstGeom>
          <a:noFill/>
          <a:ln w="190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ounded Rectangle 18"/>
          <p:cNvSpPr/>
          <p:nvPr/>
        </p:nvSpPr>
        <p:spPr>
          <a:xfrm>
            <a:off x="3761067" y="5174401"/>
            <a:ext cx="1889185" cy="189728"/>
          </a:xfrm>
          <a:prstGeom prst="roundRect">
            <a:avLst/>
          </a:prstGeom>
          <a:noFill/>
          <a:ln w="190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ounded Rectangle 21"/>
          <p:cNvSpPr/>
          <p:nvPr/>
        </p:nvSpPr>
        <p:spPr>
          <a:xfrm>
            <a:off x="3055620" y="5955221"/>
            <a:ext cx="419100" cy="186499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ounded Rectangle 22"/>
          <p:cNvSpPr/>
          <p:nvPr/>
        </p:nvSpPr>
        <p:spPr>
          <a:xfrm>
            <a:off x="2335535" y="5195889"/>
            <a:ext cx="423946" cy="177233"/>
          </a:xfrm>
          <a:prstGeom prst="roundRect">
            <a:avLst/>
          </a:prstGeom>
          <a:noFill/>
          <a:ln w="19050">
            <a:solidFill>
              <a:srgbClr val="99FF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9" name="Straight Arrow Connector 28"/>
          <p:cNvCxnSpPr/>
          <p:nvPr/>
        </p:nvCxnSpPr>
        <p:spPr>
          <a:xfrm flipH="1" flipV="1">
            <a:off x="2759482" y="5284506"/>
            <a:ext cx="3318985" cy="88616"/>
          </a:xfrm>
          <a:prstGeom prst="straightConnector1">
            <a:avLst/>
          </a:prstGeom>
          <a:ln w="28575">
            <a:solidFill>
              <a:srgbClr val="99FF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>
            <a:stCxn id="5" idx="1"/>
          </p:cNvCxnSpPr>
          <p:nvPr/>
        </p:nvCxnSpPr>
        <p:spPr>
          <a:xfrm flipH="1">
            <a:off x="2615184" y="4495960"/>
            <a:ext cx="3463283" cy="1260540"/>
          </a:xfrm>
          <a:prstGeom prst="straightConnector1">
            <a:avLst/>
          </a:prstGeom>
          <a:ln w="28575">
            <a:solidFill>
              <a:srgbClr val="EE12A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Rounded Rectangle 43"/>
          <p:cNvSpPr/>
          <p:nvPr/>
        </p:nvSpPr>
        <p:spPr>
          <a:xfrm>
            <a:off x="1997824" y="5551835"/>
            <a:ext cx="535063" cy="963407"/>
          </a:xfrm>
          <a:prstGeom prst="roundRect">
            <a:avLst/>
          </a:prstGeom>
          <a:noFill/>
          <a:ln w="19050">
            <a:solidFill>
              <a:srgbClr val="EE12A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435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9671" y="75565"/>
            <a:ext cx="11572231" cy="649859"/>
          </a:xfrm>
        </p:spPr>
        <p:txBody>
          <a:bodyPr>
            <a:normAutofit fontScale="90000"/>
          </a:bodyPr>
          <a:lstStyle/>
          <a:p>
            <a:pPr algn="ctr"/>
            <a:r>
              <a:rPr lang="en-US" altLang="zh-CN" sz="3600" b="1" dirty="0" smtClean="0">
                <a:latin typeface="+mn-lt"/>
              </a:rPr>
              <a:t>WF on Single </a:t>
            </a:r>
            <a:r>
              <a:rPr lang="en-US" altLang="zh-CN" sz="3600" b="1" dirty="0">
                <a:latin typeface="+mn-lt"/>
              </a:rPr>
              <a:t>C</a:t>
            </a:r>
            <a:r>
              <a:rPr lang="en-US" altLang="zh-CN" sz="3600" b="1" dirty="0" smtClean="0">
                <a:latin typeface="+mn-lt"/>
              </a:rPr>
              <a:t>arrier, CA and </a:t>
            </a:r>
            <a:r>
              <a:rPr lang="en-US" altLang="zh-CN" sz="3600" b="1" dirty="0">
                <a:latin typeface="+mn-lt"/>
              </a:rPr>
              <a:t>W</a:t>
            </a:r>
            <a:r>
              <a:rPr lang="en-US" altLang="zh-CN" sz="3600" b="1" dirty="0" smtClean="0">
                <a:latin typeface="+mn-lt"/>
              </a:rPr>
              <a:t>ideband Operation NRU Masks</a:t>
            </a:r>
            <a:endParaRPr lang="zh-CN" altLang="en-US" sz="3600" b="1" dirty="0">
              <a:latin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9600" y="709268"/>
            <a:ext cx="11389360" cy="6093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>
              <a:lnSpc>
                <a:spcPct val="125000"/>
              </a:lnSpc>
            </a:pPr>
            <a:r>
              <a:rPr lang="en-US" altLang="zh-CN" sz="2400" b="1" u="sng" dirty="0" smtClean="0"/>
              <a:t>NRU Mask Measurement / Simulation procedure</a:t>
            </a:r>
            <a:r>
              <a:rPr lang="en-US" altLang="zh-CN" sz="2400" b="1" dirty="0" smtClean="0"/>
              <a:t>.</a:t>
            </a:r>
          </a:p>
          <a:p>
            <a:pPr hangingPunct="0">
              <a:lnSpc>
                <a:spcPct val="125000"/>
              </a:lnSpc>
            </a:pPr>
            <a:r>
              <a:rPr lang="en-US" altLang="zh-CN" sz="2400" b="1" dirty="0" smtClean="0"/>
              <a:t>Applicable to both Single </a:t>
            </a:r>
            <a:r>
              <a:rPr lang="en-US" altLang="zh-CN" sz="2400" b="1" dirty="0"/>
              <a:t>C</a:t>
            </a:r>
            <a:r>
              <a:rPr lang="en-US" altLang="zh-CN" sz="2400" b="1" dirty="0" smtClean="0"/>
              <a:t>arrier and Wideband </a:t>
            </a:r>
            <a:r>
              <a:rPr lang="en-US" altLang="zh-CN" sz="2400" b="1" dirty="0"/>
              <a:t>O</a:t>
            </a:r>
            <a:r>
              <a:rPr lang="en-US" altLang="zh-CN" sz="2400" b="1" dirty="0" smtClean="0"/>
              <a:t>peration:</a:t>
            </a:r>
          </a:p>
          <a:p>
            <a:pPr marL="800100" lvl="1" indent="-342900" hangingPunct="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CA" altLang="zh-CN" sz="2400" dirty="0" smtClean="0"/>
              <a:t>Resolution Bandwidth: 100kHz. </a:t>
            </a:r>
          </a:p>
          <a:p>
            <a:pPr marL="800100" lvl="1" indent="-342900" hangingPunct="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CA" altLang="zh-CN" sz="2400" dirty="0" smtClean="0"/>
              <a:t>In-band </a:t>
            </a:r>
            <a:r>
              <a:rPr lang="en-CA" altLang="zh-CN" sz="2400" dirty="0"/>
              <a:t>total power measurement BW equal to the channel bandwidth for single carrier as agreed</a:t>
            </a:r>
            <a:r>
              <a:rPr lang="en-CA" altLang="zh-CN" sz="2400" dirty="0" smtClean="0"/>
              <a:t>,</a:t>
            </a:r>
          </a:p>
          <a:p>
            <a:pPr marL="800100" lvl="1" indent="-342900" hangingPunct="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CA" altLang="zh-CN" sz="2400" dirty="0" smtClean="0"/>
              <a:t>0dBR peak Reference level: in band-peak integrated in 1MHz BW, Carrier Leakage</a:t>
            </a:r>
            <a:r>
              <a:rPr lang="en-CA" altLang="zh-CN" sz="2400" dirty="0"/>
              <a:t> </a:t>
            </a:r>
            <a:r>
              <a:rPr lang="en-CA" altLang="zh-CN" sz="2400" dirty="0" smtClean="0"/>
              <a:t>excluded,</a:t>
            </a:r>
            <a:endParaRPr lang="en-CA" altLang="zh-CN" sz="2400" dirty="0"/>
          </a:p>
          <a:p>
            <a:pPr marL="800100" lvl="1" indent="-342900" hangingPunct="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CA" altLang="zh-CN" sz="2400" dirty="0" smtClean="0"/>
              <a:t>NRU Mask limits: Applied as agreed from the 0dBR peak Reference Level, </a:t>
            </a:r>
          </a:p>
          <a:p>
            <a:pPr marL="800100" lvl="1" indent="-342900" hangingPunct="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CA" altLang="zh-CN" sz="2400" dirty="0"/>
              <a:t>Averaging: Recommended x10 sweep trace averaging and Video Bandwidth 7.5kHz, other values not precluded, </a:t>
            </a:r>
            <a:endParaRPr lang="en-CA" altLang="zh-CN" sz="2400" dirty="0" smtClean="0"/>
          </a:p>
          <a:p>
            <a:pPr marL="800100" lvl="1" indent="-342900" hangingPunct="0">
              <a:lnSpc>
                <a:spcPct val="125000"/>
              </a:lnSpc>
              <a:buFont typeface="Arial" panose="020B0604020202020204" pitchFamily="34" charset="0"/>
              <a:buChar char="•"/>
            </a:pPr>
            <a:endParaRPr lang="en-CA" altLang="zh-CN" sz="2400" b="1" dirty="0"/>
          </a:p>
          <a:p>
            <a:pPr hangingPunct="0">
              <a:lnSpc>
                <a:spcPct val="125000"/>
              </a:lnSpc>
            </a:pPr>
            <a:r>
              <a:rPr lang="en-CA" altLang="zh-CN" sz="2400" b="1" dirty="0" smtClean="0"/>
              <a:t>Note: </a:t>
            </a:r>
            <a:r>
              <a:rPr lang="en-CA" altLang="zh-CN" sz="2400" dirty="0" smtClean="0"/>
              <a:t>this procedure enables carrier leakage exception to be within 200kHz in this measurement</a:t>
            </a:r>
            <a:r>
              <a:rPr lang="en-US" altLang="zh-CN" sz="2400" dirty="0"/>
              <a:t>.</a:t>
            </a:r>
            <a:endParaRPr lang="en-US" altLang="zh-CN" sz="2400" dirty="0" smtClean="0"/>
          </a:p>
        </p:txBody>
      </p:sp>
    </p:spTree>
    <p:extLst>
      <p:ext uri="{BB962C8B-B14F-4D97-AF65-F5344CB8AC3E}">
        <p14:creationId xmlns:p14="http://schemas.microsoft.com/office/powerpoint/2010/main" val="2845126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2232" y="45085"/>
            <a:ext cx="10515600" cy="649859"/>
          </a:xfrm>
        </p:spPr>
        <p:txBody>
          <a:bodyPr>
            <a:normAutofit/>
          </a:bodyPr>
          <a:lstStyle/>
          <a:p>
            <a:pPr algn="ctr"/>
            <a:r>
              <a:rPr lang="en-US" altLang="zh-CN" sz="3600" b="1" dirty="0" smtClean="0">
                <a:latin typeface="+mn-lt"/>
              </a:rPr>
              <a:t>WF on NRU </a:t>
            </a:r>
            <a:r>
              <a:rPr lang="en-US" altLang="zh-CN" sz="3600" b="1" smtClean="0">
                <a:latin typeface="+mn-lt"/>
              </a:rPr>
              <a:t>MPR Evaluation </a:t>
            </a:r>
            <a:r>
              <a:rPr lang="en-US" altLang="zh-CN" sz="3600" b="1" dirty="0" smtClean="0">
                <a:latin typeface="+mn-lt"/>
              </a:rPr>
              <a:t>Assumptions</a:t>
            </a:r>
            <a:endParaRPr lang="zh-CN" altLang="en-US" sz="3600" b="1" dirty="0">
              <a:latin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4390" y="672692"/>
            <a:ext cx="11953966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hangingPunct="0">
              <a:buFont typeface="Arial" panose="020B0604020202020204" pitchFamily="34" charset="0"/>
              <a:buChar char="•"/>
            </a:pPr>
            <a:r>
              <a:rPr lang="en-US" altLang="zh-CN" sz="2000" b="1" dirty="0" smtClean="0"/>
              <a:t>PA EVM and </a:t>
            </a:r>
            <a:r>
              <a:rPr lang="en-US" altLang="zh-CN" sz="2000" b="1" dirty="0"/>
              <a:t>Image L</a:t>
            </a:r>
            <a:r>
              <a:rPr lang="en-US" altLang="zh-CN" sz="2000" b="1" dirty="0" smtClean="0"/>
              <a:t>eakage Budget – see table.</a:t>
            </a:r>
          </a:p>
          <a:p>
            <a:pPr marL="342900" indent="-342900" hangingPunct="0">
              <a:buFont typeface="Arial" panose="020B0604020202020204" pitchFamily="34" charset="0"/>
              <a:buChar char="•"/>
            </a:pPr>
            <a:endParaRPr lang="en-US" altLang="zh-CN" sz="2000" b="1" dirty="0" smtClean="0"/>
          </a:p>
          <a:p>
            <a:pPr marL="342900" indent="-342900" hangingPunct="0">
              <a:buFont typeface="Arial" panose="020B0604020202020204" pitchFamily="34" charset="0"/>
              <a:buChar char="•"/>
            </a:pPr>
            <a:endParaRPr lang="en-CA" altLang="zh-CN" sz="2000" b="1" dirty="0"/>
          </a:p>
          <a:p>
            <a:pPr hangingPunct="0"/>
            <a:endParaRPr lang="en-CA" altLang="zh-CN" sz="2000" b="1" dirty="0"/>
          </a:p>
          <a:p>
            <a:pPr marL="342900" indent="-342900" hangingPunct="0">
              <a:buFont typeface="Arial" panose="020B0604020202020204" pitchFamily="34" charset="0"/>
              <a:buChar char="•"/>
            </a:pPr>
            <a:endParaRPr lang="en-CA" altLang="zh-CN" sz="2000" b="1" dirty="0" smtClean="0"/>
          </a:p>
          <a:p>
            <a:pPr marL="342900" indent="-342900" hangingPunct="0">
              <a:buFont typeface="Arial" panose="020B0604020202020204" pitchFamily="34" charset="0"/>
              <a:buChar char="•"/>
            </a:pPr>
            <a:r>
              <a:rPr lang="en-CA" altLang="zh-CN" sz="2000" b="1" dirty="0" smtClean="0"/>
              <a:t>ACLR: 27dB for </a:t>
            </a:r>
            <a:r>
              <a:rPr lang="en-CA" altLang="zh-CN" sz="2000" b="1" dirty="0"/>
              <a:t>PC5, 30dB </a:t>
            </a:r>
            <a:r>
              <a:rPr lang="en-CA" altLang="zh-CN" sz="2000" b="1" dirty="0" smtClean="0"/>
              <a:t>for PC3, </a:t>
            </a:r>
            <a:r>
              <a:rPr lang="en-CA" altLang="zh-CN" sz="2000" b="1" dirty="0"/>
              <a:t>reported regardless of the requirement being agreed or </a:t>
            </a:r>
            <a:r>
              <a:rPr lang="en-CA" altLang="zh-CN" sz="2000" b="1" dirty="0" smtClean="0"/>
              <a:t>not,</a:t>
            </a:r>
          </a:p>
          <a:p>
            <a:pPr marL="342900" indent="-342900" hangingPunct="0">
              <a:buFont typeface="Arial" panose="020B0604020202020204" pitchFamily="34" charset="0"/>
              <a:buChar char="•"/>
            </a:pPr>
            <a:r>
              <a:rPr lang="en-CA" altLang="zh-CN" sz="2000" b="1" dirty="0"/>
              <a:t>AMPR for n46 NS requirements (at least for QPSK</a:t>
            </a:r>
            <a:r>
              <a:rPr lang="en-CA" altLang="zh-CN" sz="2000" b="1" dirty="0" smtClean="0"/>
              <a:t>)</a:t>
            </a:r>
            <a:endParaRPr lang="en-CA" altLang="zh-CN" sz="2000" b="1" dirty="0"/>
          </a:p>
          <a:p>
            <a:pPr marL="342900" indent="-342900" hangingPunct="0">
              <a:buFont typeface="Arial" panose="020B0604020202020204" pitchFamily="34" charset="0"/>
              <a:buChar char="•"/>
            </a:pPr>
            <a:endParaRPr lang="en-CA" altLang="zh-CN" sz="2000" b="1" dirty="0" smtClean="0"/>
          </a:p>
          <a:p>
            <a:pPr marL="342900" indent="-342900" hangingPunct="0">
              <a:buFont typeface="Arial" panose="020B0604020202020204" pitchFamily="34" charset="0"/>
              <a:buChar char="•"/>
            </a:pPr>
            <a:r>
              <a:rPr lang="en-CA" altLang="zh-CN" sz="2000" b="1" dirty="0" smtClean="0"/>
              <a:t>Post PA losses and part to part variations</a:t>
            </a:r>
          </a:p>
          <a:p>
            <a:pPr marL="800100" lvl="1" indent="-342900" hangingPunct="0">
              <a:buFont typeface="Arial" panose="020B0604020202020204" pitchFamily="34" charset="0"/>
              <a:buChar char="•"/>
            </a:pPr>
            <a:r>
              <a:rPr lang="en-CA" altLang="zh-CN" sz="2000" b="1" dirty="0" smtClean="0"/>
              <a:t>4dB post PA losses is assumed</a:t>
            </a:r>
          </a:p>
          <a:p>
            <a:pPr marL="800100" lvl="1" indent="-342900" hangingPunct="0">
              <a:buFont typeface="Arial" panose="020B0604020202020204" pitchFamily="34" charset="0"/>
              <a:buChar char="•"/>
            </a:pPr>
            <a:r>
              <a:rPr lang="en-CA" altLang="zh-CN" sz="2000" b="1" dirty="0" smtClean="0"/>
              <a:t>Part to part variations may be allocated into additional post PA losses and/or power class tolerances</a:t>
            </a:r>
          </a:p>
          <a:p>
            <a:pPr marL="342900" indent="-342900" hangingPunct="0">
              <a:buFont typeface="Arial" panose="020B0604020202020204" pitchFamily="34" charset="0"/>
              <a:buChar char="•"/>
            </a:pPr>
            <a:endParaRPr lang="en-CA" altLang="zh-CN" sz="2000" b="1" dirty="0" smtClean="0"/>
          </a:p>
          <a:p>
            <a:pPr marL="342900" indent="-342900" hangingPunct="0">
              <a:buFont typeface="Arial" panose="020B0604020202020204" pitchFamily="34" charset="0"/>
              <a:buChar char="•"/>
            </a:pPr>
            <a:r>
              <a:rPr lang="en-CA" altLang="zh-CN" sz="2000" b="1" dirty="0" smtClean="0"/>
              <a:t>Waveforms:</a:t>
            </a:r>
          </a:p>
          <a:p>
            <a:pPr marL="800100" lvl="1" indent="-342900" hangingPunct="0">
              <a:buFont typeface="Arial" panose="020B0604020202020204" pitchFamily="34" charset="0"/>
              <a:buChar char="•"/>
            </a:pPr>
            <a:r>
              <a:rPr lang="en-CA" altLang="zh-CN" sz="2000" b="1" dirty="0" smtClean="0"/>
              <a:t>Reference for back-off reporting: DFT-s-OFDM QPSK 100RB0,</a:t>
            </a:r>
          </a:p>
          <a:p>
            <a:pPr marL="1257300" lvl="2" indent="-342900" hangingPunct="0">
              <a:buFont typeface="Arial" panose="020B0604020202020204" pitchFamily="34" charset="0"/>
              <a:buChar char="•"/>
            </a:pPr>
            <a:r>
              <a:rPr lang="en-CA" altLang="zh-CN" sz="2000" b="1" dirty="0" smtClean="0"/>
              <a:t>Reporting of negative back-off is allowed,</a:t>
            </a:r>
          </a:p>
          <a:p>
            <a:pPr marL="1257300" lvl="2" indent="-342900" hangingPunct="0">
              <a:buFont typeface="Arial" panose="020B0604020202020204" pitchFamily="34" charset="0"/>
              <a:buChar char="•"/>
            </a:pPr>
            <a:r>
              <a:rPr lang="en-CA" altLang="zh-CN" sz="2000" b="1" dirty="0" smtClean="0"/>
              <a:t>MPR value and limiting factor must be reported</a:t>
            </a:r>
            <a:r>
              <a:rPr lang="en-CA" altLang="zh-CN" sz="2000" b="1" dirty="0"/>
              <a:t> </a:t>
            </a:r>
            <a:r>
              <a:rPr lang="en-CA" altLang="zh-CN" sz="2000" b="1" dirty="0" smtClean="0"/>
              <a:t>including,</a:t>
            </a:r>
          </a:p>
          <a:p>
            <a:pPr marL="800100" lvl="1" indent="-342900" hangingPunct="0">
              <a:buFont typeface="Arial" panose="020B0604020202020204" pitchFamily="34" charset="0"/>
              <a:buChar char="•"/>
            </a:pPr>
            <a:r>
              <a:rPr lang="en-CA" altLang="zh-CN" sz="2000" b="1" dirty="0" smtClean="0"/>
              <a:t>Tested waveforms: companies are encouraged to evaluate as many as possible,</a:t>
            </a:r>
          </a:p>
          <a:p>
            <a:pPr marL="1257300" lvl="2" indent="-342900" hangingPunct="0">
              <a:buFont typeface="Arial" panose="020B0604020202020204" pitchFamily="34" charset="0"/>
              <a:buChar char="•"/>
            </a:pPr>
            <a:r>
              <a:rPr lang="en-CA" altLang="zh-CN" sz="2000" b="1" dirty="0" smtClean="0"/>
              <a:t>Fully allocated waveforms and 1RB </a:t>
            </a:r>
            <a:r>
              <a:rPr lang="en-CA" altLang="zh-CN" sz="2000" b="1" dirty="0"/>
              <a:t>Interlace waveforms </a:t>
            </a:r>
            <a:r>
              <a:rPr lang="en-CA" altLang="zh-CN" sz="2000" b="1" dirty="0" smtClean="0"/>
              <a:t>(</a:t>
            </a:r>
            <a:r>
              <a:rPr lang="en-CA" altLang="zh-CN" sz="2000" b="1" dirty="0"/>
              <a:t>at RB position 0</a:t>
            </a:r>
            <a:r>
              <a:rPr lang="en-CA" altLang="zh-CN" sz="2000" b="1" dirty="0" smtClean="0"/>
              <a:t>)</a:t>
            </a:r>
            <a:endParaRPr lang="en-CA" altLang="zh-CN" sz="2000" b="1" dirty="0"/>
          </a:p>
          <a:p>
            <a:pPr marL="1257300" lvl="2" indent="-342900" hangingPunct="0">
              <a:buFont typeface="Arial" panose="020B0604020202020204" pitchFamily="34" charset="0"/>
              <a:buChar char="•"/>
            </a:pPr>
            <a:r>
              <a:rPr lang="en-CA" altLang="zh-CN" sz="2000" b="1" dirty="0" smtClean="0"/>
              <a:t>20</a:t>
            </a:r>
            <a:r>
              <a:rPr lang="en-CA" altLang="zh-CN" sz="2000" b="1" dirty="0"/>
              <a:t>, 40, 80MHz single </a:t>
            </a:r>
            <a:r>
              <a:rPr lang="en-CA" altLang="zh-CN" sz="2000" b="1" dirty="0" smtClean="0"/>
              <a:t>carrier</a:t>
            </a:r>
          </a:p>
          <a:p>
            <a:pPr marL="1257300" lvl="2" indent="-342900" hangingPunct="0">
              <a:buFont typeface="Arial" panose="020B0604020202020204" pitchFamily="34" charset="0"/>
              <a:buChar char="•"/>
            </a:pPr>
            <a:r>
              <a:rPr lang="en-CA" altLang="zh-CN" sz="2000" b="1" dirty="0" smtClean="0"/>
              <a:t>For 80MHz wideband operation, </a:t>
            </a:r>
            <a:r>
              <a:rPr lang="en-CA" altLang="zh-CN" sz="2000" b="1" dirty="0"/>
              <a:t>0100, 1100, 1110 scheduled bandwidth </a:t>
            </a:r>
            <a:r>
              <a:rPr lang="en-CA" altLang="zh-CN" sz="2000" b="1" dirty="0" smtClean="0"/>
              <a:t>parts</a:t>
            </a:r>
            <a:endParaRPr lang="en-CA" altLang="zh-CN" sz="2000" b="1" dirty="0"/>
          </a:p>
          <a:p>
            <a:pPr lvl="2" hangingPunct="0"/>
            <a:endParaRPr lang="en-CA" altLang="zh-CN" sz="2000" b="1" dirty="0"/>
          </a:p>
        </p:txBody>
      </p:sp>
      <p:sp>
        <p:nvSpPr>
          <p:cNvPr id="5" name="Rectangle 4"/>
          <p:cNvSpPr/>
          <p:nvPr/>
        </p:nvSpPr>
        <p:spPr>
          <a:xfrm>
            <a:off x="445062" y="1055781"/>
            <a:ext cx="700770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altLang="zh-CN" b="1" i="1" dirty="0"/>
              <a:t>It has to be noted that if PA is measured with a waveform including the image leakage, its contribution should be removed from the PA </a:t>
            </a:r>
            <a:r>
              <a:rPr lang="en-CA" altLang="zh-CN" b="1" i="1" dirty="0" smtClean="0"/>
              <a:t>results</a:t>
            </a:r>
          </a:p>
          <a:p>
            <a:r>
              <a:rPr lang="en-CA" altLang="zh-CN" b="1" i="1" dirty="0" smtClean="0"/>
              <a:t>for </a:t>
            </a:r>
            <a:r>
              <a:rPr lang="en-CA" altLang="zh-CN" b="1" i="1" dirty="0"/>
              <a:t>interlaces, some cases do not have image </a:t>
            </a:r>
            <a:r>
              <a:rPr lang="en-CA" altLang="zh-CN" b="1" i="1" dirty="0" smtClean="0"/>
              <a:t>overlap and may be used</a:t>
            </a:r>
            <a:endParaRPr lang="en-US" altLang="zh-CN" b="1" i="1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8981179"/>
              </p:ext>
            </p:extLst>
          </p:nvPr>
        </p:nvGraphicFramePr>
        <p:xfrm>
          <a:off x="7478763" y="704092"/>
          <a:ext cx="4484449" cy="123691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69384">
                  <a:extLst>
                    <a:ext uri="{9D8B030D-6E8A-4147-A177-3AD203B41FA5}">
                      <a16:colId xmlns:a16="http://schemas.microsoft.com/office/drawing/2014/main" val="1668931398"/>
                    </a:ext>
                  </a:extLst>
                </a:gridCol>
                <a:gridCol w="1078754">
                  <a:extLst>
                    <a:ext uri="{9D8B030D-6E8A-4147-A177-3AD203B41FA5}">
                      <a16:colId xmlns:a16="http://schemas.microsoft.com/office/drawing/2014/main" val="3255152280"/>
                    </a:ext>
                  </a:extLst>
                </a:gridCol>
                <a:gridCol w="426913">
                  <a:extLst>
                    <a:ext uri="{9D8B030D-6E8A-4147-A177-3AD203B41FA5}">
                      <a16:colId xmlns:a16="http://schemas.microsoft.com/office/drawing/2014/main" val="2941375369"/>
                    </a:ext>
                  </a:extLst>
                </a:gridCol>
                <a:gridCol w="431774">
                  <a:extLst>
                    <a:ext uri="{9D8B030D-6E8A-4147-A177-3AD203B41FA5}">
                      <a16:colId xmlns:a16="http://schemas.microsoft.com/office/drawing/2014/main" val="2752455408"/>
                    </a:ext>
                  </a:extLst>
                </a:gridCol>
                <a:gridCol w="535504">
                  <a:extLst>
                    <a:ext uri="{9D8B030D-6E8A-4147-A177-3AD203B41FA5}">
                      <a16:colId xmlns:a16="http://schemas.microsoft.com/office/drawing/2014/main" val="1892069245"/>
                    </a:ext>
                  </a:extLst>
                </a:gridCol>
                <a:gridCol w="535504">
                  <a:extLst>
                    <a:ext uri="{9D8B030D-6E8A-4147-A177-3AD203B41FA5}">
                      <a16:colId xmlns:a16="http://schemas.microsoft.com/office/drawing/2014/main" val="4262098204"/>
                    </a:ext>
                  </a:extLst>
                </a:gridCol>
                <a:gridCol w="577644">
                  <a:extLst>
                    <a:ext uri="{9D8B030D-6E8A-4147-A177-3AD203B41FA5}">
                      <a16:colId xmlns:a16="http://schemas.microsoft.com/office/drawing/2014/main" val="4168199050"/>
                    </a:ext>
                  </a:extLst>
                </a:gridCol>
                <a:gridCol w="28972">
                  <a:extLst>
                    <a:ext uri="{9D8B030D-6E8A-4147-A177-3AD203B41FA5}">
                      <a16:colId xmlns:a16="http://schemas.microsoft.com/office/drawing/2014/main" val="3154491039"/>
                    </a:ext>
                  </a:extLst>
                </a:gridCol>
              </a:tblGrid>
              <a:tr h="206153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Modulation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specification</a:t>
                      </a:r>
                      <a:br>
                        <a:rPr lang="en-US" sz="1100" dirty="0">
                          <a:effectLst/>
                        </a:rPr>
                      </a:br>
                      <a:r>
                        <a:rPr lang="en-US" sz="1100" dirty="0">
                          <a:effectLst/>
                        </a:rPr>
                        <a:t>[% </a:t>
                      </a:r>
                      <a:r>
                        <a:rPr lang="en-US" sz="1100" dirty="0" err="1">
                          <a:effectLst/>
                        </a:rPr>
                        <a:t>rms</a:t>
                      </a:r>
                      <a:r>
                        <a:rPr lang="en-US" sz="1100" dirty="0">
                          <a:effectLst/>
                        </a:rPr>
                        <a:t> EVM]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</a:rPr>
                        <a:t>PA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</a:rPr>
                        <a:t>Rest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Image</a:t>
                      </a:r>
                      <a:br>
                        <a:rPr lang="en-US" sz="1100" dirty="0">
                          <a:effectLst/>
                        </a:rPr>
                      </a:br>
                      <a:r>
                        <a:rPr lang="en-US" sz="1100" dirty="0">
                          <a:effectLst/>
                        </a:rPr>
                        <a:t>[dB]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Image</a:t>
                      </a:r>
                      <a:br>
                        <a:rPr lang="en-US" sz="1100" dirty="0">
                          <a:effectLst/>
                        </a:rPr>
                      </a:br>
                      <a:r>
                        <a:rPr lang="en-US" sz="1100" dirty="0">
                          <a:effectLst/>
                        </a:rPr>
                        <a:t>[%]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rest</a:t>
                      </a:r>
                      <a:br>
                        <a:rPr lang="en-US" sz="1100">
                          <a:effectLst/>
                        </a:rPr>
                      </a:br>
                      <a:r>
                        <a:rPr lang="en-US" sz="1100">
                          <a:effectLst/>
                        </a:rPr>
                        <a:t>-image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266156990"/>
                  </a:ext>
                </a:extLst>
              </a:tr>
              <a:tr h="20615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73307429"/>
                  </a:ext>
                </a:extLst>
              </a:tr>
              <a:tr h="2061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QPSK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17.5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</a:rPr>
                        <a:t>12.0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</a:rPr>
                        <a:t>12.7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28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4.0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12.1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4154612211"/>
                  </a:ext>
                </a:extLst>
              </a:tr>
              <a:tr h="2061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16QAM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12.5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</a:rPr>
                        <a:t>8.0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</a:rPr>
                        <a:t>9.6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28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4.0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8.7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095371098"/>
                  </a:ext>
                </a:extLst>
              </a:tr>
              <a:tr h="2061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64QAM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</a:rPr>
                        <a:t>4.0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</a:rPr>
                        <a:t>6.9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28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4.0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5.7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912334245"/>
                  </a:ext>
                </a:extLst>
              </a:tr>
              <a:tr h="2061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256QAM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3.5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</a:rPr>
                        <a:t>1.8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</a:rPr>
                        <a:t>3.0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34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2.0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2.2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012709146"/>
                  </a:ext>
                </a:extLst>
              </a:tr>
            </a:tbl>
          </a:graphicData>
        </a:graphic>
      </p:graphicFrame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4318000" y="2995613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02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Annex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Background: EVM budget </a:t>
            </a:r>
          </a:p>
          <a:p>
            <a:r>
              <a:rPr lang="en-US" dirty="0" smtClean="0"/>
              <a:t>Background: NRU </a:t>
            </a:r>
            <a:r>
              <a:rPr lang="en-US" dirty="0"/>
              <a:t>masks test procedure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70740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7598421" y="3046595"/>
            <a:ext cx="2876977" cy="1501129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" y="81661"/>
            <a:ext cx="10515600" cy="686435"/>
          </a:xfrm>
        </p:spPr>
        <p:txBody>
          <a:bodyPr>
            <a:normAutofit/>
          </a:bodyPr>
          <a:lstStyle/>
          <a:p>
            <a:r>
              <a:rPr lang="en-US" altLang="zh-CN" sz="3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Background on EVM budget</a:t>
            </a:r>
            <a:endParaRPr lang="zh-CN" altLang="en-US" sz="3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2880" y="712099"/>
            <a:ext cx="11567160" cy="5786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000" b="1" dirty="0" smtClean="0"/>
              <a:t>Starting from the budget used in LTE, one can further take into account the further NR improvements and see what can be allocated to PA: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CA" altLang="zh-CN" sz="2000" b="1" dirty="0" smtClean="0"/>
              <a:t>Image leakage at 28 </a:t>
            </a:r>
            <a:r>
              <a:rPr lang="en-CA" altLang="zh-CN" sz="2000" b="1" dirty="0" err="1" smtClean="0"/>
              <a:t>dBc</a:t>
            </a:r>
            <a:r>
              <a:rPr lang="en-CA" altLang="zh-CN" sz="2000" b="1" dirty="0" smtClean="0"/>
              <a:t> for NR instead of 25 </a:t>
            </a:r>
            <a:r>
              <a:rPr lang="en-CA" altLang="zh-CN" sz="2000" b="1" dirty="0" err="1" smtClean="0"/>
              <a:t>dBc</a:t>
            </a:r>
            <a:r>
              <a:rPr lang="en-CA" altLang="zh-CN" sz="2000" b="1" dirty="0" smtClean="0"/>
              <a:t> in LTE and UE default capability is 64QAM for NR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CA" altLang="zh-CN" sz="2000" b="1" dirty="0" smtClean="0"/>
              <a:t>Table 1 shows the LTE budget (equal split till 64QAM then more stringent requirement on PA for 256QAM which is justified as MPR can improves PA contribution)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CA" altLang="zh-CN" sz="2000" b="1" dirty="0" smtClean="0"/>
              <a:t>Table 2 shows improvement of the rest of the UE excluding PA from better image leakage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CA" altLang="zh-CN" sz="2000" b="1" dirty="0" smtClean="0"/>
              <a:t>Table 3 shows range of PA EVM depending on the capability of the rest of the UE (yellow highlight)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CA" altLang="zh-CN" b="1" dirty="0" smtClean="0"/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CA" altLang="zh-CN" sz="1200" b="1" dirty="0" smtClean="0"/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CA" altLang="zh-CN" sz="1200" b="1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CA" altLang="zh-CN" sz="1200" b="1" dirty="0"/>
          </a:p>
          <a:p>
            <a:pPr lvl="1"/>
            <a:endParaRPr lang="en-CA" altLang="zh-CN" sz="2000" b="1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CA" altLang="zh-CN" sz="2000" b="1" dirty="0" smtClean="0"/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CA" altLang="zh-CN" sz="2000" b="1" dirty="0" smtClean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CA" altLang="zh-CN" sz="2000" b="1" dirty="0" smtClean="0"/>
              <a:t>From table 3 it can be observed  that for QPSK PA budget could be between 12.4 to 16.5% depending on how the improved UE baseline performance is allocated to the PA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CA" altLang="zh-CN" sz="2000" b="1" dirty="0" smtClean="0"/>
              <a:t>It seems reasonable to allocate some part back to the PA to avoid that NRU PC5 power capability is limited by EVM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CA" altLang="zh-CN" b="1" i="1" dirty="0" smtClean="0"/>
              <a:t>It has to be noted that if a PA is measured with a waveform including the image leakage, its contribution should be removed from the PA results, for interlaces, some cases do not have image overlap</a:t>
            </a:r>
            <a:endParaRPr lang="en-US" altLang="zh-CN" b="1" i="1" dirty="0" smtClean="0"/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7522" y="3046595"/>
            <a:ext cx="9017876" cy="1501129"/>
          </a:xfrm>
          <a:prstGeom prst="rect">
            <a:avLst/>
          </a:prstGeom>
          <a:noFill/>
          <a:ln>
            <a:noFill/>
          </a:ln>
          <a:effectLst/>
          <a:extLst/>
        </p:spPr>
      </p:pic>
    </p:spTree>
    <p:extLst>
      <p:ext uri="{BB962C8B-B14F-4D97-AF65-F5344CB8AC3E}">
        <p14:creationId xmlns:p14="http://schemas.microsoft.com/office/powerpoint/2010/main" val="2928954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" y="81661"/>
            <a:ext cx="10515600" cy="686435"/>
          </a:xfrm>
        </p:spPr>
        <p:txBody>
          <a:bodyPr>
            <a:normAutofit/>
          </a:bodyPr>
          <a:lstStyle/>
          <a:p>
            <a:r>
              <a:rPr lang="en-US" altLang="zh-CN" sz="3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Background on </a:t>
            </a:r>
            <a:r>
              <a:rPr lang="en-US" altLang="zh-CN" sz="36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dBR</a:t>
            </a:r>
            <a:r>
              <a:rPr lang="en-US" altLang="zh-CN" sz="3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NRU masks test procedure</a:t>
            </a:r>
            <a:endParaRPr lang="zh-CN" altLang="en-US" sz="3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2880" y="760651"/>
            <a:ext cx="11567160" cy="54499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US" altLang="zh-CN" sz="2000" b="1" dirty="0" smtClean="0"/>
              <a:t>Compared to the masks used in 3GPP the agreed NRU mask is similar to 802.11ac or 802.11ax masks:</a:t>
            </a:r>
          </a:p>
          <a:p>
            <a:pPr marL="800100" lvl="1" indent="-34290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CA" altLang="zh-CN" sz="2000" b="1" dirty="0" smtClean="0"/>
              <a:t>It is relative (</a:t>
            </a:r>
            <a:r>
              <a:rPr lang="en-CA" altLang="zh-CN" sz="2000" b="1" dirty="0" err="1" smtClean="0"/>
              <a:t>dBR</a:t>
            </a:r>
            <a:r>
              <a:rPr lang="en-CA" altLang="zh-CN" sz="2000" b="1" dirty="0" smtClean="0"/>
              <a:t>) to the in-band signal instead of absolute </a:t>
            </a:r>
          </a:p>
          <a:p>
            <a:pPr marL="1257300" lvl="2" indent="-34290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CA" altLang="zh-CN" sz="2000" b="1" dirty="0" smtClean="0"/>
              <a:t>(covers SEM and ACLR in some ways)</a:t>
            </a:r>
          </a:p>
          <a:p>
            <a:pPr marL="800100" lvl="1" indent="-34290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CA" altLang="zh-CN" sz="2000" b="1" dirty="0" smtClean="0"/>
              <a:t>It is not “square” thus shifting measurement point by ½ MBW is not adequate</a:t>
            </a:r>
          </a:p>
          <a:p>
            <a:pPr marL="800100" lvl="1" indent="-34290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CA" altLang="zh-CN" sz="2000" b="1" dirty="0" smtClean="0"/>
              <a:t>Main difference is that 0dBR in-band range is full channel bandwidth compared to 802.11 masks that are restricted to the respective transmission bandwidths</a:t>
            </a:r>
          </a:p>
          <a:p>
            <a:pPr marL="342900" indent="-342900">
              <a:lnSpc>
                <a:spcPct val="125000"/>
              </a:lnSpc>
              <a:buFont typeface="Arial" panose="020B0604020202020204" pitchFamily="34" charset="0"/>
              <a:buChar char="•"/>
            </a:pPr>
            <a:endParaRPr lang="en-CA" altLang="zh-CN" sz="2000" b="1" dirty="0" smtClean="0"/>
          </a:p>
          <a:p>
            <a:pPr marL="342900" indent="-34290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CA" altLang="zh-CN" sz="2000" b="1" dirty="0" smtClean="0"/>
              <a:t>For 802.11ax the mask, which has SCS closer to NRU, is measured using:</a:t>
            </a:r>
          </a:p>
          <a:p>
            <a:pPr marL="800100" lvl="1" indent="-34290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CA" altLang="zh-CN" sz="2000" b="1" dirty="0" smtClean="0"/>
              <a:t>100kHz resolution bandwidth and 7.5kHz video bandwidth</a:t>
            </a:r>
          </a:p>
          <a:p>
            <a:pPr marL="800100" lvl="1" indent="-34290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CA" altLang="zh-CN" sz="2000" b="1" dirty="0" smtClean="0"/>
              <a:t>Mask applied as defined in [1] in </a:t>
            </a:r>
            <a:r>
              <a:rPr lang="en-CA" altLang="zh-CN" sz="2000" b="1" dirty="0" err="1" smtClean="0"/>
              <a:t>dBR</a:t>
            </a:r>
            <a:r>
              <a:rPr lang="en-CA" altLang="zh-CN" sz="2000" b="1" dirty="0" smtClean="0"/>
              <a:t> referred to the in band peak measured with 1MHz integration bandwidth within the in-band bandwidth </a:t>
            </a:r>
          </a:p>
          <a:p>
            <a:pPr marL="1257300" lvl="2" indent="-34290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CA" altLang="zh-CN" sz="2000" b="1" dirty="0" smtClean="0"/>
              <a:t>Channel </a:t>
            </a:r>
            <a:r>
              <a:rPr lang="en-CA" altLang="zh-CN" sz="2000" b="1" dirty="0"/>
              <a:t>bandwidth for single </a:t>
            </a:r>
            <a:r>
              <a:rPr lang="en-CA" altLang="zh-CN" sz="2000" b="1" dirty="0" smtClean="0"/>
              <a:t>carrier NRU</a:t>
            </a:r>
          </a:p>
          <a:p>
            <a:pPr marL="1257300" lvl="2" indent="-34290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CA" altLang="zh-CN" sz="2000" b="1" dirty="0" smtClean="0"/>
              <a:t>Active </a:t>
            </a:r>
            <a:r>
              <a:rPr lang="en-CA" altLang="zh-CN" sz="2000" b="1" dirty="0"/>
              <a:t>sub-band bandwidth for wideband </a:t>
            </a:r>
            <a:r>
              <a:rPr lang="en-CA" altLang="zh-CN" sz="2000" b="1" dirty="0" smtClean="0"/>
              <a:t>operation</a:t>
            </a:r>
          </a:p>
          <a:p>
            <a:pPr marL="1257300" lvl="2" indent="-34290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CA" altLang="zh-CN" sz="2000" b="1" dirty="0" smtClean="0"/>
              <a:t>Aggregated bandwidth for contiguous CA</a:t>
            </a:r>
            <a:endParaRPr lang="en-US" altLang="zh-CN" sz="2000" b="1" dirty="0"/>
          </a:p>
        </p:txBody>
      </p:sp>
    </p:spTree>
    <p:extLst>
      <p:ext uri="{BB962C8B-B14F-4D97-AF65-F5344CB8AC3E}">
        <p14:creationId xmlns:p14="http://schemas.microsoft.com/office/powerpoint/2010/main" val="3891662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References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[1] R4-1915979 </a:t>
            </a:r>
            <a:r>
              <a:rPr lang="en-US" dirty="0"/>
              <a:t>WF on NR-U spectrum emission mask, Nokia, </a:t>
            </a:r>
            <a:r>
              <a:rPr lang="en-US" dirty="0" err="1"/>
              <a:t>CableLabs</a:t>
            </a:r>
            <a:r>
              <a:rPr lang="en-US" dirty="0"/>
              <a:t>, Charter, </a:t>
            </a:r>
            <a:r>
              <a:rPr lang="en-US" dirty="0" smtClean="0"/>
              <a:t>RAN4#93</a:t>
            </a:r>
          </a:p>
          <a:p>
            <a:pPr marL="0" indent="0">
              <a:buNone/>
            </a:pPr>
            <a:r>
              <a:rPr lang="en-US" dirty="0" smtClean="0"/>
              <a:t>[2] R4-2002094 </a:t>
            </a:r>
            <a:r>
              <a:rPr lang="en-US" dirty="0"/>
              <a:t>NR-U MPR for PC5 single carrier, Qualcomm Incorporated</a:t>
            </a:r>
          </a:p>
          <a:p>
            <a:pPr marL="0" indent="0">
              <a:buNone/>
            </a:pPr>
            <a:r>
              <a:rPr lang="en-US" dirty="0" smtClean="0"/>
              <a:t>[3] R4-2000708 </a:t>
            </a:r>
            <a:r>
              <a:rPr lang="en-US" dirty="0"/>
              <a:t>[NRU] Single Carrier Back-off measurements for UE power class and MPR, Skyworks Solutions Inc.</a:t>
            </a:r>
          </a:p>
          <a:p>
            <a:pPr marL="0" indent="0">
              <a:buNone/>
            </a:pPr>
            <a:r>
              <a:rPr lang="en-US" dirty="0" smtClean="0"/>
              <a:t>[4] R4-2000709 </a:t>
            </a:r>
            <a:r>
              <a:rPr lang="en-US" dirty="0"/>
              <a:t>[NRU] Wideband Operation Back-off Measurements for UE, Skyworks Solutions Inc.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00653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2578</TotalTime>
  <Words>1141</Words>
  <Application>Microsoft Office PowerPoint</Application>
  <PresentationFormat>Widescreen</PresentationFormat>
  <Paragraphs>156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宋体</vt:lpstr>
      <vt:lpstr>宋体</vt:lpstr>
      <vt:lpstr>Arial</vt:lpstr>
      <vt:lpstr>Calibri</vt:lpstr>
      <vt:lpstr>Calibri Light</vt:lpstr>
      <vt:lpstr>Times New Roman</vt:lpstr>
      <vt:lpstr>Office 主题</vt:lpstr>
      <vt:lpstr>WF on method and assumptions in determining NR-U MPR and A-MPR in Band n46</vt:lpstr>
      <vt:lpstr>Background: Status on NRU MPR evaluation in RAN4#94-e</vt:lpstr>
      <vt:lpstr>Background: NRU mask test procedure and 0dBR Peak Reference level</vt:lpstr>
      <vt:lpstr>WF on Single Carrier, CA and Wideband Operation NRU Masks</vt:lpstr>
      <vt:lpstr>WF on NRU MPR Evaluation Assumptions</vt:lpstr>
      <vt:lpstr>Annex</vt:lpstr>
      <vt:lpstr>Background on EVM budget</vt:lpstr>
      <vt:lpstr>Background on dBR NRU masks test procedure</vt:lpstr>
      <vt:lpstr>References</vt:lpstr>
    </vt:vector>
  </TitlesOfParts>
  <Company>Huawei Technologies Co.,Ltd.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scope of FR1 UE RF</dc:title>
  <dc:creator>Zhangqian (Zq)</dc:creator>
  <cp:lastModifiedBy>Laurent Noel</cp:lastModifiedBy>
  <cp:revision>83</cp:revision>
  <dcterms:created xsi:type="dcterms:W3CDTF">2019-10-15T22:26:30Z</dcterms:created>
  <dcterms:modified xsi:type="dcterms:W3CDTF">2020-03-04T20:17:05Z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(3)yH4tDHphqrOMDLgCvkscBwnEtVdzCWMs/jggU23CfrPEYqfGxEpKmZ9SXnfJVt5dYAXwpYI8
qOxfxMdr2DsIDL27VXh9PWdHw/eIVxrq9YnLeDG4URszZ/qLigHmrOEWcTWwH++pwuBPpMVH
ddyhxOagS1al5Biz1b3w0xaTTBDMwHIhKBkmayG/CgK33NWSuJOXAdQlICqOFg4F8v/l24cw
jc0h83RcVKxlze6fij</vt:lpwstr>
  </property>
  <property fmtid="{D5CDD505-2E9C-101B-9397-08002B2CF9AE}" pid="3" name="_2015_ms_pID_7253431">
    <vt:lpwstr>K9K6xUoBbx7cJqbh0oxvFcR+B9kCkRa8YNl9Nq35ncez8q9TfDuWXA
Ol95n+O2ZUD6NxcOldJpTxn7t/H+V3SprnPa2x2KiYJEBQk8wMTFRbhPh4i9c/uqJKEHhshr
mPWqQ92KIrWwITF1KH7RggB2ZKOcEBVnvfu4H5R/V7sYB0bdXwF6/lJ62FYBQRcI6CXyNe/l
8N3sYKUyv1/642GQfWNVe4TOTwbvvURh480T</vt:lpwstr>
  </property>
  <property fmtid="{D5CDD505-2E9C-101B-9397-08002B2CF9AE}" pid="4" name="_2015_ms_pID_7253432">
    <vt:lpwstr>uB/6C4yHZpHIi74a+9GijIM=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1573437380</vt:lpwstr>
  </property>
</Properties>
</file>