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7" r:id="rId6"/>
    <p:sldId id="259" r:id="rId7"/>
    <p:sldId id="260" r:id="rId8"/>
    <p:sldId id="261" r:id="rId9"/>
    <p:sldId id="258" r:id="rId10"/>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ian Bergljung" userId="b6ed368b-e657-4ae7-b07c-b1d9abf42404" providerId="ADAL" clId="{B0CFD592-9D8F-4DBD-92A0-DCD9A8FACA8B}"/>
    <pc:docChg chg="modSld">
      <pc:chgData name="Christian Bergljung" userId="b6ed368b-e657-4ae7-b07c-b1d9abf42404" providerId="ADAL" clId="{B0CFD592-9D8F-4DBD-92A0-DCD9A8FACA8B}" dt="2020-03-05T01:31:48.583" v="5" actId="20577"/>
      <pc:docMkLst>
        <pc:docMk/>
      </pc:docMkLst>
      <pc:sldChg chg="modSp">
        <pc:chgData name="Christian Bergljung" userId="b6ed368b-e657-4ae7-b07c-b1d9abf42404" providerId="ADAL" clId="{B0CFD592-9D8F-4DBD-92A0-DCD9A8FACA8B}" dt="2020-03-05T01:31:48.583" v="5" actId="20577"/>
        <pc:sldMkLst>
          <pc:docMk/>
          <pc:sldMk cId="453914479" sldId="256"/>
        </pc:sldMkLst>
        <pc:spChg chg="mod">
          <ac:chgData name="Christian Bergljung" userId="b6ed368b-e657-4ae7-b07c-b1d9abf42404" providerId="ADAL" clId="{B0CFD592-9D8F-4DBD-92A0-DCD9A8FACA8B}" dt="2020-03-05T01:31:48.583" v="5" actId="20577"/>
          <ac:spMkLst>
            <pc:docMk/>
            <pc:sldMk cId="453914479" sldId="256"/>
            <ac:spMk id="4" creationId="{7EE83764-0A69-4F31-A37F-356A6815C36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25799-38F0-4D5D-B92B-5BAD3521B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58B4A907-D376-4E66-8824-05437F32F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FBE0742F-4872-4C7C-99C3-73D633B8F5AF}"/>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77216ADA-0B2E-46F8-978A-A02E309F49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593CFB4-2E95-49D2-9121-E443B6D579CA}"/>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1345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57492-AC61-42F7-A740-3D5D8E559B7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A4535FC4-D0C1-47A4-98A1-2D57A722B0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7821D503-B3CF-4BA9-8454-BBC005646993}"/>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2F26D209-5ED4-4D1A-91C7-70654DC351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50E3E02-DAE7-4DEC-9CEF-082727156C2B}"/>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32336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0D13F1-F3AE-4C59-B249-BCD21F2842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EF7CB7F-08E2-4B7E-BD3E-C741E7DCE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817218B-9AF3-4676-9010-E379F2B62868}"/>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00583CE4-1EF8-4BF4-B5E0-7B973E2D2E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B523ADE-87D3-46F4-B7D0-E59CFB983B54}"/>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28846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F957C-AE0B-4EA6-860F-9AF248859D7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4277862-E99A-4F63-84AB-D024B61D90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0CD797B-6414-4BD1-88E7-21B4BEE6570E}"/>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5DF660F4-BA35-4275-96B9-02A61635627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DDAC75C-FB2A-4F3D-9FAF-1ECAC18F7D3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758499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C27-98EF-477B-897C-FC78EEBDE8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C225CD96-914F-445E-8483-4D61C204D2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7F897F-A631-4B68-B17F-C73DB9B7B8B1}"/>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BA602FE5-11E1-4F61-BE53-B1C28DBB358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63D8EEF-8551-4A72-A6F7-8E98D699EC4E}"/>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45792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AB115-913C-45F0-88BD-E9689D04276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268E751B-579F-4EA2-95F9-A3C465075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80C04015-0054-4F11-A3C8-4E4D0AEF88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36CF37C7-E954-4B20-A291-01E1F398FC8E}"/>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6" name="Footer Placeholder 5">
            <a:extLst>
              <a:ext uri="{FF2B5EF4-FFF2-40B4-BE49-F238E27FC236}">
                <a16:creationId xmlns:a16="http://schemas.microsoft.com/office/drawing/2014/main" id="{F4F29F0A-A1A8-48C0-8444-40F4460D54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DF91220A-B76F-41AF-B5BE-2C730887C7B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95285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AA231-F8FE-4456-9DC1-0E7C809AC74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5B76CE15-5CC7-40C5-9934-F8D2779634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EB9415-20D5-4549-8E79-D79C3533BB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30BA6B3A-8B92-4A41-8B04-A147FFC98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C610B2-EBBC-4D39-AE5B-D31FBD4084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2EE68968-DD4A-496A-A2CC-6618A523EA09}"/>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8" name="Footer Placeholder 7">
            <a:extLst>
              <a:ext uri="{FF2B5EF4-FFF2-40B4-BE49-F238E27FC236}">
                <a16:creationId xmlns:a16="http://schemas.microsoft.com/office/drawing/2014/main" id="{14073599-2502-4567-B824-9E020C92D5C9}"/>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25F4938C-D185-4CDA-9C00-85ACBA150EA3}"/>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840064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A4331-C747-4A89-AF8C-D70CF21D18C4}"/>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A4966670-AE25-40ED-BFBD-E07FBFD4BD3E}"/>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4" name="Footer Placeholder 3">
            <a:extLst>
              <a:ext uri="{FF2B5EF4-FFF2-40B4-BE49-F238E27FC236}">
                <a16:creationId xmlns:a16="http://schemas.microsoft.com/office/drawing/2014/main" id="{0E3D2912-0931-4432-B0E4-05FF3C48D94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591E6017-4311-4A10-930D-89169D1EE3CF}"/>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5628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A58D0B-AB19-450C-AA3B-670AE55E4A33}"/>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3" name="Footer Placeholder 2">
            <a:extLst>
              <a:ext uri="{FF2B5EF4-FFF2-40B4-BE49-F238E27FC236}">
                <a16:creationId xmlns:a16="http://schemas.microsoft.com/office/drawing/2014/main" id="{6AFC8D54-CA60-4D0D-96FE-E252800D570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718190CA-7EE6-4DB3-A3F7-973C2A588A6D}"/>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033778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663EE-12FC-4209-9EF1-438FA83F96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873915E4-A118-4B0A-BDC2-A7CBCF48AC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550DCBF-2878-401F-8374-35F488521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A13331-8D1B-4A52-AD30-035EE347C79F}"/>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6" name="Footer Placeholder 5">
            <a:extLst>
              <a:ext uri="{FF2B5EF4-FFF2-40B4-BE49-F238E27FC236}">
                <a16:creationId xmlns:a16="http://schemas.microsoft.com/office/drawing/2014/main" id="{7B628A17-CC11-400B-B349-A54663ADDE8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78CC8AC-8231-4456-994D-E5C5F534434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20375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7AE61-25FA-40C0-BF1C-19A6922E20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E0D80C5E-21F7-4393-9C20-40D63B25B6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4678C6E6-FA27-4625-BAFA-D3E18083F5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E89BA1-12D0-4EC4-AA8A-70FD8AE5A656}"/>
              </a:ext>
            </a:extLst>
          </p:cNvPr>
          <p:cNvSpPr>
            <a:spLocks noGrp="1"/>
          </p:cNvSpPr>
          <p:nvPr>
            <p:ph type="dt" sz="half" idx="10"/>
          </p:nvPr>
        </p:nvSpPr>
        <p:spPr/>
        <p:txBody>
          <a:bodyPr/>
          <a:lstStyle/>
          <a:p>
            <a:fld id="{635A8632-1673-41B8-A175-B3BBF13535BC}" type="datetimeFigureOut">
              <a:rPr lang="sv-SE" smtClean="0"/>
              <a:t>2020-03-05</a:t>
            </a:fld>
            <a:endParaRPr lang="sv-SE"/>
          </a:p>
        </p:txBody>
      </p:sp>
      <p:sp>
        <p:nvSpPr>
          <p:cNvPr id="6" name="Footer Placeholder 5">
            <a:extLst>
              <a:ext uri="{FF2B5EF4-FFF2-40B4-BE49-F238E27FC236}">
                <a16:creationId xmlns:a16="http://schemas.microsoft.com/office/drawing/2014/main" id="{7C7381A3-C975-43B6-A87B-2326B0035D1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35AF181-8CDA-48F9-AF6F-CE3D528ACEF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07950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1A8C3F-C1D5-49AD-8413-678A231C5D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82076AF-7BD9-4AFE-B090-85E3C2469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B3407A6-D417-4042-BC04-6D47AED6D5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2020-03-05</a:t>
            </a:fld>
            <a:endParaRPr lang="sv-SE"/>
          </a:p>
        </p:txBody>
      </p:sp>
      <p:sp>
        <p:nvSpPr>
          <p:cNvPr id="5" name="Footer Placeholder 4">
            <a:extLst>
              <a:ext uri="{FF2B5EF4-FFF2-40B4-BE49-F238E27FC236}">
                <a16:creationId xmlns:a16="http://schemas.microsoft.com/office/drawing/2014/main" id="{D4A5B100-A4E0-489E-A90B-EF42ACA951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BAB03476-DE24-48B6-9222-763144471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extLst>
      <p:ext uri="{BB962C8B-B14F-4D97-AF65-F5344CB8AC3E}">
        <p14:creationId xmlns:p14="http://schemas.microsoft.com/office/powerpoint/2010/main" val="333836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2E5F-934B-4B00-A1A5-A40E0BF3817E}"/>
              </a:ext>
            </a:extLst>
          </p:cNvPr>
          <p:cNvSpPr>
            <a:spLocks noGrp="1"/>
          </p:cNvSpPr>
          <p:nvPr>
            <p:ph type="ctrTitle"/>
          </p:nvPr>
        </p:nvSpPr>
        <p:spPr/>
        <p:txBody>
          <a:bodyPr>
            <a:normAutofit/>
          </a:bodyPr>
          <a:lstStyle/>
          <a:p>
            <a:r>
              <a:rPr lang="en-US" dirty="0"/>
              <a:t>WF on UE receiver requirements for NR-U</a:t>
            </a:r>
            <a:endParaRPr lang="sv-SE" dirty="0"/>
          </a:p>
        </p:txBody>
      </p:sp>
      <p:sp>
        <p:nvSpPr>
          <p:cNvPr id="3" name="Subtitle 2">
            <a:extLst>
              <a:ext uri="{FF2B5EF4-FFF2-40B4-BE49-F238E27FC236}">
                <a16:creationId xmlns:a16="http://schemas.microsoft.com/office/drawing/2014/main" id="{10E252F5-07EB-4886-BC79-94B025EF90FF}"/>
              </a:ext>
            </a:extLst>
          </p:cNvPr>
          <p:cNvSpPr>
            <a:spLocks noGrp="1"/>
          </p:cNvSpPr>
          <p:nvPr>
            <p:ph type="subTitle" idx="1"/>
          </p:nvPr>
        </p:nvSpPr>
        <p:spPr/>
        <p:txBody>
          <a:bodyPr/>
          <a:lstStyle/>
          <a:p>
            <a:r>
              <a:rPr lang="en-US" dirty="0"/>
              <a:t>Ericsson         </a:t>
            </a:r>
            <a:endParaRPr lang="sv-SE" dirty="0"/>
          </a:p>
        </p:txBody>
      </p:sp>
      <p:sp>
        <p:nvSpPr>
          <p:cNvPr id="4" name="TextBox 3">
            <a:extLst>
              <a:ext uri="{FF2B5EF4-FFF2-40B4-BE49-F238E27FC236}">
                <a16:creationId xmlns:a16="http://schemas.microsoft.com/office/drawing/2014/main" id="{7EE83764-0A69-4F31-A37F-356A6815C36B}"/>
              </a:ext>
            </a:extLst>
          </p:cNvPr>
          <p:cNvSpPr txBox="1"/>
          <p:nvPr/>
        </p:nvSpPr>
        <p:spPr>
          <a:xfrm>
            <a:off x="9485625" y="522328"/>
            <a:ext cx="1454244" cy="369332"/>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R4-2002756</a:t>
            </a:r>
          </a:p>
        </p:txBody>
      </p:sp>
      <p:sp>
        <p:nvSpPr>
          <p:cNvPr id="5" name="Rectangle 4">
            <a:extLst>
              <a:ext uri="{FF2B5EF4-FFF2-40B4-BE49-F238E27FC236}">
                <a16:creationId xmlns:a16="http://schemas.microsoft.com/office/drawing/2014/main" id="{92EF8F4B-4669-4017-9B2A-468E3289AE55}"/>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#94-e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24 February – 6 March 2020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3914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E4BA7-5953-47AB-9EA1-CC0998D8E558}"/>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EB53EF87-C38D-45B0-A0E9-5EE8B29AE356}"/>
              </a:ext>
            </a:extLst>
          </p:cNvPr>
          <p:cNvSpPr>
            <a:spLocks noGrp="1"/>
          </p:cNvSpPr>
          <p:nvPr>
            <p:ph idx="1"/>
          </p:nvPr>
        </p:nvSpPr>
        <p:spPr/>
        <p:txBody>
          <a:bodyPr>
            <a:normAutofit fontScale="85000" lnSpcReduction="20000"/>
          </a:bodyPr>
          <a:lstStyle/>
          <a:p>
            <a:r>
              <a:rPr lang="en-US" dirty="0"/>
              <a:t>According to the WID [1], wideband operations in multiples of 20 MHz should be supported by both multiple serving cells (i.e. CA of 20 MHz cells) and one serving cell with bandwidth &gt; 20 MHz with potential scheduling constraint (i.e. “wideband carrier”). The RAN1 objectives in the WID state</a:t>
            </a:r>
            <a:endParaRPr lang="sv-SE" dirty="0"/>
          </a:p>
          <a:p>
            <a:pPr lvl="1" fontAlgn="base" hangingPunct="0"/>
            <a:r>
              <a:rPr lang="en-GB" dirty="0"/>
              <a:t>“Physical layer aspects including [RAN1]:</a:t>
            </a:r>
            <a:endParaRPr lang="sv-SE" dirty="0"/>
          </a:p>
          <a:p>
            <a:pPr lvl="1" fontAlgn="base" hangingPunct="0"/>
            <a:r>
              <a:rPr lang="en-GB" dirty="0"/>
              <a:t>[…]</a:t>
            </a:r>
            <a:endParaRPr lang="sv-SE" dirty="0"/>
          </a:p>
          <a:p>
            <a:pPr lvl="1" fontAlgn="base" hangingPunct="0"/>
            <a:r>
              <a:rPr lang="en-GB" dirty="0"/>
              <a:t>Wide band operation (in integer multiples of 20MHz) for DL and UL for NR-U supported with multiple serving cells, and wideband operation (in integer multiples of 20MHz) for DL and UL for NR-U supported with one serving cell with bandwidth &gt; 20MHz with potential scheduling constraint subject to input from RAN2 and RAN4 on feasibility of operating the wideband carrier when LBT is unsuccessful in one or more LBT </a:t>
            </a:r>
            <a:r>
              <a:rPr lang="en-GB" dirty="0" err="1"/>
              <a:t>subbands</a:t>
            </a:r>
            <a:r>
              <a:rPr lang="en-GB" dirty="0"/>
              <a:t> within the wideband carrier. For all wide-band operation cases, CCA is performed in units of 20MHz (at least for 5GHz).”</a:t>
            </a:r>
            <a:endParaRPr lang="sv-SE" dirty="0"/>
          </a:p>
          <a:p>
            <a:r>
              <a:rPr lang="en-GB" dirty="0"/>
              <a:t>Requirements for receiver characteristics to be specified for both wideband modes with assumptions on number of CCs for DL/UL and scope (e.g. two contiguous CCs in the UL when applicable) according to Rel-16 agreement (RAN4#92bis)</a:t>
            </a:r>
          </a:p>
          <a:p>
            <a:endParaRPr lang="en-GB" dirty="0"/>
          </a:p>
          <a:p>
            <a:pPr marL="0" indent="0">
              <a:buNone/>
            </a:pPr>
            <a:endParaRPr lang="sv-SE" dirty="0"/>
          </a:p>
          <a:p>
            <a:endParaRPr lang="sv-SE" dirty="0"/>
          </a:p>
        </p:txBody>
      </p:sp>
    </p:spTree>
    <p:extLst>
      <p:ext uri="{BB962C8B-B14F-4D97-AF65-F5344CB8AC3E}">
        <p14:creationId xmlns:p14="http://schemas.microsoft.com/office/powerpoint/2010/main" val="3859255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09390-E27D-40FA-8DF3-E4F936BBC32C}"/>
              </a:ext>
            </a:extLst>
          </p:cNvPr>
          <p:cNvSpPr>
            <a:spLocks noGrp="1"/>
          </p:cNvSpPr>
          <p:nvPr>
            <p:ph type="title"/>
          </p:nvPr>
        </p:nvSpPr>
        <p:spPr/>
        <p:txBody>
          <a:bodyPr/>
          <a:lstStyle/>
          <a:p>
            <a:r>
              <a:rPr lang="sv-SE" dirty="0"/>
              <a:t>WF REFSENS</a:t>
            </a:r>
          </a:p>
        </p:txBody>
      </p:sp>
      <p:sp>
        <p:nvSpPr>
          <p:cNvPr id="3" name="Content Placeholder 2">
            <a:extLst>
              <a:ext uri="{FF2B5EF4-FFF2-40B4-BE49-F238E27FC236}">
                <a16:creationId xmlns:a16="http://schemas.microsoft.com/office/drawing/2014/main" id="{C532DCC0-CE9C-4D41-9B9A-CBDB96C1D066}"/>
              </a:ext>
            </a:extLst>
          </p:cNvPr>
          <p:cNvSpPr>
            <a:spLocks noGrp="1"/>
          </p:cNvSpPr>
          <p:nvPr>
            <p:ph idx="1"/>
          </p:nvPr>
        </p:nvSpPr>
        <p:spPr/>
        <p:txBody>
          <a:bodyPr>
            <a:normAutofit fontScale="92500" lnSpcReduction="20000"/>
          </a:bodyPr>
          <a:lstStyle/>
          <a:p>
            <a:r>
              <a:rPr lang="en-US" dirty="0"/>
              <a:t>The requirement specified for full downlink allocation, all LBT sub-bands allocated, all channel bandwidths ≥ 20 MHz (10 MHz in CA only) </a:t>
            </a:r>
          </a:p>
          <a:p>
            <a:r>
              <a:rPr lang="en-US" dirty="0"/>
              <a:t>For wideband, all intra-cell guard bands between sub-bands should be filled if the UE is capable of scheduling within these guard bands  </a:t>
            </a:r>
          </a:p>
          <a:p>
            <a:pPr lvl="1"/>
            <a:r>
              <a:rPr lang="en-US" dirty="0"/>
              <a:t>FFS if the UE is not capable of scheduling within the intra-cell GB, then the guard-band RB should not be allocated for reference sensitivity</a:t>
            </a:r>
          </a:p>
          <a:p>
            <a:pPr lvl="1"/>
            <a:r>
              <a:rPr lang="en-US" dirty="0"/>
              <a:t>one single requirement may be feasible nevertheless</a:t>
            </a:r>
          </a:p>
          <a:p>
            <a:r>
              <a:rPr lang="en-US" dirty="0"/>
              <a:t>Define an exclusion region rather than MSD value for harmonic interference when the degradation occurs in Band n46</a:t>
            </a:r>
            <a:endParaRPr lang="sv-SE" dirty="0"/>
          </a:p>
          <a:p>
            <a:r>
              <a:rPr lang="en-US" dirty="0"/>
              <a:t>For harmonic mixing interference into the downlink of a licensed band due to transmission from the NR-U band, (tentatively) no licensed band REFSENS requirement applies in this condition as a general rule (to be confirmed)</a:t>
            </a:r>
            <a:endParaRPr lang="sv-SE" dirty="0"/>
          </a:p>
          <a:p>
            <a:endParaRPr lang="en-US" dirty="0"/>
          </a:p>
          <a:p>
            <a:endParaRPr lang="sv-SE" dirty="0"/>
          </a:p>
          <a:p>
            <a:endParaRPr lang="sv-SE" dirty="0"/>
          </a:p>
        </p:txBody>
      </p:sp>
    </p:spTree>
    <p:extLst>
      <p:ext uri="{BB962C8B-B14F-4D97-AF65-F5344CB8AC3E}">
        <p14:creationId xmlns:p14="http://schemas.microsoft.com/office/powerpoint/2010/main" val="2193566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E1B8F-E0DB-4584-A308-FB02E468D3EA}"/>
              </a:ext>
            </a:extLst>
          </p:cNvPr>
          <p:cNvSpPr>
            <a:spLocks noGrp="1"/>
          </p:cNvSpPr>
          <p:nvPr>
            <p:ph type="title"/>
          </p:nvPr>
        </p:nvSpPr>
        <p:spPr/>
        <p:txBody>
          <a:bodyPr/>
          <a:lstStyle/>
          <a:p>
            <a:r>
              <a:rPr lang="sv-SE" dirty="0"/>
              <a:t>WF Adjacent channel selectivity</a:t>
            </a:r>
          </a:p>
        </p:txBody>
      </p:sp>
      <p:sp>
        <p:nvSpPr>
          <p:cNvPr id="3" name="Content Placeholder 2">
            <a:extLst>
              <a:ext uri="{FF2B5EF4-FFF2-40B4-BE49-F238E27FC236}">
                <a16:creationId xmlns:a16="http://schemas.microsoft.com/office/drawing/2014/main" id="{0F2C5706-AB38-448E-9585-28829B44B8F4}"/>
              </a:ext>
            </a:extLst>
          </p:cNvPr>
          <p:cNvSpPr>
            <a:spLocks noGrp="1"/>
          </p:cNvSpPr>
          <p:nvPr>
            <p:ph idx="1"/>
          </p:nvPr>
        </p:nvSpPr>
        <p:spPr>
          <a:xfrm>
            <a:off x="1159475" y="1706946"/>
            <a:ext cx="10515600" cy="4690585"/>
          </a:xfrm>
        </p:spPr>
        <p:txBody>
          <a:bodyPr>
            <a:normAutofit fontScale="85000" lnSpcReduction="20000"/>
          </a:bodyPr>
          <a:lstStyle/>
          <a:p>
            <a:r>
              <a:rPr lang="en-GB" dirty="0"/>
              <a:t>ACS and blocking requirements apply under static/semi-static conditions of configuration and scheduling only</a:t>
            </a:r>
          </a:p>
          <a:p>
            <a:r>
              <a:rPr lang="en-GB" dirty="0"/>
              <a:t>Two test configurations considered (ACS and in-band blocking)</a:t>
            </a:r>
          </a:p>
          <a:p>
            <a:endParaRPr lang="en-GB" dirty="0"/>
          </a:p>
          <a:p>
            <a:endParaRPr lang="en-GB" dirty="0"/>
          </a:p>
          <a:p>
            <a:endParaRPr lang="en-GB" dirty="0"/>
          </a:p>
          <a:p>
            <a:endParaRPr lang="en-GB" dirty="0"/>
          </a:p>
          <a:p>
            <a:endParaRPr lang="en-GB" dirty="0"/>
          </a:p>
          <a:p>
            <a:endParaRPr lang="en-GB" dirty="0"/>
          </a:p>
          <a:p>
            <a:endParaRPr lang="en-GB" dirty="0"/>
          </a:p>
          <a:p>
            <a:r>
              <a:rPr lang="en-GB" dirty="0"/>
              <a:t>ACS requirement FFS</a:t>
            </a:r>
          </a:p>
          <a:p>
            <a:pPr lvl="1"/>
            <a:r>
              <a:rPr lang="en-GB" dirty="0"/>
              <a:t>Proposals range from ACS = 14 dB to 25-30 dB (20 MHz wanted and ACI bandwidths)</a:t>
            </a:r>
          </a:p>
          <a:p>
            <a:pPr marL="0" indent="0">
              <a:buNone/>
            </a:pPr>
            <a:endParaRPr lang="sv-SE" dirty="0"/>
          </a:p>
        </p:txBody>
      </p:sp>
      <p:grpSp>
        <p:nvGrpSpPr>
          <p:cNvPr id="18" name="Group 17">
            <a:extLst>
              <a:ext uri="{FF2B5EF4-FFF2-40B4-BE49-F238E27FC236}">
                <a16:creationId xmlns:a16="http://schemas.microsoft.com/office/drawing/2014/main" id="{EDD8D800-E3E8-49D3-B8D1-03957C893886}"/>
              </a:ext>
            </a:extLst>
          </p:cNvPr>
          <p:cNvGrpSpPr/>
          <p:nvPr/>
        </p:nvGrpSpPr>
        <p:grpSpPr>
          <a:xfrm>
            <a:off x="2194151" y="2865398"/>
            <a:ext cx="9300301" cy="2432569"/>
            <a:chOff x="2194151" y="2865398"/>
            <a:chExt cx="9300301" cy="2432569"/>
          </a:xfrm>
        </p:grpSpPr>
        <p:pic>
          <p:nvPicPr>
            <p:cNvPr id="4" name="Picture 3">
              <a:extLst>
                <a:ext uri="{FF2B5EF4-FFF2-40B4-BE49-F238E27FC236}">
                  <a16:creationId xmlns:a16="http://schemas.microsoft.com/office/drawing/2014/main" id="{6DEB5A08-34CD-4873-BCD6-90D3559B4F63}"/>
                </a:ext>
              </a:extLst>
            </p:cNvPr>
            <p:cNvPicPr>
              <a:picLocks noChangeAspect="1"/>
            </p:cNvPicPr>
            <p:nvPr/>
          </p:nvPicPr>
          <p:blipFill>
            <a:blip r:embed="rId2"/>
            <a:stretch>
              <a:fillRect/>
            </a:stretch>
          </p:blipFill>
          <p:spPr>
            <a:xfrm>
              <a:off x="2194151" y="2938124"/>
              <a:ext cx="6467475" cy="866775"/>
            </a:xfrm>
            <a:prstGeom prst="rect">
              <a:avLst/>
            </a:prstGeom>
          </p:spPr>
        </p:pic>
        <p:pic>
          <p:nvPicPr>
            <p:cNvPr id="5" name="Picture 4">
              <a:extLst>
                <a:ext uri="{FF2B5EF4-FFF2-40B4-BE49-F238E27FC236}">
                  <a16:creationId xmlns:a16="http://schemas.microsoft.com/office/drawing/2014/main" id="{3AAC1379-86A3-4841-9810-58937C669DE5}"/>
                </a:ext>
              </a:extLst>
            </p:cNvPr>
            <p:cNvPicPr>
              <a:picLocks noChangeAspect="1"/>
            </p:cNvPicPr>
            <p:nvPr/>
          </p:nvPicPr>
          <p:blipFill>
            <a:blip r:embed="rId3"/>
            <a:stretch>
              <a:fillRect/>
            </a:stretch>
          </p:blipFill>
          <p:spPr>
            <a:xfrm>
              <a:off x="2709287" y="4053896"/>
              <a:ext cx="4762500" cy="1000125"/>
            </a:xfrm>
            <a:prstGeom prst="rect">
              <a:avLst/>
            </a:prstGeom>
          </p:spPr>
        </p:pic>
        <p:sp>
          <p:nvSpPr>
            <p:cNvPr id="6" name="TextBox 5">
              <a:extLst>
                <a:ext uri="{FF2B5EF4-FFF2-40B4-BE49-F238E27FC236}">
                  <a16:creationId xmlns:a16="http://schemas.microsoft.com/office/drawing/2014/main" id="{31FBEC42-473F-4170-81F5-3055D756872F}"/>
                </a:ext>
              </a:extLst>
            </p:cNvPr>
            <p:cNvSpPr txBox="1"/>
            <p:nvPr/>
          </p:nvSpPr>
          <p:spPr>
            <a:xfrm>
              <a:off x="5250335" y="3746119"/>
              <a:ext cx="649024" cy="307777"/>
            </a:xfrm>
            <a:prstGeom prst="rect">
              <a:avLst/>
            </a:prstGeom>
            <a:noFill/>
          </p:spPr>
          <p:txBody>
            <a:bodyPr wrap="none" rtlCol="0">
              <a:spAutoFit/>
            </a:bodyPr>
            <a:lstStyle/>
            <a:p>
              <a:r>
                <a:rPr lang="sv-SE" sz="1400" dirty="0"/>
                <a:t>CHBW</a:t>
              </a:r>
            </a:p>
          </p:txBody>
        </p:sp>
        <p:sp>
          <p:nvSpPr>
            <p:cNvPr id="7" name="TextBox 6">
              <a:extLst>
                <a:ext uri="{FF2B5EF4-FFF2-40B4-BE49-F238E27FC236}">
                  <a16:creationId xmlns:a16="http://schemas.microsoft.com/office/drawing/2014/main" id="{99AE8764-AE4B-4B7C-9196-FF0575A91C42}"/>
                </a:ext>
              </a:extLst>
            </p:cNvPr>
            <p:cNvSpPr txBox="1"/>
            <p:nvPr/>
          </p:nvSpPr>
          <p:spPr>
            <a:xfrm>
              <a:off x="5250335" y="4990190"/>
              <a:ext cx="649024" cy="307777"/>
            </a:xfrm>
            <a:prstGeom prst="rect">
              <a:avLst/>
            </a:prstGeom>
            <a:noFill/>
          </p:spPr>
          <p:txBody>
            <a:bodyPr wrap="none" rtlCol="0">
              <a:spAutoFit/>
            </a:bodyPr>
            <a:lstStyle/>
            <a:p>
              <a:r>
                <a:rPr lang="sv-SE" sz="1400" dirty="0"/>
                <a:t>CHBW</a:t>
              </a:r>
            </a:p>
          </p:txBody>
        </p:sp>
        <p:sp>
          <p:nvSpPr>
            <p:cNvPr id="8" name="TextBox 7">
              <a:extLst>
                <a:ext uri="{FF2B5EF4-FFF2-40B4-BE49-F238E27FC236}">
                  <a16:creationId xmlns:a16="http://schemas.microsoft.com/office/drawing/2014/main" id="{31852231-1BC7-416A-9D24-953883028846}"/>
                </a:ext>
              </a:extLst>
            </p:cNvPr>
            <p:cNvSpPr txBox="1"/>
            <p:nvPr/>
          </p:nvSpPr>
          <p:spPr>
            <a:xfrm>
              <a:off x="6192322" y="4990190"/>
              <a:ext cx="744114" cy="307777"/>
            </a:xfrm>
            <a:prstGeom prst="rect">
              <a:avLst/>
            </a:prstGeom>
            <a:noFill/>
          </p:spPr>
          <p:txBody>
            <a:bodyPr wrap="none" rtlCol="0">
              <a:spAutoFit/>
            </a:bodyPr>
            <a:lstStyle/>
            <a:p>
              <a:r>
                <a:rPr lang="sv-SE" sz="1400" dirty="0"/>
                <a:t>20 MHz</a:t>
              </a:r>
            </a:p>
          </p:txBody>
        </p:sp>
        <p:sp>
          <p:nvSpPr>
            <p:cNvPr id="9" name="TextBox 8">
              <a:extLst>
                <a:ext uri="{FF2B5EF4-FFF2-40B4-BE49-F238E27FC236}">
                  <a16:creationId xmlns:a16="http://schemas.microsoft.com/office/drawing/2014/main" id="{D8975C97-D6F8-48DC-A15E-C35004C78458}"/>
                </a:ext>
              </a:extLst>
            </p:cNvPr>
            <p:cNvSpPr txBox="1"/>
            <p:nvPr/>
          </p:nvSpPr>
          <p:spPr>
            <a:xfrm>
              <a:off x="6092763" y="3746118"/>
              <a:ext cx="649024" cy="307777"/>
            </a:xfrm>
            <a:prstGeom prst="rect">
              <a:avLst/>
            </a:prstGeom>
            <a:noFill/>
          </p:spPr>
          <p:txBody>
            <a:bodyPr wrap="none" rtlCol="0">
              <a:spAutoFit/>
            </a:bodyPr>
            <a:lstStyle/>
            <a:p>
              <a:r>
                <a:rPr lang="sv-SE" sz="1400" dirty="0"/>
                <a:t>CHBW</a:t>
              </a:r>
            </a:p>
          </p:txBody>
        </p:sp>
        <p:sp>
          <p:nvSpPr>
            <p:cNvPr id="10" name="TextBox 9">
              <a:extLst>
                <a:ext uri="{FF2B5EF4-FFF2-40B4-BE49-F238E27FC236}">
                  <a16:creationId xmlns:a16="http://schemas.microsoft.com/office/drawing/2014/main" id="{0A0903D1-2DF3-45BC-9D03-A50F61E6DE8C}"/>
                </a:ext>
              </a:extLst>
            </p:cNvPr>
            <p:cNvSpPr txBox="1"/>
            <p:nvPr/>
          </p:nvSpPr>
          <p:spPr>
            <a:xfrm>
              <a:off x="8667547" y="3094935"/>
              <a:ext cx="1330301" cy="307777"/>
            </a:xfrm>
            <a:prstGeom prst="rect">
              <a:avLst/>
            </a:prstGeom>
            <a:noFill/>
          </p:spPr>
          <p:txBody>
            <a:bodyPr wrap="none" rtlCol="0">
              <a:spAutoFit/>
            </a:bodyPr>
            <a:lstStyle/>
            <a:p>
              <a:r>
                <a:rPr lang="sv-SE" sz="1400" dirty="0"/>
                <a:t>-56 dBm/CHBW</a:t>
              </a:r>
            </a:p>
          </p:txBody>
        </p:sp>
        <p:sp>
          <p:nvSpPr>
            <p:cNvPr id="11" name="TextBox 10">
              <a:extLst>
                <a:ext uri="{FF2B5EF4-FFF2-40B4-BE49-F238E27FC236}">
                  <a16:creationId xmlns:a16="http://schemas.microsoft.com/office/drawing/2014/main" id="{FA95F205-798A-4742-B6A0-615E52104CF3}"/>
                </a:ext>
              </a:extLst>
            </p:cNvPr>
            <p:cNvSpPr txBox="1"/>
            <p:nvPr/>
          </p:nvSpPr>
          <p:spPr>
            <a:xfrm>
              <a:off x="8667547" y="2865398"/>
              <a:ext cx="1330301" cy="307777"/>
            </a:xfrm>
            <a:prstGeom prst="rect">
              <a:avLst/>
            </a:prstGeom>
            <a:noFill/>
          </p:spPr>
          <p:txBody>
            <a:bodyPr wrap="none" rtlCol="0">
              <a:spAutoFit/>
            </a:bodyPr>
            <a:lstStyle/>
            <a:p>
              <a:r>
                <a:rPr lang="sv-SE" sz="1400" dirty="0"/>
                <a:t>-44 dBm/CHBW</a:t>
              </a:r>
            </a:p>
          </p:txBody>
        </p:sp>
        <p:sp>
          <p:nvSpPr>
            <p:cNvPr id="12" name="TextBox 11">
              <a:extLst>
                <a:ext uri="{FF2B5EF4-FFF2-40B4-BE49-F238E27FC236}">
                  <a16:creationId xmlns:a16="http://schemas.microsoft.com/office/drawing/2014/main" id="{6B264718-73EE-44D4-A70D-D912C833C7EC}"/>
                </a:ext>
              </a:extLst>
            </p:cNvPr>
            <p:cNvSpPr txBox="1"/>
            <p:nvPr/>
          </p:nvSpPr>
          <p:spPr>
            <a:xfrm>
              <a:off x="6190421" y="3124084"/>
              <a:ext cx="465448" cy="307777"/>
            </a:xfrm>
            <a:prstGeom prst="rect">
              <a:avLst/>
            </a:prstGeom>
            <a:noFill/>
          </p:spPr>
          <p:txBody>
            <a:bodyPr wrap="none" rtlCol="0">
              <a:spAutoFit/>
            </a:bodyPr>
            <a:lstStyle/>
            <a:p>
              <a:r>
                <a:rPr lang="sv-SE" sz="1400" dirty="0"/>
                <a:t>ACS</a:t>
              </a:r>
            </a:p>
          </p:txBody>
        </p:sp>
        <p:sp>
          <p:nvSpPr>
            <p:cNvPr id="13" name="TextBox 12">
              <a:extLst>
                <a:ext uri="{FF2B5EF4-FFF2-40B4-BE49-F238E27FC236}">
                  <a16:creationId xmlns:a16="http://schemas.microsoft.com/office/drawing/2014/main" id="{D99BF1EF-B70E-4E1D-8BBE-98DBF046A519}"/>
                </a:ext>
              </a:extLst>
            </p:cNvPr>
            <p:cNvSpPr txBox="1"/>
            <p:nvPr/>
          </p:nvSpPr>
          <p:spPr>
            <a:xfrm>
              <a:off x="5860039" y="4250844"/>
              <a:ext cx="465448" cy="307777"/>
            </a:xfrm>
            <a:prstGeom prst="rect">
              <a:avLst/>
            </a:prstGeom>
            <a:noFill/>
          </p:spPr>
          <p:txBody>
            <a:bodyPr wrap="none" rtlCol="0">
              <a:spAutoFit/>
            </a:bodyPr>
            <a:lstStyle/>
            <a:p>
              <a:r>
                <a:rPr lang="sv-SE" sz="1400" dirty="0"/>
                <a:t>ACS</a:t>
              </a:r>
            </a:p>
          </p:txBody>
        </p:sp>
        <p:sp>
          <p:nvSpPr>
            <p:cNvPr id="14" name="TextBox 13">
              <a:extLst>
                <a:ext uri="{FF2B5EF4-FFF2-40B4-BE49-F238E27FC236}">
                  <a16:creationId xmlns:a16="http://schemas.microsoft.com/office/drawing/2014/main" id="{FC53C56F-2DBB-424E-9A2C-FD1ADB38AC82}"/>
                </a:ext>
              </a:extLst>
            </p:cNvPr>
            <p:cNvSpPr txBox="1"/>
            <p:nvPr/>
          </p:nvSpPr>
          <p:spPr>
            <a:xfrm>
              <a:off x="7497169" y="4206127"/>
              <a:ext cx="1425390" cy="307777"/>
            </a:xfrm>
            <a:prstGeom prst="rect">
              <a:avLst/>
            </a:prstGeom>
            <a:noFill/>
          </p:spPr>
          <p:txBody>
            <a:bodyPr wrap="none" rtlCol="0">
              <a:spAutoFit/>
            </a:bodyPr>
            <a:lstStyle/>
            <a:p>
              <a:r>
                <a:rPr lang="sv-SE" sz="1400" dirty="0"/>
                <a:t>-56 dBm/20 MHz</a:t>
              </a:r>
            </a:p>
          </p:txBody>
        </p:sp>
        <p:sp>
          <p:nvSpPr>
            <p:cNvPr id="15" name="TextBox 14">
              <a:extLst>
                <a:ext uri="{FF2B5EF4-FFF2-40B4-BE49-F238E27FC236}">
                  <a16:creationId xmlns:a16="http://schemas.microsoft.com/office/drawing/2014/main" id="{3BADC05C-46F8-4975-962B-C526BDD76DA7}"/>
                </a:ext>
              </a:extLst>
            </p:cNvPr>
            <p:cNvSpPr txBox="1"/>
            <p:nvPr/>
          </p:nvSpPr>
          <p:spPr>
            <a:xfrm>
              <a:off x="7497169" y="3976590"/>
              <a:ext cx="1425390" cy="307777"/>
            </a:xfrm>
            <a:prstGeom prst="rect">
              <a:avLst/>
            </a:prstGeom>
            <a:noFill/>
          </p:spPr>
          <p:txBody>
            <a:bodyPr wrap="none" rtlCol="0">
              <a:spAutoFit/>
            </a:bodyPr>
            <a:lstStyle/>
            <a:p>
              <a:r>
                <a:rPr lang="sv-SE" sz="1400" dirty="0"/>
                <a:t>-44 dBm/20 MHz</a:t>
              </a:r>
            </a:p>
          </p:txBody>
        </p:sp>
        <p:sp>
          <p:nvSpPr>
            <p:cNvPr id="17" name="TextBox 16">
              <a:extLst>
                <a:ext uri="{FF2B5EF4-FFF2-40B4-BE49-F238E27FC236}">
                  <a16:creationId xmlns:a16="http://schemas.microsoft.com/office/drawing/2014/main" id="{75523366-43DE-4C00-885C-1A3C6BFC7974}"/>
                </a:ext>
              </a:extLst>
            </p:cNvPr>
            <p:cNvSpPr txBox="1"/>
            <p:nvPr/>
          </p:nvSpPr>
          <p:spPr>
            <a:xfrm>
              <a:off x="8852852" y="4052239"/>
              <a:ext cx="2641600" cy="923330"/>
            </a:xfrm>
            <a:prstGeom prst="rect">
              <a:avLst/>
            </a:prstGeom>
            <a:noFill/>
          </p:spPr>
          <p:txBody>
            <a:bodyPr wrap="square" rtlCol="0">
              <a:spAutoFit/>
            </a:bodyPr>
            <a:lstStyle/>
            <a:p>
              <a:r>
                <a:rPr lang="sv-SE" dirty="0"/>
                <a:t>(Could be used for both intra-band CA and wideband)</a:t>
              </a:r>
            </a:p>
          </p:txBody>
        </p:sp>
      </p:grpSp>
    </p:spTree>
    <p:extLst>
      <p:ext uri="{BB962C8B-B14F-4D97-AF65-F5344CB8AC3E}">
        <p14:creationId xmlns:p14="http://schemas.microsoft.com/office/powerpoint/2010/main" val="3293604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B4D1F-3951-42E9-9A7C-B01A0FB9CD64}"/>
              </a:ext>
            </a:extLst>
          </p:cNvPr>
          <p:cNvSpPr>
            <a:spLocks noGrp="1"/>
          </p:cNvSpPr>
          <p:nvPr>
            <p:ph type="title"/>
          </p:nvPr>
        </p:nvSpPr>
        <p:spPr/>
        <p:txBody>
          <a:bodyPr/>
          <a:lstStyle/>
          <a:p>
            <a:r>
              <a:rPr lang="sv-SE" dirty="0"/>
              <a:t>WF In-band and out-of-band blocking</a:t>
            </a:r>
          </a:p>
        </p:txBody>
      </p:sp>
      <p:sp>
        <p:nvSpPr>
          <p:cNvPr id="3" name="Content Placeholder 2">
            <a:extLst>
              <a:ext uri="{FF2B5EF4-FFF2-40B4-BE49-F238E27FC236}">
                <a16:creationId xmlns:a16="http://schemas.microsoft.com/office/drawing/2014/main" id="{ED20258E-6E63-4B97-A9D3-B55A7F0B91AD}"/>
              </a:ext>
            </a:extLst>
          </p:cNvPr>
          <p:cNvSpPr>
            <a:spLocks noGrp="1"/>
          </p:cNvSpPr>
          <p:nvPr>
            <p:ph idx="1"/>
          </p:nvPr>
        </p:nvSpPr>
        <p:spPr>
          <a:xfrm>
            <a:off x="838200" y="1550417"/>
            <a:ext cx="10515600" cy="4351338"/>
          </a:xfrm>
        </p:spPr>
        <p:txBody>
          <a:bodyPr/>
          <a:lstStyle/>
          <a:p>
            <a:r>
              <a:rPr lang="en-GB" sz="2400" dirty="0"/>
              <a:t>The NR requirements are leveraged for NR-U.</a:t>
            </a:r>
            <a:endParaRPr lang="sv-SE" sz="2400" dirty="0"/>
          </a:p>
          <a:p>
            <a:r>
              <a:rPr lang="en-US" sz="2400" dirty="0"/>
              <a:t>The out-of-band blocking requirements for CA/EN-DC apply to CA/EN-DC configurations, not the individual constituent bands (same as for LAA). Each downlink is measured in turn, and the interferer power profile is the same for all bands. The following interferer profile for LAA (no blocker in own licensed downlink) is FFS</a:t>
            </a:r>
            <a:endParaRPr lang="sv-SE" sz="2400" dirty="0"/>
          </a:p>
          <a:p>
            <a:endParaRPr lang="sv-SE" dirty="0"/>
          </a:p>
        </p:txBody>
      </p:sp>
      <p:pic>
        <p:nvPicPr>
          <p:cNvPr id="6" name="Picture 5">
            <a:extLst>
              <a:ext uri="{FF2B5EF4-FFF2-40B4-BE49-F238E27FC236}">
                <a16:creationId xmlns:a16="http://schemas.microsoft.com/office/drawing/2014/main" id="{58C5F6C1-A8EF-4B7A-A14B-D7CD399D6F4E}"/>
              </a:ext>
            </a:extLst>
          </p:cNvPr>
          <p:cNvPicPr>
            <a:picLocks noChangeAspect="1"/>
          </p:cNvPicPr>
          <p:nvPr/>
        </p:nvPicPr>
        <p:blipFill>
          <a:blip r:embed="rId2"/>
          <a:stretch>
            <a:fillRect/>
          </a:stretch>
        </p:blipFill>
        <p:spPr>
          <a:xfrm>
            <a:off x="1979443" y="3814863"/>
            <a:ext cx="8020050" cy="2552700"/>
          </a:xfrm>
          <a:prstGeom prst="rect">
            <a:avLst/>
          </a:prstGeom>
        </p:spPr>
      </p:pic>
    </p:spTree>
    <p:extLst>
      <p:ext uri="{BB962C8B-B14F-4D97-AF65-F5344CB8AC3E}">
        <p14:creationId xmlns:p14="http://schemas.microsoft.com/office/powerpoint/2010/main" val="2948068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79A5B-2A5D-4453-ABFE-600EA8B90B07}"/>
              </a:ext>
            </a:extLst>
          </p:cNvPr>
          <p:cNvSpPr>
            <a:spLocks noGrp="1"/>
          </p:cNvSpPr>
          <p:nvPr>
            <p:ph type="title"/>
          </p:nvPr>
        </p:nvSpPr>
        <p:spPr/>
        <p:txBody>
          <a:bodyPr/>
          <a:lstStyle/>
          <a:p>
            <a:r>
              <a:rPr lang="sv-SE" dirty="0"/>
              <a:t>Some other topics for consideration </a:t>
            </a:r>
          </a:p>
        </p:txBody>
      </p:sp>
      <p:sp>
        <p:nvSpPr>
          <p:cNvPr id="3" name="Content Placeholder 2">
            <a:extLst>
              <a:ext uri="{FF2B5EF4-FFF2-40B4-BE49-F238E27FC236}">
                <a16:creationId xmlns:a16="http://schemas.microsoft.com/office/drawing/2014/main" id="{1489B11B-9B11-468F-98D2-CB27F050A635}"/>
              </a:ext>
            </a:extLst>
          </p:cNvPr>
          <p:cNvSpPr>
            <a:spLocks noGrp="1"/>
          </p:cNvSpPr>
          <p:nvPr>
            <p:ph idx="1"/>
          </p:nvPr>
        </p:nvSpPr>
        <p:spPr/>
        <p:txBody>
          <a:bodyPr>
            <a:normAutofit/>
          </a:bodyPr>
          <a:lstStyle/>
          <a:p>
            <a:r>
              <a:rPr lang="sv-SE" dirty="0"/>
              <a:t>Maximum input level</a:t>
            </a:r>
          </a:p>
          <a:p>
            <a:r>
              <a:rPr lang="sv-SE" dirty="0"/>
              <a:t>Specification of in-channel selectivity for wideband</a:t>
            </a:r>
          </a:p>
          <a:p>
            <a:r>
              <a:rPr lang="sv-SE" dirty="0"/>
              <a:t>Wideband intermodulation</a:t>
            </a:r>
            <a:endParaRPr lang="en-GB" dirty="0"/>
          </a:p>
          <a:p>
            <a:endParaRPr lang="sv-SE" dirty="0"/>
          </a:p>
          <a:p>
            <a:endParaRPr lang="sv-SE" dirty="0"/>
          </a:p>
          <a:p>
            <a:endParaRPr lang="sv-SE" dirty="0"/>
          </a:p>
        </p:txBody>
      </p:sp>
    </p:spTree>
    <p:extLst>
      <p:ext uri="{BB962C8B-B14F-4D97-AF65-F5344CB8AC3E}">
        <p14:creationId xmlns:p14="http://schemas.microsoft.com/office/powerpoint/2010/main" val="34294822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2D86B90-44A4-4D14-B93E-0D265AB056AF}">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6f846979-0e6f-42ff-8b87-e1893efeda99"/>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DFF7558-FF60-429D-8AA9-D2D16FD4CAE2}">
  <ds:schemaRefs>
    <ds:schemaRef ds:uri="http://schemas.microsoft.com/sharepoint/v3/contenttype/forms"/>
  </ds:schemaRefs>
</ds:datastoreItem>
</file>

<file path=customXml/itemProps3.xml><?xml version="1.0" encoding="utf-8"?>
<ds:datastoreItem xmlns:ds="http://schemas.openxmlformats.org/officeDocument/2006/customXml" ds:itemID="{CE96A4C6-9032-4E5E-BE6E-A04CC0260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465</TotalTime>
  <Words>560</Words>
  <Application>Microsoft Office PowerPoint</Application>
  <PresentationFormat>Widescreen</PresentationFormat>
  <Paragraphs>51</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Calibri Light</vt:lpstr>
      <vt:lpstr>Office Theme</vt:lpstr>
      <vt:lpstr>WF on UE receiver requirements for NR-U</vt:lpstr>
      <vt:lpstr>Background</vt:lpstr>
      <vt:lpstr>WF REFSENS</vt:lpstr>
      <vt:lpstr>WF Adjacent channel selectivity</vt:lpstr>
      <vt:lpstr>WF In-band and out-of-band blocking</vt:lpstr>
      <vt:lpstr>Some other topics for consideration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creator>Ericsson</dc:creator>
  <cp:lastModifiedBy>Ericsson</cp:lastModifiedBy>
  <cp:revision>60</cp:revision>
  <dcterms:created xsi:type="dcterms:W3CDTF">2020-03-02T22:32:10Z</dcterms:created>
  <dcterms:modified xsi:type="dcterms:W3CDTF">2020-03-05T01:31:52Z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