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customXml/itemProps4.xml" ContentType="application/vnd.openxmlformats-officedocument.customXmlProperties+xml"/>
  <Override PartName="/customXml/itemProps5.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6"/>
  </p:sldMasterIdLst>
  <p:sldIdLst>
    <p:sldId id="256" r:id="rId7"/>
    <p:sldId id="257" r:id="rId8"/>
    <p:sldId id="258" r:id="rId9"/>
    <p:sldId id="259" r:id="rId10"/>
  </p:sldIdLst>
  <p:sldSz cx="12192000" cy="6858000"/>
  <p:notesSz cx="6858000" cy="9144000"/>
  <p:defaultText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unhui Zhang" initials="CZ" lastIdx="4" clrIdx="0"/>
  <p:cmAuthor id="2" name="Alessio Marcone" initials="AM" lastIdx="2" clrIdx="1">
    <p:extLst>
      <p:ext uri="{19B8F6BF-5375-455C-9EA6-DF929625EA0E}">
        <p15:presenceInfo xmlns:p15="http://schemas.microsoft.com/office/powerpoint/2012/main" userId="S::amarcone@qti.qualcomm.com::4a47f43e-2fa0-4274-8d4e-f24839895695"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6823" autoAdjust="0"/>
    <p:restoredTop sz="94660"/>
  </p:normalViewPr>
  <p:slideViewPr>
    <p:cSldViewPr snapToGrid="0">
      <p:cViewPr varScale="1">
        <p:scale>
          <a:sx n="120" d="100"/>
          <a:sy n="120" d="100"/>
        </p:scale>
        <p:origin x="84" y="24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viewProps" Target="viewProps.xml"/><Relationship Id="rId3" Type="http://schemas.openxmlformats.org/officeDocument/2006/relationships/customXml" Target="../customXml/item3.xml"/><Relationship Id="rId7" Type="http://schemas.openxmlformats.org/officeDocument/2006/relationships/slide" Target="slides/slide1.xml"/><Relationship Id="rId12" Type="http://schemas.openxmlformats.org/officeDocument/2006/relationships/presProps" Target="presProps.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Master" Target="slideMasters/slideMaster1.xml"/><Relationship Id="rId11" Type="http://schemas.openxmlformats.org/officeDocument/2006/relationships/commentAuthors" Target="commentAuthors.xml"/><Relationship Id="rId5" Type="http://schemas.openxmlformats.org/officeDocument/2006/relationships/customXml" Target="../customXml/item5.xml"/><Relationship Id="rId15" Type="http://schemas.openxmlformats.org/officeDocument/2006/relationships/tableStyles" Target="tableStyles.xml"/><Relationship Id="rId10" Type="http://schemas.openxmlformats.org/officeDocument/2006/relationships/slide" Target="slides/slide4.xml"/><Relationship Id="rId4" Type="http://schemas.openxmlformats.org/officeDocument/2006/relationships/customXml" Target="../customXml/item4.xml"/><Relationship Id="rId9" Type="http://schemas.openxmlformats.org/officeDocument/2006/relationships/slide" Target="slides/slide3.xml"/><Relationship Id="rId14" Type="http://schemas.openxmlformats.org/officeDocument/2006/relationships/theme" Target="theme/theme1.xml"/></Relationships>
</file>

<file path=ppt/comments/comment1.xml><?xml version="1.0" encoding="utf-8"?>
<p:cmLst xmlns:a="http://schemas.openxmlformats.org/drawingml/2006/main" xmlns:r="http://schemas.openxmlformats.org/officeDocument/2006/relationships" xmlns:p="http://schemas.openxmlformats.org/presentationml/2006/main">
  <p:cm authorId="1" dt="2020-03-02T18:43:55.837" idx="1">
    <p:pos x="7075" y="3068"/>
    <p:text>I donot think this is needed here</p:text>
    <p:extLst>
      <p:ext uri="{C676402C-5697-4E1C-873F-D02D1690AC5C}">
        <p15:threadingInfo xmlns:p15="http://schemas.microsoft.com/office/powerpoint/2012/main" timeZoneBias="-60"/>
      </p:ext>
    </p:extLst>
  </p:cm>
  <p:cm authorId="1" dt="2020-03-02T18:49:18.939" idx="3">
    <p:pos x="4489" y="2765"/>
    <p:text>different options is listed to capture differetn companies view</p:text>
    <p:extLst>
      <p:ext uri="{C676402C-5697-4E1C-873F-D02D1690AC5C}">
        <p15:threadingInfo xmlns:p15="http://schemas.microsoft.com/office/powerpoint/2012/main" timeZoneBias="-60"/>
      </p:ext>
    </p:extLst>
  </p:cm>
  <p:cm authorId="2" dt="2020-03-03T17:22:54.139" idx="1">
    <p:pos x="5123" y="1955"/>
    <p:text>QC: We believe that at this point it is not necessary to define minimum Tx power for IAB-MT. Minimum power will derive from the minimum distance between IAB-MT and IAB-DU associated to MT class. Definition of dynamic range should be enough.
In the case most companies believe that an absolute value of minimum output power should be defined, we suggest to at least wait for definition of IAB-MT classes and relative minimum distances.</p:text>
    <p:extLst>
      <p:ext uri="{C676402C-5697-4E1C-873F-D02D1690AC5C}">
        <p15:threadingInfo xmlns:p15="http://schemas.microsoft.com/office/powerpoint/2012/main" timeZoneBias="-60"/>
      </p:ext>
    </p:extLst>
  </p:cm>
  <p:cm authorId="2" dt="2020-03-03T18:15:23.539" idx="2">
    <p:pos x="2684" y="1324"/>
    <p:text>QC: We support option 2. From coexistence studies we did not see the need to reuse BS ACLR for wide area IAB-MT.</p:text>
    <p:extLst>
      <p:ext uri="{C676402C-5697-4E1C-873F-D02D1690AC5C}">
        <p15:threadingInfo xmlns:p15="http://schemas.microsoft.com/office/powerpoint/2012/main" timeZoneBias="-60"/>
      </p:ext>
    </p:extLst>
  </p:cm>
</p:cmLst>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26945B-ED50-4B41-B7D3-EB4A7CE9333D}"/>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fi-FI"/>
          </a:p>
        </p:txBody>
      </p:sp>
      <p:sp>
        <p:nvSpPr>
          <p:cNvPr id="3" name="Subtitle 2">
            <a:extLst>
              <a:ext uri="{FF2B5EF4-FFF2-40B4-BE49-F238E27FC236}">
                <a16:creationId xmlns:a16="http://schemas.microsoft.com/office/drawing/2014/main" id="{7E9183D5-12CB-4813-A7C5-9227FEF97ACF}"/>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fi-FI"/>
          </a:p>
        </p:txBody>
      </p:sp>
      <p:sp>
        <p:nvSpPr>
          <p:cNvPr id="4" name="Date Placeholder 3">
            <a:extLst>
              <a:ext uri="{FF2B5EF4-FFF2-40B4-BE49-F238E27FC236}">
                <a16:creationId xmlns:a16="http://schemas.microsoft.com/office/drawing/2014/main" id="{7CEC8046-C839-4230-9ADC-E4DBC1FDCCE7}"/>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C3F9F286-862D-4101-8249-F602175942A1}"/>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6695099E-B1CF-4ED5-B8AF-9A5B04D63CCE}"/>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357198675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945B61C-D67E-43DB-8C4B-A89E3635E593}"/>
              </a:ext>
            </a:extLst>
          </p:cNvPr>
          <p:cNvSpPr>
            <a:spLocks noGrp="1"/>
          </p:cNvSpPr>
          <p:nvPr>
            <p:ph type="title"/>
          </p:nvPr>
        </p:nvSpPr>
        <p:spPr/>
        <p:txBody>
          <a:bodyPr/>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6E74C862-FB86-4B27-922B-5060A65A7CDA}"/>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1055E20E-8479-402E-AD15-4658BB0C8811}"/>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E77C66DF-24D8-4DA1-B61A-9741A9713BA5}"/>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6ADCC5BC-D2A1-4E41-B041-3852E6806C02}"/>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9825911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4F9273D-FE79-4D0C-969D-847865608F9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fi-FI"/>
          </a:p>
        </p:txBody>
      </p:sp>
      <p:sp>
        <p:nvSpPr>
          <p:cNvPr id="3" name="Vertical Text Placeholder 2">
            <a:extLst>
              <a:ext uri="{FF2B5EF4-FFF2-40B4-BE49-F238E27FC236}">
                <a16:creationId xmlns:a16="http://schemas.microsoft.com/office/drawing/2014/main" id="{49FEE417-03D9-43C6-9AC9-9A97CB3A1F6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7268538F-23F1-48A4-BD3C-7354BA3950A8}"/>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69E59A1F-BC5B-4BA7-9E7F-D4D7AA862F60}"/>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478A1B06-A2D4-4D1D-A6D9-D61B2C93ED87}"/>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29172218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75EF26-7C3E-4053-B1F2-4CB470775974}"/>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6897AD47-6873-4CC8-88C8-04176AC1E5FC}"/>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6A268574-D8D0-4710-980D-C00BA3775B49}"/>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97EB144B-AB0E-4A96-9F6A-973598EB7FFF}"/>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9BB1ACC3-C142-4462-8AB6-776520FE1F68}"/>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10766985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A5CE8B9-C4FC-4E2A-B64F-C8608D16FE3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fi-FI"/>
          </a:p>
        </p:txBody>
      </p:sp>
      <p:sp>
        <p:nvSpPr>
          <p:cNvPr id="3" name="Text Placeholder 2">
            <a:extLst>
              <a:ext uri="{FF2B5EF4-FFF2-40B4-BE49-F238E27FC236}">
                <a16:creationId xmlns:a16="http://schemas.microsoft.com/office/drawing/2014/main" id="{FDE642CA-8280-40E6-996E-01E86EBA2DC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ADF8F71-FED1-4267-911F-4BE1F967FBB9}"/>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79024CB3-1C10-49C5-A44B-9671E013890B}"/>
              </a:ext>
            </a:extLst>
          </p:cNvPr>
          <p:cNvSpPr>
            <a:spLocks noGrp="1"/>
          </p:cNvSpPr>
          <p:nvPr>
            <p:ph type="ftr" sz="quarter" idx="11"/>
          </p:nvPr>
        </p:nvSpPr>
        <p:spPr/>
        <p:txBody>
          <a:bodyPr/>
          <a:lstStyle/>
          <a:p>
            <a:endParaRPr lang="fi-FI"/>
          </a:p>
        </p:txBody>
      </p:sp>
      <p:sp>
        <p:nvSpPr>
          <p:cNvPr id="6" name="Slide Number Placeholder 5">
            <a:extLst>
              <a:ext uri="{FF2B5EF4-FFF2-40B4-BE49-F238E27FC236}">
                <a16:creationId xmlns:a16="http://schemas.microsoft.com/office/drawing/2014/main" id="{F517F9A2-98BC-4E07-AFA1-A18221EE52E1}"/>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20223212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BDA615-FDA3-4EA3-9790-E551C1C3758B}"/>
              </a:ext>
            </a:extLst>
          </p:cNvPr>
          <p:cNvSpPr>
            <a:spLocks noGrp="1"/>
          </p:cNvSpPr>
          <p:nvPr>
            <p:ph type="title"/>
          </p:nvPr>
        </p:nvSpPr>
        <p:spPr/>
        <p:txBody>
          <a:bodyPr/>
          <a:lstStyle/>
          <a:p>
            <a:r>
              <a:rPr lang="en-US"/>
              <a:t>Click to edit Master title style</a:t>
            </a:r>
            <a:endParaRPr lang="fi-FI"/>
          </a:p>
        </p:txBody>
      </p:sp>
      <p:sp>
        <p:nvSpPr>
          <p:cNvPr id="3" name="Content Placeholder 2">
            <a:extLst>
              <a:ext uri="{FF2B5EF4-FFF2-40B4-BE49-F238E27FC236}">
                <a16:creationId xmlns:a16="http://schemas.microsoft.com/office/drawing/2014/main" id="{6F284CBD-B31D-4F85-BDB8-066312F7DC97}"/>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a:extLst>
              <a:ext uri="{FF2B5EF4-FFF2-40B4-BE49-F238E27FC236}">
                <a16:creationId xmlns:a16="http://schemas.microsoft.com/office/drawing/2014/main" id="{92E8964D-ABDE-4505-A9CF-707C2EDF6F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Date Placeholder 4">
            <a:extLst>
              <a:ext uri="{FF2B5EF4-FFF2-40B4-BE49-F238E27FC236}">
                <a16:creationId xmlns:a16="http://schemas.microsoft.com/office/drawing/2014/main" id="{5BAAAB3E-CA43-4811-A1B0-D0F5515D9E4C}"/>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6" name="Footer Placeholder 5">
            <a:extLst>
              <a:ext uri="{FF2B5EF4-FFF2-40B4-BE49-F238E27FC236}">
                <a16:creationId xmlns:a16="http://schemas.microsoft.com/office/drawing/2014/main" id="{7CE1B04D-B19D-4D30-9053-578C6D1E0BC2}"/>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19BDB85C-6E25-4C0C-AC9E-5D6630EFDE55}"/>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111434685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0DCC05-B574-49A0-BEC0-3A9302E61202}"/>
              </a:ext>
            </a:extLst>
          </p:cNvPr>
          <p:cNvSpPr>
            <a:spLocks noGrp="1"/>
          </p:cNvSpPr>
          <p:nvPr>
            <p:ph type="title"/>
          </p:nvPr>
        </p:nvSpPr>
        <p:spPr>
          <a:xfrm>
            <a:off x="839788" y="365125"/>
            <a:ext cx="10515600" cy="1325563"/>
          </a:xfrm>
        </p:spPr>
        <p:txBody>
          <a:bodyPr/>
          <a:lstStyle/>
          <a:p>
            <a:r>
              <a:rPr lang="en-US"/>
              <a:t>Click to edit Master title style</a:t>
            </a:r>
            <a:endParaRPr lang="fi-FI"/>
          </a:p>
        </p:txBody>
      </p:sp>
      <p:sp>
        <p:nvSpPr>
          <p:cNvPr id="3" name="Text Placeholder 2">
            <a:extLst>
              <a:ext uri="{FF2B5EF4-FFF2-40B4-BE49-F238E27FC236}">
                <a16:creationId xmlns:a16="http://schemas.microsoft.com/office/drawing/2014/main" id="{0BB3DEA9-06F2-4984-B432-04DBF7B0E4B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D556FEE4-0738-47C9-9214-DB98A9D45C98}"/>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Text Placeholder 4">
            <a:extLst>
              <a:ext uri="{FF2B5EF4-FFF2-40B4-BE49-F238E27FC236}">
                <a16:creationId xmlns:a16="http://schemas.microsoft.com/office/drawing/2014/main" id="{4829322D-F55D-46D0-9E78-5CA47FBA990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3DD67E42-D6EE-4032-BF30-E5D0B955AD2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7" name="Date Placeholder 6">
            <a:extLst>
              <a:ext uri="{FF2B5EF4-FFF2-40B4-BE49-F238E27FC236}">
                <a16:creationId xmlns:a16="http://schemas.microsoft.com/office/drawing/2014/main" id="{27716299-20FB-4ACA-86C6-8F3309441ECE}"/>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8" name="Footer Placeholder 7">
            <a:extLst>
              <a:ext uri="{FF2B5EF4-FFF2-40B4-BE49-F238E27FC236}">
                <a16:creationId xmlns:a16="http://schemas.microsoft.com/office/drawing/2014/main" id="{B6D81C1E-8F5E-498E-B14A-C111412030B6}"/>
              </a:ext>
            </a:extLst>
          </p:cNvPr>
          <p:cNvSpPr>
            <a:spLocks noGrp="1"/>
          </p:cNvSpPr>
          <p:nvPr>
            <p:ph type="ftr" sz="quarter" idx="11"/>
          </p:nvPr>
        </p:nvSpPr>
        <p:spPr/>
        <p:txBody>
          <a:bodyPr/>
          <a:lstStyle/>
          <a:p>
            <a:endParaRPr lang="fi-FI"/>
          </a:p>
        </p:txBody>
      </p:sp>
      <p:sp>
        <p:nvSpPr>
          <p:cNvPr id="9" name="Slide Number Placeholder 8">
            <a:extLst>
              <a:ext uri="{FF2B5EF4-FFF2-40B4-BE49-F238E27FC236}">
                <a16:creationId xmlns:a16="http://schemas.microsoft.com/office/drawing/2014/main" id="{72162719-8530-48E2-87F1-4D1A258C31B2}"/>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903319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BF06539-8EE4-460F-9F7E-9CCCC9ADEE18}"/>
              </a:ext>
            </a:extLst>
          </p:cNvPr>
          <p:cNvSpPr>
            <a:spLocks noGrp="1"/>
          </p:cNvSpPr>
          <p:nvPr>
            <p:ph type="title"/>
          </p:nvPr>
        </p:nvSpPr>
        <p:spPr/>
        <p:txBody>
          <a:bodyPr/>
          <a:lstStyle/>
          <a:p>
            <a:r>
              <a:rPr lang="en-US"/>
              <a:t>Click to edit Master title style</a:t>
            </a:r>
            <a:endParaRPr lang="fi-FI"/>
          </a:p>
        </p:txBody>
      </p:sp>
      <p:sp>
        <p:nvSpPr>
          <p:cNvPr id="3" name="Date Placeholder 2">
            <a:extLst>
              <a:ext uri="{FF2B5EF4-FFF2-40B4-BE49-F238E27FC236}">
                <a16:creationId xmlns:a16="http://schemas.microsoft.com/office/drawing/2014/main" id="{58E830D5-1CC7-40B4-B07E-BE7645C51FE6}"/>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4" name="Footer Placeholder 3">
            <a:extLst>
              <a:ext uri="{FF2B5EF4-FFF2-40B4-BE49-F238E27FC236}">
                <a16:creationId xmlns:a16="http://schemas.microsoft.com/office/drawing/2014/main" id="{35B06F01-6ABF-4A77-8966-A5C5548C8B1A}"/>
              </a:ext>
            </a:extLst>
          </p:cNvPr>
          <p:cNvSpPr>
            <a:spLocks noGrp="1"/>
          </p:cNvSpPr>
          <p:nvPr>
            <p:ph type="ftr" sz="quarter" idx="11"/>
          </p:nvPr>
        </p:nvSpPr>
        <p:spPr/>
        <p:txBody>
          <a:bodyPr/>
          <a:lstStyle/>
          <a:p>
            <a:endParaRPr lang="fi-FI"/>
          </a:p>
        </p:txBody>
      </p:sp>
      <p:sp>
        <p:nvSpPr>
          <p:cNvPr id="5" name="Slide Number Placeholder 4">
            <a:extLst>
              <a:ext uri="{FF2B5EF4-FFF2-40B4-BE49-F238E27FC236}">
                <a16:creationId xmlns:a16="http://schemas.microsoft.com/office/drawing/2014/main" id="{86BF107E-5D25-48C9-9BF5-866EFD1AA821}"/>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342029579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0D82C7B-94C2-4463-9AC1-414DAAA8CEC7}"/>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3" name="Footer Placeholder 2">
            <a:extLst>
              <a:ext uri="{FF2B5EF4-FFF2-40B4-BE49-F238E27FC236}">
                <a16:creationId xmlns:a16="http://schemas.microsoft.com/office/drawing/2014/main" id="{6C6F4D0E-174F-40AA-B8C9-5AEA5237FE6F}"/>
              </a:ext>
            </a:extLst>
          </p:cNvPr>
          <p:cNvSpPr>
            <a:spLocks noGrp="1"/>
          </p:cNvSpPr>
          <p:nvPr>
            <p:ph type="ftr" sz="quarter" idx="11"/>
          </p:nvPr>
        </p:nvSpPr>
        <p:spPr/>
        <p:txBody>
          <a:bodyPr/>
          <a:lstStyle/>
          <a:p>
            <a:endParaRPr lang="fi-FI"/>
          </a:p>
        </p:txBody>
      </p:sp>
      <p:sp>
        <p:nvSpPr>
          <p:cNvPr id="4" name="Slide Number Placeholder 3">
            <a:extLst>
              <a:ext uri="{FF2B5EF4-FFF2-40B4-BE49-F238E27FC236}">
                <a16:creationId xmlns:a16="http://schemas.microsoft.com/office/drawing/2014/main" id="{D6BEE14E-E454-433D-8798-15D19E0F61ED}"/>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3561069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55D274-7F6C-4D2D-8D1C-E3BC4EFF4CB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Content Placeholder 2">
            <a:extLst>
              <a:ext uri="{FF2B5EF4-FFF2-40B4-BE49-F238E27FC236}">
                <a16:creationId xmlns:a16="http://schemas.microsoft.com/office/drawing/2014/main" id="{41975173-010A-4C6E-B3F7-EEDAD16ECB1F}"/>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a:extLst>
              <a:ext uri="{FF2B5EF4-FFF2-40B4-BE49-F238E27FC236}">
                <a16:creationId xmlns:a16="http://schemas.microsoft.com/office/drawing/2014/main" id="{FC3DC488-D036-4CEA-97EE-6D6A4F309A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1CA3032-5DAD-4724-A765-60E780E669C4}"/>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6" name="Footer Placeholder 5">
            <a:extLst>
              <a:ext uri="{FF2B5EF4-FFF2-40B4-BE49-F238E27FC236}">
                <a16:creationId xmlns:a16="http://schemas.microsoft.com/office/drawing/2014/main" id="{219AEBB2-8EAA-4F8C-98B0-6693EE5030B7}"/>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109F944F-FD58-408D-AA27-DEB9374DDCA0}"/>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21766775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78E453-1443-4915-8D39-0C9840151AB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fi-FI"/>
          </a:p>
        </p:txBody>
      </p:sp>
      <p:sp>
        <p:nvSpPr>
          <p:cNvPr id="3" name="Picture Placeholder 2">
            <a:extLst>
              <a:ext uri="{FF2B5EF4-FFF2-40B4-BE49-F238E27FC236}">
                <a16:creationId xmlns:a16="http://schemas.microsoft.com/office/drawing/2014/main" id="{092CA47F-47AA-4FC1-A26B-69C1465ABD1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fi-FI"/>
          </a:p>
        </p:txBody>
      </p:sp>
      <p:sp>
        <p:nvSpPr>
          <p:cNvPr id="4" name="Text Placeholder 3">
            <a:extLst>
              <a:ext uri="{FF2B5EF4-FFF2-40B4-BE49-F238E27FC236}">
                <a16:creationId xmlns:a16="http://schemas.microsoft.com/office/drawing/2014/main" id="{0E2E3848-CCCA-4754-8666-E4E6CE1E1636}"/>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B6F97014-201F-40E8-9A1E-8AF4E3B7C97D}"/>
              </a:ext>
            </a:extLst>
          </p:cNvPr>
          <p:cNvSpPr>
            <a:spLocks noGrp="1"/>
          </p:cNvSpPr>
          <p:nvPr>
            <p:ph type="dt" sz="half" idx="10"/>
          </p:nvPr>
        </p:nvSpPr>
        <p:spPr/>
        <p:txBody>
          <a:bodyPr/>
          <a:lstStyle/>
          <a:p>
            <a:fld id="{9CB7EEB1-1759-49CF-8281-207530E5E269}" type="datetimeFigureOut">
              <a:rPr lang="fi-FI" smtClean="0"/>
              <a:t>5.3.2020</a:t>
            </a:fld>
            <a:endParaRPr lang="fi-FI"/>
          </a:p>
        </p:txBody>
      </p:sp>
      <p:sp>
        <p:nvSpPr>
          <p:cNvPr id="6" name="Footer Placeholder 5">
            <a:extLst>
              <a:ext uri="{FF2B5EF4-FFF2-40B4-BE49-F238E27FC236}">
                <a16:creationId xmlns:a16="http://schemas.microsoft.com/office/drawing/2014/main" id="{AFBAE3CC-A317-4616-BEAE-5758BC0036D3}"/>
              </a:ext>
            </a:extLst>
          </p:cNvPr>
          <p:cNvSpPr>
            <a:spLocks noGrp="1"/>
          </p:cNvSpPr>
          <p:nvPr>
            <p:ph type="ftr" sz="quarter" idx="11"/>
          </p:nvPr>
        </p:nvSpPr>
        <p:spPr/>
        <p:txBody>
          <a:bodyPr/>
          <a:lstStyle/>
          <a:p>
            <a:endParaRPr lang="fi-FI"/>
          </a:p>
        </p:txBody>
      </p:sp>
      <p:sp>
        <p:nvSpPr>
          <p:cNvPr id="7" name="Slide Number Placeholder 6">
            <a:extLst>
              <a:ext uri="{FF2B5EF4-FFF2-40B4-BE49-F238E27FC236}">
                <a16:creationId xmlns:a16="http://schemas.microsoft.com/office/drawing/2014/main" id="{52A88153-CD3D-4166-B7E9-277E4A1878B6}"/>
              </a:ext>
            </a:extLst>
          </p:cNvPr>
          <p:cNvSpPr>
            <a:spLocks noGrp="1"/>
          </p:cNvSpPr>
          <p:nvPr>
            <p:ph type="sldNum" sz="quarter" idx="12"/>
          </p:nvPr>
        </p:nvSpPr>
        <p:spPr/>
        <p:txBody>
          <a:bodyPr/>
          <a:lstStyle/>
          <a:p>
            <a:fld id="{C636759B-05B7-49D7-8EF8-60BDCA3B1FF3}" type="slidenum">
              <a:rPr lang="fi-FI" smtClean="0"/>
              <a:t>‹#›</a:t>
            </a:fld>
            <a:endParaRPr lang="fi-FI"/>
          </a:p>
        </p:txBody>
      </p:sp>
    </p:spTree>
    <p:extLst>
      <p:ext uri="{BB962C8B-B14F-4D97-AF65-F5344CB8AC3E}">
        <p14:creationId xmlns:p14="http://schemas.microsoft.com/office/powerpoint/2010/main" val="196914000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DFCCB66-F084-49E1-BC8A-45EF3A028495}"/>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fi-FI"/>
          </a:p>
        </p:txBody>
      </p:sp>
      <p:sp>
        <p:nvSpPr>
          <p:cNvPr id="3" name="Text Placeholder 2">
            <a:extLst>
              <a:ext uri="{FF2B5EF4-FFF2-40B4-BE49-F238E27FC236}">
                <a16:creationId xmlns:a16="http://schemas.microsoft.com/office/drawing/2014/main" id="{1DAD7581-A9A9-4988-96EB-AA6A7D41673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Date Placeholder 3">
            <a:extLst>
              <a:ext uri="{FF2B5EF4-FFF2-40B4-BE49-F238E27FC236}">
                <a16:creationId xmlns:a16="http://schemas.microsoft.com/office/drawing/2014/main" id="{AA9620EC-F97C-4DCD-A9C2-7A22C1A8188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CB7EEB1-1759-49CF-8281-207530E5E269}" type="datetimeFigureOut">
              <a:rPr lang="fi-FI" smtClean="0"/>
              <a:t>5.3.2020</a:t>
            </a:fld>
            <a:endParaRPr lang="fi-FI"/>
          </a:p>
        </p:txBody>
      </p:sp>
      <p:sp>
        <p:nvSpPr>
          <p:cNvPr id="5" name="Footer Placeholder 4">
            <a:extLst>
              <a:ext uri="{FF2B5EF4-FFF2-40B4-BE49-F238E27FC236}">
                <a16:creationId xmlns:a16="http://schemas.microsoft.com/office/drawing/2014/main" id="{DD6A7740-1DA5-4CC0-B8D5-B625212B982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i-FI"/>
          </a:p>
        </p:txBody>
      </p:sp>
      <p:sp>
        <p:nvSpPr>
          <p:cNvPr id="6" name="Slide Number Placeholder 5">
            <a:extLst>
              <a:ext uri="{FF2B5EF4-FFF2-40B4-BE49-F238E27FC236}">
                <a16:creationId xmlns:a16="http://schemas.microsoft.com/office/drawing/2014/main" id="{5C20A84A-A7E0-4BBF-8C7C-222526DB8909}"/>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636759B-05B7-49D7-8EF8-60BDCA3B1FF3}" type="slidenum">
              <a:rPr lang="fi-FI" smtClean="0"/>
              <a:t>‹#›</a:t>
            </a:fld>
            <a:endParaRPr lang="fi-FI"/>
          </a:p>
        </p:txBody>
      </p:sp>
    </p:spTree>
    <p:extLst>
      <p:ext uri="{BB962C8B-B14F-4D97-AF65-F5344CB8AC3E}">
        <p14:creationId xmlns:p14="http://schemas.microsoft.com/office/powerpoint/2010/main" val="119751354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i-F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omments" Target="../comments/comment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69416A6-8A92-4EF2-BBD1-135E9345C130}"/>
              </a:ext>
            </a:extLst>
          </p:cNvPr>
          <p:cNvSpPr>
            <a:spLocks noGrp="1"/>
          </p:cNvSpPr>
          <p:nvPr>
            <p:ph type="ctrTitle"/>
          </p:nvPr>
        </p:nvSpPr>
        <p:spPr/>
        <p:txBody>
          <a:bodyPr/>
          <a:lstStyle/>
          <a:p>
            <a:r>
              <a:rPr lang="en-US" dirty="0"/>
              <a:t>WF on IAB-MT ACLR and minimum Tx power in FR2</a:t>
            </a:r>
            <a:endParaRPr lang="fi-FI" dirty="0"/>
          </a:p>
        </p:txBody>
      </p:sp>
      <p:sp>
        <p:nvSpPr>
          <p:cNvPr id="3" name="Subtitle 2">
            <a:extLst>
              <a:ext uri="{FF2B5EF4-FFF2-40B4-BE49-F238E27FC236}">
                <a16:creationId xmlns:a16="http://schemas.microsoft.com/office/drawing/2014/main" id="{F5309A2E-2E63-4843-9F02-6AF9621D27B7}"/>
              </a:ext>
            </a:extLst>
          </p:cNvPr>
          <p:cNvSpPr>
            <a:spLocks noGrp="1"/>
          </p:cNvSpPr>
          <p:nvPr>
            <p:ph type="subTitle" idx="1"/>
          </p:nvPr>
        </p:nvSpPr>
        <p:spPr/>
        <p:txBody>
          <a:bodyPr/>
          <a:lstStyle/>
          <a:p>
            <a:r>
              <a:rPr lang="fi-FI" dirty="0"/>
              <a:t>Nokia, Nokia Shanghai Bell</a:t>
            </a:r>
          </a:p>
        </p:txBody>
      </p:sp>
      <p:sp>
        <p:nvSpPr>
          <p:cNvPr id="4" name="Subtitle 2">
            <a:extLst>
              <a:ext uri="{FF2B5EF4-FFF2-40B4-BE49-F238E27FC236}">
                <a16:creationId xmlns:a16="http://schemas.microsoft.com/office/drawing/2014/main" id="{3EADD16A-DC4B-4FAF-847C-AC4A5DC071A0}"/>
              </a:ext>
            </a:extLst>
          </p:cNvPr>
          <p:cNvSpPr txBox="1">
            <a:spLocks/>
          </p:cNvSpPr>
          <p:nvPr/>
        </p:nvSpPr>
        <p:spPr>
          <a:xfrm>
            <a:off x="9717741" y="152892"/>
            <a:ext cx="3173507" cy="4291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fi-FI"/>
              <a:t>R4-200</a:t>
            </a:r>
            <a:r>
              <a:rPr lang="pl-PL" dirty="0"/>
              <a:t>2492</a:t>
            </a:r>
            <a:endParaRPr lang="fi-FI" dirty="0"/>
          </a:p>
        </p:txBody>
      </p:sp>
      <p:sp>
        <p:nvSpPr>
          <p:cNvPr id="5" name="Subtitle 2">
            <a:extLst>
              <a:ext uri="{FF2B5EF4-FFF2-40B4-BE49-F238E27FC236}">
                <a16:creationId xmlns:a16="http://schemas.microsoft.com/office/drawing/2014/main" id="{FB8AB882-66F8-4515-8262-015552F4EAA1}"/>
              </a:ext>
            </a:extLst>
          </p:cNvPr>
          <p:cNvSpPr txBox="1">
            <a:spLocks/>
          </p:cNvSpPr>
          <p:nvPr/>
        </p:nvSpPr>
        <p:spPr>
          <a:xfrm>
            <a:off x="528917" y="152891"/>
            <a:ext cx="5567083" cy="969471"/>
          </a:xfrm>
          <a:prstGeom prst="rect">
            <a:avLst/>
          </a:prstGeom>
        </p:spPr>
        <p:txBody>
          <a:bodyPr vert="horz" lIns="91440" tIns="45720" rIns="91440" bIns="45720" rtlCol="0">
            <a:normAutofit fontScale="92500"/>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en-GB" b="1" dirty="0"/>
              <a:t>3GPP TSG-RAN WG4 Meeting #94-e</a:t>
            </a:r>
          </a:p>
          <a:p>
            <a:pPr algn="l"/>
            <a:r>
              <a:rPr lang="en-GB" b="1" dirty="0"/>
              <a:t>Electronic Meeting, Feb.24</a:t>
            </a:r>
            <a:r>
              <a:rPr lang="en-GB" b="1" baseline="30000" dirty="0"/>
              <a:t>th</a:t>
            </a:r>
            <a:r>
              <a:rPr lang="en-GB" b="1" dirty="0"/>
              <a:t> – Mar.6</a:t>
            </a:r>
            <a:r>
              <a:rPr lang="en-GB" b="1" baseline="30000" dirty="0"/>
              <a:t>th</a:t>
            </a:r>
            <a:r>
              <a:rPr lang="en-GB" b="1" dirty="0"/>
              <a:t> 2020</a:t>
            </a:r>
            <a:endParaRPr lang="fi-FI" dirty="0"/>
          </a:p>
          <a:p>
            <a:pPr algn="l"/>
            <a:endParaRPr lang="fi-FI" dirty="0">
              <a:highlight>
                <a:srgbClr val="FFFF00"/>
              </a:highlight>
            </a:endParaRPr>
          </a:p>
        </p:txBody>
      </p:sp>
    </p:spTree>
    <p:extLst>
      <p:ext uri="{BB962C8B-B14F-4D97-AF65-F5344CB8AC3E}">
        <p14:creationId xmlns:p14="http://schemas.microsoft.com/office/powerpoint/2010/main" val="399325154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49F3D9F-E68F-4051-B219-FD98E9186886}"/>
              </a:ext>
            </a:extLst>
          </p:cNvPr>
          <p:cNvSpPr>
            <a:spLocks noGrp="1"/>
          </p:cNvSpPr>
          <p:nvPr>
            <p:ph type="title"/>
          </p:nvPr>
        </p:nvSpPr>
        <p:spPr/>
        <p:txBody>
          <a:bodyPr/>
          <a:lstStyle/>
          <a:p>
            <a:r>
              <a:rPr lang="fi-FI" dirty="0" err="1"/>
              <a:t>Contributions</a:t>
            </a:r>
            <a:r>
              <a:rPr lang="fi-FI" dirty="0"/>
              <a:t> in RAN4#94-e</a:t>
            </a:r>
          </a:p>
        </p:txBody>
      </p:sp>
      <p:sp>
        <p:nvSpPr>
          <p:cNvPr id="3" name="Content Placeholder 2">
            <a:extLst>
              <a:ext uri="{FF2B5EF4-FFF2-40B4-BE49-F238E27FC236}">
                <a16:creationId xmlns:a16="http://schemas.microsoft.com/office/drawing/2014/main" id="{FCF534BF-E18A-4CCB-8A9D-969448479E50}"/>
              </a:ext>
            </a:extLst>
          </p:cNvPr>
          <p:cNvSpPr>
            <a:spLocks noGrp="1"/>
          </p:cNvSpPr>
          <p:nvPr>
            <p:ph idx="1"/>
          </p:nvPr>
        </p:nvSpPr>
        <p:spPr/>
        <p:txBody>
          <a:bodyPr/>
          <a:lstStyle/>
          <a:p>
            <a:r>
              <a:rPr lang="fi-FI" dirty="0"/>
              <a:t>R4-2000973, ZTE</a:t>
            </a:r>
          </a:p>
          <a:p>
            <a:r>
              <a:rPr lang="fi-FI" dirty="0"/>
              <a:t>R4-2001432, Nokia, Nokia Shanghai Bell</a:t>
            </a:r>
          </a:p>
          <a:p>
            <a:r>
              <a:rPr lang="fi-FI" dirty="0"/>
              <a:t>R4-2001280, </a:t>
            </a:r>
            <a:r>
              <a:rPr lang="fi-FI" dirty="0" err="1"/>
              <a:t>Qualcomm</a:t>
            </a:r>
            <a:r>
              <a:rPr lang="fi-FI" dirty="0"/>
              <a:t> </a:t>
            </a:r>
            <a:r>
              <a:rPr lang="fi-FI" dirty="0" err="1"/>
              <a:t>Incorporated</a:t>
            </a:r>
            <a:endParaRPr lang="fi-FI" dirty="0"/>
          </a:p>
          <a:p>
            <a:r>
              <a:rPr lang="fi-FI" dirty="0"/>
              <a:t>R4-2001865, Ericsson</a:t>
            </a:r>
          </a:p>
          <a:p>
            <a:endParaRPr lang="fi-FI" dirty="0"/>
          </a:p>
        </p:txBody>
      </p:sp>
    </p:spTree>
    <p:extLst>
      <p:ext uri="{BB962C8B-B14F-4D97-AF65-F5344CB8AC3E}">
        <p14:creationId xmlns:p14="http://schemas.microsoft.com/office/powerpoint/2010/main" val="11747181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A87FE5D-654F-421E-9CA8-3F6082C0C32C}"/>
              </a:ext>
            </a:extLst>
          </p:cNvPr>
          <p:cNvSpPr>
            <a:spLocks noGrp="1"/>
          </p:cNvSpPr>
          <p:nvPr>
            <p:ph type="title"/>
          </p:nvPr>
        </p:nvSpPr>
        <p:spPr/>
        <p:txBody>
          <a:bodyPr/>
          <a:lstStyle/>
          <a:p>
            <a:r>
              <a:rPr lang="fi-FI" dirty="0" err="1"/>
              <a:t>Background</a:t>
            </a:r>
            <a:endParaRPr lang="fi-FI" dirty="0"/>
          </a:p>
        </p:txBody>
      </p:sp>
      <p:sp>
        <p:nvSpPr>
          <p:cNvPr id="3" name="Content Placeholder 2">
            <a:extLst>
              <a:ext uri="{FF2B5EF4-FFF2-40B4-BE49-F238E27FC236}">
                <a16:creationId xmlns:a16="http://schemas.microsoft.com/office/drawing/2014/main" id="{4E269648-6E71-42E2-BAFB-B1BAC898ADDC}"/>
              </a:ext>
            </a:extLst>
          </p:cNvPr>
          <p:cNvSpPr>
            <a:spLocks noGrp="1"/>
          </p:cNvSpPr>
          <p:nvPr>
            <p:ph idx="1"/>
          </p:nvPr>
        </p:nvSpPr>
        <p:spPr/>
        <p:txBody>
          <a:bodyPr>
            <a:normAutofit fontScale="92500" lnSpcReduction="10000"/>
          </a:bodyPr>
          <a:lstStyle/>
          <a:p>
            <a:r>
              <a:rPr lang="fi-FI" dirty="0" err="1"/>
              <a:t>Tentative</a:t>
            </a:r>
            <a:r>
              <a:rPr lang="fi-FI" dirty="0"/>
              <a:t> </a:t>
            </a:r>
            <a:r>
              <a:rPr lang="fi-FI" dirty="0" err="1"/>
              <a:t>agreement</a:t>
            </a:r>
            <a:r>
              <a:rPr lang="fi-FI" dirty="0"/>
              <a:t> in </a:t>
            </a:r>
            <a:r>
              <a:rPr lang="fi-FI" dirty="0" err="1"/>
              <a:t>discussion</a:t>
            </a:r>
            <a:r>
              <a:rPr lang="fi-FI" dirty="0"/>
              <a:t> #82 of RAN4#94-e to </a:t>
            </a:r>
            <a:r>
              <a:rPr lang="fi-FI" dirty="0" err="1"/>
              <a:t>define</a:t>
            </a:r>
            <a:r>
              <a:rPr lang="fi-FI" dirty="0"/>
              <a:t> </a:t>
            </a:r>
            <a:r>
              <a:rPr lang="fi-FI" dirty="0" err="1"/>
              <a:t>two</a:t>
            </a:r>
            <a:r>
              <a:rPr lang="fi-FI" dirty="0"/>
              <a:t> </a:t>
            </a:r>
            <a:r>
              <a:rPr lang="fi-FI" dirty="0" err="1"/>
              <a:t>classes</a:t>
            </a:r>
            <a:r>
              <a:rPr lang="fi-FI" dirty="0"/>
              <a:t> for IAB-MT, out of </a:t>
            </a:r>
            <a:r>
              <a:rPr lang="fi-FI" dirty="0" err="1"/>
              <a:t>which</a:t>
            </a:r>
            <a:r>
              <a:rPr lang="fi-FI" dirty="0"/>
              <a:t> at </a:t>
            </a:r>
            <a:r>
              <a:rPr lang="fi-FI" dirty="0" err="1"/>
              <a:t>least</a:t>
            </a:r>
            <a:r>
              <a:rPr lang="fi-FI" dirty="0"/>
              <a:t> </a:t>
            </a:r>
            <a:r>
              <a:rPr lang="fi-FI" dirty="0" err="1"/>
              <a:t>one</a:t>
            </a:r>
            <a:r>
              <a:rPr lang="fi-FI" dirty="0"/>
              <a:t> is for </a:t>
            </a:r>
            <a:r>
              <a:rPr lang="fi-FI" dirty="0" err="1"/>
              <a:t>macro</a:t>
            </a:r>
            <a:r>
              <a:rPr lang="fi-FI" dirty="0"/>
              <a:t>/</a:t>
            </a:r>
            <a:r>
              <a:rPr lang="fi-FI" dirty="0" err="1"/>
              <a:t>planned</a:t>
            </a:r>
            <a:r>
              <a:rPr lang="fi-FI" dirty="0"/>
              <a:t>/</a:t>
            </a:r>
            <a:r>
              <a:rPr lang="fi-FI" dirty="0" err="1"/>
              <a:t>high</a:t>
            </a:r>
            <a:r>
              <a:rPr lang="fi-FI" dirty="0"/>
              <a:t> </a:t>
            </a:r>
            <a:r>
              <a:rPr lang="fi-FI" dirty="0" err="1"/>
              <a:t>power</a:t>
            </a:r>
            <a:r>
              <a:rPr lang="fi-FI" dirty="0"/>
              <a:t>  </a:t>
            </a:r>
            <a:r>
              <a:rPr lang="fi-FI" dirty="0" err="1"/>
              <a:t>deployments</a:t>
            </a:r>
            <a:endParaRPr lang="fi-FI" dirty="0"/>
          </a:p>
          <a:p>
            <a:r>
              <a:rPr lang="fi-FI" dirty="0" err="1"/>
              <a:t>Coexistence</a:t>
            </a:r>
            <a:r>
              <a:rPr lang="fi-FI" dirty="0"/>
              <a:t> </a:t>
            </a:r>
            <a:r>
              <a:rPr lang="fi-FI" dirty="0" err="1"/>
              <a:t>simulation</a:t>
            </a:r>
            <a:r>
              <a:rPr lang="fi-FI" dirty="0"/>
              <a:t> </a:t>
            </a:r>
            <a:r>
              <a:rPr lang="fi-FI" dirty="0" err="1"/>
              <a:t>results</a:t>
            </a:r>
            <a:r>
              <a:rPr lang="fi-FI" dirty="0"/>
              <a:t> </a:t>
            </a:r>
            <a:r>
              <a:rPr lang="fi-FI" dirty="0" err="1"/>
              <a:t>have</a:t>
            </a:r>
            <a:r>
              <a:rPr lang="fi-FI" dirty="0"/>
              <a:t> </a:t>
            </a:r>
            <a:r>
              <a:rPr lang="fi-FI" dirty="0" err="1"/>
              <a:t>been</a:t>
            </a:r>
            <a:r>
              <a:rPr lang="fi-FI" dirty="0"/>
              <a:t> </a:t>
            </a:r>
            <a:r>
              <a:rPr lang="fi-FI" dirty="0" err="1"/>
              <a:t>performed</a:t>
            </a:r>
            <a:r>
              <a:rPr lang="fi-FI" dirty="0"/>
              <a:t> for </a:t>
            </a:r>
            <a:r>
              <a:rPr lang="fi-FI" dirty="0" err="1"/>
              <a:t>two</a:t>
            </a:r>
            <a:r>
              <a:rPr lang="fi-FI" dirty="0"/>
              <a:t> </a:t>
            </a:r>
            <a:r>
              <a:rPr lang="fi-FI" dirty="0" err="1"/>
              <a:t>different</a:t>
            </a:r>
            <a:r>
              <a:rPr lang="fi-FI" dirty="0"/>
              <a:t> </a:t>
            </a:r>
            <a:r>
              <a:rPr lang="fi-FI" dirty="0" err="1"/>
              <a:t>layouts</a:t>
            </a:r>
            <a:r>
              <a:rPr lang="fi-FI" dirty="0"/>
              <a:t>, </a:t>
            </a:r>
            <a:r>
              <a:rPr lang="fi-FI" dirty="0" err="1"/>
              <a:t>one</a:t>
            </a:r>
            <a:r>
              <a:rPr lang="fi-FI" dirty="0"/>
              <a:t> </a:t>
            </a:r>
            <a:r>
              <a:rPr lang="fi-FI" dirty="0" err="1"/>
              <a:t>addressing</a:t>
            </a:r>
            <a:r>
              <a:rPr lang="fi-FI" dirty="0"/>
              <a:t> </a:t>
            </a:r>
            <a:r>
              <a:rPr lang="fi-FI" dirty="0" err="1"/>
              <a:t>HetNet</a:t>
            </a:r>
            <a:r>
              <a:rPr lang="fi-FI" dirty="0"/>
              <a:t> </a:t>
            </a:r>
            <a:r>
              <a:rPr lang="fi-FI" dirty="0" err="1"/>
              <a:t>deployment</a:t>
            </a:r>
            <a:r>
              <a:rPr lang="fi-FI" dirty="0"/>
              <a:t> and </a:t>
            </a:r>
            <a:r>
              <a:rPr lang="fi-FI" dirty="0" err="1"/>
              <a:t>other</a:t>
            </a:r>
            <a:r>
              <a:rPr lang="fi-FI" dirty="0"/>
              <a:t> </a:t>
            </a:r>
            <a:r>
              <a:rPr lang="fi-FI" dirty="0" err="1"/>
              <a:t>reflecting</a:t>
            </a:r>
            <a:r>
              <a:rPr lang="fi-FI" dirty="0"/>
              <a:t> </a:t>
            </a:r>
            <a:r>
              <a:rPr lang="fi-FI" dirty="0" err="1"/>
              <a:t>macro</a:t>
            </a:r>
            <a:r>
              <a:rPr lang="fi-FI" dirty="0"/>
              <a:t>/</a:t>
            </a:r>
            <a:r>
              <a:rPr lang="fi-FI" dirty="0" err="1"/>
              <a:t>planned</a:t>
            </a:r>
            <a:r>
              <a:rPr lang="fi-FI" dirty="0"/>
              <a:t>/</a:t>
            </a:r>
            <a:r>
              <a:rPr lang="fi-FI" dirty="0" err="1"/>
              <a:t>high</a:t>
            </a:r>
            <a:r>
              <a:rPr lang="fi-FI" dirty="0"/>
              <a:t> </a:t>
            </a:r>
            <a:r>
              <a:rPr lang="fi-FI" dirty="0" err="1"/>
              <a:t>power</a:t>
            </a:r>
            <a:r>
              <a:rPr lang="fi-FI" dirty="0"/>
              <a:t> </a:t>
            </a:r>
            <a:r>
              <a:rPr lang="fi-FI" dirty="0" err="1"/>
              <a:t>deployment</a:t>
            </a:r>
            <a:endParaRPr lang="fi-FI" dirty="0"/>
          </a:p>
          <a:p>
            <a:r>
              <a:rPr lang="fi-FI" dirty="0" err="1"/>
              <a:t>Coexistence</a:t>
            </a:r>
            <a:r>
              <a:rPr lang="fi-FI" dirty="0"/>
              <a:t> </a:t>
            </a:r>
            <a:r>
              <a:rPr lang="fi-FI" dirty="0" err="1"/>
              <a:t>results</a:t>
            </a:r>
            <a:r>
              <a:rPr lang="fi-FI" dirty="0"/>
              <a:t> </a:t>
            </a:r>
            <a:r>
              <a:rPr lang="fi-FI" dirty="0" err="1"/>
              <a:t>differ</a:t>
            </a:r>
            <a:r>
              <a:rPr lang="fi-FI" dirty="0"/>
              <a:t> </a:t>
            </a:r>
            <a:r>
              <a:rPr lang="fi-FI" dirty="0" err="1"/>
              <a:t>between</a:t>
            </a:r>
            <a:r>
              <a:rPr lang="fi-FI" dirty="0"/>
              <a:t> </a:t>
            </a:r>
            <a:r>
              <a:rPr lang="fi-FI" dirty="0" err="1"/>
              <a:t>the</a:t>
            </a:r>
            <a:r>
              <a:rPr lang="fi-FI" dirty="0"/>
              <a:t> </a:t>
            </a:r>
            <a:r>
              <a:rPr lang="fi-FI" dirty="0" err="1"/>
              <a:t>layouts</a:t>
            </a:r>
            <a:r>
              <a:rPr lang="fi-FI" dirty="0"/>
              <a:t>. The </a:t>
            </a:r>
            <a:r>
              <a:rPr lang="fi-FI" dirty="0" err="1"/>
              <a:t>trend</a:t>
            </a:r>
            <a:r>
              <a:rPr lang="fi-FI" dirty="0"/>
              <a:t> is </a:t>
            </a:r>
            <a:r>
              <a:rPr lang="fi-FI" dirty="0" err="1"/>
              <a:t>that</a:t>
            </a:r>
            <a:r>
              <a:rPr lang="fi-FI" dirty="0"/>
              <a:t> </a:t>
            </a:r>
            <a:r>
              <a:rPr lang="fi-FI" dirty="0" err="1"/>
              <a:t>more</a:t>
            </a:r>
            <a:r>
              <a:rPr lang="fi-FI" dirty="0"/>
              <a:t> </a:t>
            </a:r>
            <a:r>
              <a:rPr lang="fi-FI" dirty="0" err="1"/>
              <a:t>relaxed</a:t>
            </a:r>
            <a:r>
              <a:rPr lang="fi-FI" dirty="0"/>
              <a:t> ACLR and </a:t>
            </a:r>
            <a:r>
              <a:rPr lang="fi-FI" dirty="0" err="1"/>
              <a:t>dynamic</a:t>
            </a:r>
            <a:r>
              <a:rPr lang="fi-FI" dirty="0"/>
              <a:t> </a:t>
            </a:r>
            <a:r>
              <a:rPr lang="fi-FI" dirty="0" err="1"/>
              <a:t>range</a:t>
            </a:r>
            <a:r>
              <a:rPr lang="fi-FI" dirty="0"/>
              <a:t> </a:t>
            </a:r>
            <a:r>
              <a:rPr lang="fi-FI" dirty="0" err="1"/>
              <a:t>guarantee</a:t>
            </a:r>
            <a:r>
              <a:rPr lang="fi-FI" dirty="0"/>
              <a:t> </a:t>
            </a:r>
            <a:r>
              <a:rPr lang="fi-FI" dirty="0" err="1"/>
              <a:t>co-existence</a:t>
            </a:r>
            <a:r>
              <a:rPr lang="fi-FI" dirty="0"/>
              <a:t> in </a:t>
            </a:r>
            <a:r>
              <a:rPr lang="fi-FI" dirty="0" err="1"/>
              <a:t>the</a:t>
            </a:r>
            <a:r>
              <a:rPr lang="fi-FI" dirty="0"/>
              <a:t> </a:t>
            </a:r>
            <a:r>
              <a:rPr lang="fi-FI" dirty="0" err="1"/>
              <a:t>macro</a:t>
            </a:r>
            <a:r>
              <a:rPr lang="fi-FI" dirty="0"/>
              <a:t>/</a:t>
            </a:r>
            <a:r>
              <a:rPr lang="fi-FI" dirty="0" err="1"/>
              <a:t>planned</a:t>
            </a:r>
            <a:r>
              <a:rPr lang="fi-FI" dirty="0"/>
              <a:t>/</a:t>
            </a:r>
            <a:r>
              <a:rPr lang="fi-FI" dirty="0" err="1"/>
              <a:t>high</a:t>
            </a:r>
            <a:r>
              <a:rPr lang="fi-FI" dirty="0"/>
              <a:t> </a:t>
            </a:r>
            <a:r>
              <a:rPr lang="fi-FI" dirty="0" err="1"/>
              <a:t>power</a:t>
            </a:r>
            <a:r>
              <a:rPr lang="fi-FI" dirty="0"/>
              <a:t> </a:t>
            </a:r>
            <a:r>
              <a:rPr lang="fi-FI" dirty="0" err="1"/>
              <a:t>deployment</a:t>
            </a:r>
            <a:r>
              <a:rPr lang="fi-FI" dirty="0"/>
              <a:t>, </a:t>
            </a:r>
            <a:r>
              <a:rPr lang="fi-FI" dirty="0" err="1"/>
              <a:t>while</a:t>
            </a:r>
            <a:r>
              <a:rPr lang="fi-FI" dirty="0"/>
              <a:t> </a:t>
            </a:r>
            <a:r>
              <a:rPr lang="fi-FI" dirty="0" err="1"/>
              <a:t>there</a:t>
            </a:r>
            <a:r>
              <a:rPr lang="fi-FI" dirty="0"/>
              <a:t> </a:t>
            </a:r>
            <a:r>
              <a:rPr lang="fi-FI" dirty="0" err="1"/>
              <a:t>has</a:t>
            </a:r>
            <a:r>
              <a:rPr lang="fi-FI" dirty="0"/>
              <a:t> </a:t>
            </a:r>
            <a:r>
              <a:rPr lang="fi-FI" dirty="0" err="1"/>
              <a:t>been</a:t>
            </a:r>
            <a:r>
              <a:rPr lang="fi-FI" dirty="0"/>
              <a:t> no </a:t>
            </a:r>
            <a:r>
              <a:rPr lang="fi-FI" dirty="0" err="1"/>
              <a:t>agreement</a:t>
            </a:r>
            <a:r>
              <a:rPr lang="fi-FI" dirty="0"/>
              <a:t> </a:t>
            </a:r>
            <a:r>
              <a:rPr lang="fi-FI" dirty="0" err="1"/>
              <a:t>the</a:t>
            </a:r>
            <a:r>
              <a:rPr lang="fi-FI" dirty="0"/>
              <a:t> </a:t>
            </a:r>
            <a:r>
              <a:rPr lang="fi-FI" dirty="0" err="1"/>
              <a:t>exact</a:t>
            </a:r>
            <a:r>
              <a:rPr lang="fi-FI" dirty="0"/>
              <a:t> </a:t>
            </a:r>
            <a:r>
              <a:rPr lang="fi-FI" dirty="0" err="1"/>
              <a:t>required</a:t>
            </a:r>
            <a:r>
              <a:rPr lang="fi-FI" dirty="0"/>
              <a:t> </a:t>
            </a:r>
            <a:r>
              <a:rPr lang="fi-FI" dirty="0" err="1"/>
              <a:t>values</a:t>
            </a:r>
            <a:endParaRPr lang="fi-FI" dirty="0"/>
          </a:p>
          <a:p>
            <a:r>
              <a:rPr lang="fi-FI" dirty="0" err="1"/>
              <a:t>Occupied</a:t>
            </a:r>
            <a:r>
              <a:rPr lang="fi-FI" dirty="0"/>
              <a:t> </a:t>
            </a:r>
            <a:r>
              <a:rPr lang="fi-FI" dirty="0" err="1"/>
              <a:t>bandwidth</a:t>
            </a:r>
            <a:r>
              <a:rPr lang="fi-FI" dirty="0"/>
              <a:t> </a:t>
            </a:r>
            <a:r>
              <a:rPr lang="fi-FI" dirty="0" err="1"/>
              <a:t>limit</a:t>
            </a:r>
            <a:r>
              <a:rPr lang="fi-FI" dirty="0"/>
              <a:t> of 99% </a:t>
            </a:r>
            <a:r>
              <a:rPr lang="fi-FI" dirty="0" err="1"/>
              <a:t>sets</a:t>
            </a:r>
            <a:r>
              <a:rPr lang="fi-FI" dirty="0"/>
              <a:t> </a:t>
            </a:r>
            <a:r>
              <a:rPr lang="fi-FI" dirty="0" err="1"/>
              <a:t>implicitly</a:t>
            </a:r>
            <a:r>
              <a:rPr lang="fi-FI" dirty="0"/>
              <a:t> </a:t>
            </a:r>
            <a:r>
              <a:rPr lang="fi-FI" dirty="0" err="1"/>
              <a:t>approximately</a:t>
            </a:r>
            <a:r>
              <a:rPr lang="fi-FI" dirty="0"/>
              <a:t> 23 </a:t>
            </a:r>
            <a:r>
              <a:rPr lang="fi-FI" dirty="0" err="1"/>
              <a:t>dBc</a:t>
            </a:r>
            <a:r>
              <a:rPr lang="fi-FI" dirty="0"/>
              <a:t> ACLR </a:t>
            </a:r>
            <a:r>
              <a:rPr lang="fi-FI" dirty="0" err="1"/>
              <a:t>requirement</a:t>
            </a:r>
            <a:r>
              <a:rPr lang="fi-FI" dirty="0"/>
              <a:t>, </a:t>
            </a:r>
            <a:r>
              <a:rPr lang="fi-FI" dirty="0" err="1"/>
              <a:t>corresponding</a:t>
            </a:r>
            <a:r>
              <a:rPr lang="fi-FI" dirty="0"/>
              <a:t> to 0.5% of </a:t>
            </a:r>
            <a:r>
              <a:rPr lang="fi-FI" dirty="0" err="1"/>
              <a:t>power</a:t>
            </a:r>
            <a:r>
              <a:rPr lang="fi-FI" dirty="0"/>
              <a:t> at </a:t>
            </a:r>
            <a:r>
              <a:rPr lang="fi-FI" dirty="0" err="1"/>
              <a:t>adjacent</a:t>
            </a:r>
            <a:r>
              <a:rPr lang="fi-FI" dirty="0"/>
              <a:t> </a:t>
            </a:r>
            <a:r>
              <a:rPr lang="fi-FI" dirty="0" err="1"/>
              <a:t>channel</a:t>
            </a:r>
            <a:endParaRPr lang="fi-FI" dirty="0"/>
          </a:p>
          <a:p>
            <a:endParaRPr lang="fi-FI" dirty="0"/>
          </a:p>
        </p:txBody>
      </p:sp>
    </p:spTree>
    <p:extLst>
      <p:ext uri="{BB962C8B-B14F-4D97-AF65-F5344CB8AC3E}">
        <p14:creationId xmlns:p14="http://schemas.microsoft.com/office/powerpoint/2010/main" val="28790781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D3198C-603C-4E1D-88F5-5AC37E203AC8}"/>
              </a:ext>
            </a:extLst>
          </p:cNvPr>
          <p:cNvSpPr>
            <a:spLocks noGrp="1"/>
          </p:cNvSpPr>
          <p:nvPr>
            <p:ph type="title"/>
          </p:nvPr>
        </p:nvSpPr>
        <p:spPr/>
        <p:txBody>
          <a:bodyPr/>
          <a:lstStyle/>
          <a:p>
            <a:r>
              <a:rPr lang="fi-FI" dirty="0" err="1"/>
              <a:t>Way</a:t>
            </a:r>
            <a:r>
              <a:rPr lang="fi-FI" dirty="0"/>
              <a:t> </a:t>
            </a:r>
            <a:r>
              <a:rPr lang="fi-FI" dirty="0" err="1"/>
              <a:t>forward</a:t>
            </a:r>
            <a:endParaRPr lang="fi-FI" dirty="0"/>
          </a:p>
        </p:txBody>
      </p:sp>
      <p:sp>
        <p:nvSpPr>
          <p:cNvPr id="3" name="Content Placeholder 2">
            <a:extLst>
              <a:ext uri="{FF2B5EF4-FFF2-40B4-BE49-F238E27FC236}">
                <a16:creationId xmlns:a16="http://schemas.microsoft.com/office/drawing/2014/main" id="{1A6F0B87-2A03-4D07-9A49-AAECDF4ADD16}"/>
              </a:ext>
            </a:extLst>
          </p:cNvPr>
          <p:cNvSpPr>
            <a:spLocks noGrp="1"/>
          </p:cNvSpPr>
          <p:nvPr>
            <p:ph idx="1"/>
          </p:nvPr>
        </p:nvSpPr>
        <p:spPr/>
        <p:txBody>
          <a:bodyPr>
            <a:normAutofit fontScale="77500" lnSpcReduction="20000"/>
          </a:bodyPr>
          <a:lstStyle/>
          <a:p>
            <a:r>
              <a:rPr lang="fi-FI" dirty="0"/>
              <a:t>IAB-MT ACLR minimum requirement in FR2 is </a:t>
            </a:r>
            <a:r>
              <a:rPr lang="fi-FI" strike="sngStrike" dirty="0"/>
              <a:t>24 dBc</a:t>
            </a:r>
          </a:p>
          <a:p>
            <a:pPr lvl="1"/>
            <a:r>
              <a:rPr lang="fi-FI" dirty="0">
                <a:solidFill>
                  <a:srgbClr val="FF0000"/>
                </a:solidFill>
              </a:rPr>
              <a:t>For Wide area IAB MT class: </a:t>
            </a:r>
          </a:p>
          <a:p>
            <a:pPr lvl="2"/>
            <a:r>
              <a:rPr lang="fi-FI" dirty="0">
                <a:solidFill>
                  <a:srgbClr val="FF0000"/>
                </a:solidFill>
              </a:rPr>
              <a:t>Option 1: reuse BS ACLR</a:t>
            </a:r>
          </a:p>
          <a:p>
            <a:pPr lvl="2"/>
            <a:r>
              <a:rPr lang="fi-FI" dirty="0">
                <a:solidFill>
                  <a:srgbClr val="FF0000"/>
                </a:solidFill>
              </a:rPr>
              <a:t>Option 2: 24 dBC</a:t>
            </a:r>
          </a:p>
          <a:p>
            <a:pPr lvl="1"/>
            <a:r>
              <a:rPr lang="fi-FI" dirty="0">
                <a:solidFill>
                  <a:srgbClr val="FF0000"/>
                </a:solidFill>
              </a:rPr>
              <a:t>For </a:t>
            </a:r>
            <a:r>
              <a:rPr lang="fi-FI" dirty="0">
                <a:solidFill>
                  <a:schemeClr val="accent1"/>
                </a:solidFill>
              </a:rPr>
              <a:t>[</a:t>
            </a:r>
            <a:r>
              <a:rPr lang="fi-FI" dirty="0">
                <a:solidFill>
                  <a:srgbClr val="FF0000"/>
                </a:solidFill>
              </a:rPr>
              <a:t>Local area</a:t>
            </a:r>
            <a:r>
              <a:rPr lang="fi-FI" dirty="0">
                <a:solidFill>
                  <a:schemeClr val="accent1"/>
                </a:solidFill>
              </a:rPr>
              <a:t>] </a:t>
            </a:r>
            <a:r>
              <a:rPr lang="fi-FI" dirty="0">
                <a:solidFill>
                  <a:srgbClr val="FF0000"/>
                </a:solidFill>
              </a:rPr>
              <a:t>IAB MT class: 24 dBc</a:t>
            </a:r>
          </a:p>
          <a:p>
            <a:r>
              <a:rPr lang="fi-FI" strike="sngStrike" dirty="0"/>
              <a:t>IAB-MT minimum Tx power in FR2 is class dependent</a:t>
            </a:r>
          </a:p>
          <a:p>
            <a:pPr lvl="1"/>
            <a:r>
              <a:rPr lang="fi-FI" strike="sngStrike" dirty="0">
                <a:solidFill>
                  <a:srgbClr val="FF0000"/>
                </a:solidFill>
              </a:rPr>
              <a:t>For Wide area IAB MT class:</a:t>
            </a:r>
          </a:p>
          <a:p>
            <a:pPr lvl="2"/>
            <a:r>
              <a:rPr lang="fi-FI" strike="sngStrike" dirty="0">
                <a:solidFill>
                  <a:srgbClr val="FF0000"/>
                </a:solidFill>
              </a:rPr>
              <a:t>Option 1:Derived from Tx dyanmic range and declared max Tx power</a:t>
            </a:r>
          </a:p>
          <a:p>
            <a:pPr lvl="2"/>
            <a:r>
              <a:rPr lang="fi-FI" strike="sngStrike" dirty="0">
                <a:solidFill>
                  <a:srgbClr val="FF0000"/>
                </a:solidFill>
              </a:rPr>
              <a:t>Option 2:</a:t>
            </a:r>
            <a:r>
              <a:rPr lang="fi-FI" strike="sngStrike" dirty="0"/>
              <a:t>25 dBm for macro/planned/high power deployment based class</a:t>
            </a:r>
          </a:p>
          <a:p>
            <a:pPr lvl="1"/>
            <a:r>
              <a:rPr lang="fi-FI" strike="sngStrike" dirty="0">
                <a:solidFill>
                  <a:srgbClr val="FF0000"/>
                </a:solidFill>
              </a:rPr>
              <a:t>For </a:t>
            </a:r>
            <a:r>
              <a:rPr lang="fi-FI" strike="sngStrike" dirty="0">
                <a:solidFill>
                  <a:schemeClr val="accent1"/>
                </a:solidFill>
              </a:rPr>
              <a:t>[</a:t>
            </a:r>
            <a:r>
              <a:rPr lang="fi-FI" strike="sngStrike" dirty="0">
                <a:solidFill>
                  <a:srgbClr val="FF0000"/>
                </a:solidFill>
              </a:rPr>
              <a:t>Local area</a:t>
            </a:r>
            <a:r>
              <a:rPr lang="fi-FI" strike="sngStrike" dirty="0">
                <a:solidFill>
                  <a:schemeClr val="accent1"/>
                </a:solidFill>
              </a:rPr>
              <a:t>]</a:t>
            </a:r>
            <a:r>
              <a:rPr lang="fi-FI" strike="sngStrike" dirty="0">
                <a:solidFill>
                  <a:srgbClr val="FF0000"/>
                </a:solidFill>
              </a:rPr>
              <a:t> IAB MT class: </a:t>
            </a:r>
          </a:p>
          <a:p>
            <a:pPr lvl="2"/>
            <a:r>
              <a:rPr lang="fi-FI" strike="sngStrike" dirty="0"/>
              <a:t>25 dBm for macro/planned/high power deployment based class</a:t>
            </a:r>
          </a:p>
          <a:p>
            <a:pPr lvl="2"/>
            <a:r>
              <a:rPr lang="fi-FI" strike="sngStrike" dirty="0"/>
              <a:t>13 dBm for small cell / unplanned / low power deployment</a:t>
            </a:r>
          </a:p>
          <a:p>
            <a:pPr lvl="1"/>
            <a:r>
              <a:rPr lang="fi-FI" strike="sngStrike" dirty="0"/>
              <a:t>Power levels are specified as TRP</a:t>
            </a:r>
          </a:p>
          <a:p>
            <a:r>
              <a:rPr lang="fi-FI" strike="sngStrike" dirty="0" err="1"/>
              <a:t>Minimum</a:t>
            </a:r>
            <a:r>
              <a:rPr lang="fi-FI" strike="sngStrike" dirty="0"/>
              <a:t> </a:t>
            </a:r>
            <a:r>
              <a:rPr lang="fi-FI" strike="sngStrike" dirty="0" err="1"/>
              <a:t>power</a:t>
            </a:r>
            <a:r>
              <a:rPr lang="fi-FI" strike="sngStrike" dirty="0"/>
              <a:t> </a:t>
            </a:r>
            <a:r>
              <a:rPr lang="fi-FI" strike="sngStrike" dirty="0" err="1"/>
              <a:t>requirement</a:t>
            </a:r>
            <a:r>
              <a:rPr lang="fi-FI" strike="sngStrike" dirty="0"/>
              <a:t> </a:t>
            </a:r>
            <a:r>
              <a:rPr lang="fi-FI" strike="sngStrike" dirty="0" err="1"/>
              <a:t>means</a:t>
            </a:r>
            <a:r>
              <a:rPr lang="fi-FI" strike="sngStrike" dirty="0"/>
              <a:t> </a:t>
            </a:r>
            <a:r>
              <a:rPr lang="fi-FI" strike="sngStrike" dirty="0" err="1"/>
              <a:t>that</a:t>
            </a:r>
            <a:r>
              <a:rPr lang="fi-FI" strike="sngStrike" dirty="0"/>
              <a:t> IAB-MT </a:t>
            </a:r>
            <a:r>
              <a:rPr lang="fi-FI" strike="sngStrike" dirty="0" err="1"/>
              <a:t>shall</a:t>
            </a:r>
            <a:r>
              <a:rPr lang="fi-FI" strike="sngStrike" dirty="0"/>
              <a:t> </a:t>
            </a:r>
            <a:r>
              <a:rPr lang="fi-FI" strike="sngStrike" dirty="0" err="1"/>
              <a:t>be</a:t>
            </a:r>
            <a:r>
              <a:rPr lang="fi-FI" strike="sngStrike" dirty="0"/>
              <a:t> </a:t>
            </a:r>
            <a:r>
              <a:rPr lang="fi-FI" strike="sngStrike" dirty="0" err="1"/>
              <a:t>able</a:t>
            </a:r>
            <a:r>
              <a:rPr lang="fi-FI" strike="sngStrike" dirty="0"/>
              <a:t> to </a:t>
            </a:r>
            <a:r>
              <a:rPr lang="fi-FI" strike="sngStrike" dirty="0" err="1"/>
              <a:t>transmit</a:t>
            </a:r>
            <a:r>
              <a:rPr lang="fi-FI" strike="sngStrike" dirty="0"/>
              <a:t> </a:t>
            </a:r>
            <a:r>
              <a:rPr lang="fi-FI" strike="sngStrike" dirty="0" err="1"/>
              <a:t>the</a:t>
            </a:r>
            <a:r>
              <a:rPr lang="fi-FI" strike="sngStrike" dirty="0"/>
              <a:t> </a:t>
            </a:r>
            <a:r>
              <a:rPr lang="fi-FI" strike="sngStrike" dirty="0" err="1"/>
              <a:t>widest</a:t>
            </a:r>
            <a:r>
              <a:rPr lang="fi-FI" strike="sngStrike" dirty="0"/>
              <a:t> </a:t>
            </a:r>
            <a:r>
              <a:rPr lang="fi-FI" strike="sngStrike" dirty="0" err="1"/>
              <a:t>declared</a:t>
            </a:r>
            <a:r>
              <a:rPr lang="fi-FI" strike="sngStrike" dirty="0"/>
              <a:t> </a:t>
            </a:r>
            <a:r>
              <a:rPr lang="fi-FI" strike="sngStrike" dirty="0" err="1"/>
              <a:t>channel</a:t>
            </a:r>
            <a:r>
              <a:rPr lang="fi-FI" strike="sngStrike" dirty="0"/>
              <a:t> BW </a:t>
            </a:r>
            <a:r>
              <a:rPr lang="fi-FI" strike="sngStrike" dirty="0" err="1"/>
              <a:t>with</a:t>
            </a:r>
            <a:r>
              <a:rPr lang="fi-FI" strike="sngStrike" dirty="0"/>
              <a:t> </a:t>
            </a:r>
            <a:r>
              <a:rPr lang="fi-FI" strike="sngStrike" dirty="0" err="1"/>
              <a:t>maximum</a:t>
            </a:r>
            <a:r>
              <a:rPr lang="fi-FI" strike="sngStrike" dirty="0"/>
              <a:t> </a:t>
            </a:r>
            <a:r>
              <a:rPr lang="fi-FI" strike="sngStrike" dirty="0" err="1"/>
              <a:t>possible</a:t>
            </a:r>
            <a:r>
              <a:rPr lang="fi-FI" strike="sngStrike" dirty="0"/>
              <a:t> </a:t>
            </a:r>
            <a:r>
              <a:rPr lang="fi-FI" strike="sngStrike" dirty="0" err="1"/>
              <a:t>number</a:t>
            </a:r>
            <a:r>
              <a:rPr lang="fi-FI" strike="sngStrike" dirty="0"/>
              <a:t> of </a:t>
            </a:r>
            <a:r>
              <a:rPr lang="fi-FI" strike="sngStrike" dirty="0" err="1"/>
              <a:t>RBs</a:t>
            </a:r>
            <a:r>
              <a:rPr lang="fi-FI" strike="sngStrike" dirty="0"/>
              <a:t> </a:t>
            </a:r>
            <a:r>
              <a:rPr lang="fi-FI" strike="sngStrike" dirty="0" err="1"/>
              <a:t>allocated</a:t>
            </a:r>
            <a:r>
              <a:rPr lang="fi-FI" strike="sngStrike" dirty="0"/>
              <a:t> for </a:t>
            </a:r>
            <a:r>
              <a:rPr lang="fi-FI" strike="sngStrike" dirty="0" err="1"/>
              <a:t>the</a:t>
            </a:r>
            <a:r>
              <a:rPr lang="fi-FI" strike="sngStrike" dirty="0"/>
              <a:t> </a:t>
            </a:r>
            <a:r>
              <a:rPr lang="fi-FI" strike="sngStrike" dirty="0" err="1"/>
              <a:t>said</a:t>
            </a:r>
            <a:r>
              <a:rPr lang="fi-FI" strike="sngStrike" dirty="0"/>
              <a:t> </a:t>
            </a:r>
            <a:r>
              <a:rPr lang="fi-FI" strike="sngStrike" dirty="0" err="1"/>
              <a:t>channel</a:t>
            </a:r>
            <a:r>
              <a:rPr lang="fi-FI" strike="sngStrike" dirty="0"/>
              <a:t> at </a:t>
            </a:r>
            <a:r>
              <a:rPr lang="fi-FI" strike="sngStrike" dirty="0" err="1"/>
              <a:t>the</a:t>
            </a:r>
            <a:r>
              <a:rPr lang="fi-FI" strike="sngStrike" dirty="0"/>
              <a:t> </a:t>
            </a:r>
            <a:r>
              <a:rPr lang="fi-FI" strike="sngStrike" dirty="0" err="1"/>
              <a:t>specified</a:t>
            </a:r>
            <a:r>
              <a:rPr lang="fi-FI" strike="sngStrike" dirty="0"/>
              <a:t> </a:t>
            </a:r>
            <a:r>
              <a:rPr lang="fi-FI" strike="sngStrike" dirty="0" err="1"/>
              <a:t>or</a:t>
            </a:r>
            <a:r>
              <a:rPr lang="fi-FI" strike="sngStrike" dirty="0"/>
              <a:t> </a:t>
            </a:r>
            <a:r>
              <a:rPr lang="fi-FI" strike="sngStrike" dirty="0" err="1"/>
              <a:t>lower</a:t>
            </a:r>
            <a:r>
              <a:rPr lang="fi-FI" strike="sngStrike" dirty="0"/>
              <a:t> </a:t>
            </a:r>
            <a:r>
              <a:rPr lang="fi-FI" strike="sngStrike" dirty="0" err="1"/>
              <a:t>power</a:t>
            </a:r>
            <a:r>
              <a:rPr lang="fi-FI" strike="sngStrike" dirty="0"/>
              <a:t> output </a:t>
            </a:r>
            <a:r>
              <a:rPr lang="fi-FI" strike="sngStrike" dirty="0" err="1"/>
              <a:t>power</a:t>
            </a:r>
            <a:r>
              <a:rPr lang="fi-FI" strike="sngStrike" dirty="0"/>
              <a:t>.</a:t>
            </a:r>
          </a:p>
        </p:txBody>
      </p:sp>
    </p:spTree>
    <p:extLst>
      <p:ext uri="{BB962C8B-B14F-4D97-AF65-F5344CB8AC3E}">
        <p14:creationId xmlns:p14="http://schemas.microsoft.com/office/powerpoint/2010/main" val="57321612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A65EF91AF809AE43A424EC0312E4EB1E" ma:contentTypeVersion="12" ma:contentTypeDescription="Create a new document." ma:contentTypeScope="" ma:versionID="080f632b1d75eb10d649980e927d089a">
  <xsd:schema xmlns:xsd="http://www.w3.org/2001/XMLSchema" xmlns:xs="http://www.w3.org/2001/XMLSchema" xmlns:p="http://schemas.microsoft.com/office/2006/metadata/properties" xmlns:ns3="71c5aaf6-e6ce-465b-b873-5148d2a4c105" xmlns:ns4="519aa99c-1cb5-4104-b3e5-ac8884ba5a7d" xmlns:ns5="936d0624-2001-4056-8050-3a07bbfa14f8" targetNamespace="http://schemas.microsoft.com/office/2006/metadata/properties" ma:root="true" ma:fieldsID="b603f113c13c4af0fc571a8510573497" ns3:_="" ns4:_="" ns5:_="">
    <xsd:import namespace="71c5aaf6-e6ce-465b-b873-5148d2a4c105"/>
    <xsd:import namespace="519aa99c-1cb5-4104-b3e5-ac8884ba5a7d"/>
    <xsd:import namespace="936d0624-2001-4056-8050-3a07bbfa14f8"/>
    <xsd:element name="properties">
      <xsd:complexType>
        <xsd:sequence>
          <xsd:element name="documentManagement">
            <xsd:complexType>
              <xsd:all>
                <xsd:element ref="ns3:_dlc_DocId" minOccurs="0"/>
                <xsd:element ref="ns3:_dlc_DocIdUrl" minOccurs="0"/>
                <xsd:element ref="ns3:_dlc_DocIdPersistId" minOccurs="0"/>
                <xsd:element ref="ns3:HideFromDelve" minOccurs="0"/>
                <xsd:element ref="ns4:SharingHintHash" minOccurs="0"/>
                <xsd:element ref="ns5:MediaServiceMetadata" minOccurs="0"/>
                <xsd:element ref="ns5:MediaServiceFastMetadata" minOccurs="0"/>
                <xsd:element ref="ns4:SharedWithUsers" minOccurs="0"/>
                <xsd:element ref="ns4:SharedWithDetails" minOccurs="0"/>
                <xsd:element ref="ns5:MediaServiceDateTaken" minOccurs="0"/>
                <xsd:element ref="ns5:MediaServiceAutoTags" minOccurs="0"/>
                <xsd:element ref="ns5:MediaServiceOCR" minOccurs="0"/>
                <xsd:element ref="ns5:MediaServiceGenerationTime" minOccurs="0"/>
                <xsd:element ref="ns5:MediaServiceEventHashCode" minOccurs="0"/>
                <xsd:element ref="ns5:MediaServiceAutoKeyPoints" minOccurs="0"/>
                <xsd:element ref="ns5: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1c5aaf6-e6ce-465b-b873-5148d2a4c105" elementFormDefault="qualified">
    <xsd:import namespace="http://schemas.microsoft.com/office/2006/documentManagement/types"/>
    <xsd:import namespace="http://schemas.microsoft.com/office/infopath/2007/PartnerControls"/>
    <xsd:element name="_dlc_DocId" ma:index="8" nillable="true" ma:displayName="Document ID Value" ma:description="The value of the document ID assigned to this item." ma:internalName="_dlc_DocId" ma:readOnly="true">
      <xsd:simpleType>
        <xsd:restriction base="dms:Text"/>
      </xsd:simpleType>
    </xsd:element>
    <xsd:element name="_dlc_DocIdUrl" ma:index="9" nillable="true" ma:displayName="Document ID" ma:description="Permanent link to this document."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Persist ID" ma:description="Keep ID on add." ma:hidden="true" ma:internalName="_dlc_DocIdPersistId" ma:readOnly="true">
      <xsd:simpleType>
        <xsd:restriction base="dms:Boolean"/>
      </xsd:simpleType>
    </xsd:element>
    <xsd:element name="HideFromDelve" ma:index="11" nillable="true" ma:displayName="HideFromDelve" ma:default="0" ma:internalName="HideFromDelv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519aa99c-1cb5-4104-b3e5-ac8884ba5a7d" elementFormDefault="qualified">
    <xsd:import namespace="http://schemas.microsoft.com/office/2006/documentManagement/types"/>
    <xsd:import namespace="http://schemas.microsoft.com/office/infopath/2007/PartnerControls"/>
    <xsd:element name="SharingHintHash" ma:index="12" nillable="true" ma:displayName="Sharing Hint Hash" ma:hidden="true" ma:internalName="SharingHintHash" ma:readOnly="true">
      <xsd:simpleType>
        <xsd:restriction base="dms:Text"/>
      </xsd:simpleType>
    </xsd:element>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936d0624-2001-4056-8050-3a07bbfa14f8" elementFormDefault="qualified">
    <xsd:import namespace="http://schemas.microsoft.com/office/2006/documentManagement/types"/>
    <xsd:import namespace="http://schemas.microsoft.com/office/infopath/2007/PartnerControls"/>
    <xsd:element name="MediaServiceMetadata" ma:index="13" nillable="true" ma:displayName="MediaServiceMetadata" ma:hidden="true" ma:internalName="MediaServiceMetadata" ma:readOnly="true">
      <xsd:simpleType>
        <xsd:restriction base="dms:Note"/>
      </xsd:simpleType>
    </xsd:element>
    <xsd:element name="MediaServiceFastMetadata" ma:index="14" nillable="true" ma:displayName="MediaServiceFastMetadata" ma:hidden="true" ma:internalName="MediaServiceFastMetadata" ma:readOnly="true">
      <xsd:simpleType>
        <xsd:restriction base="dms:Note"/>
      </xsd:simpleType>
    </xsd:element>
    <xsd:element name="MediaServiceDateTaken" ma:index="17" nillable="true" ma:displayName="MediaServiceDateTaken" ma:hidden="true" ma:internalName="MediaServiceDateTaken" ma:readOnly="true">
      <xsd:simpleType>
        <xsd:restriction base="dms:Text"/>
      </xsd:simpleType>
    </xsd:element>
    <xsd:element name="MediaServiceAutoTags" ma:index="18" nillable="true" ma:displayName="MediaServiceAutoTags" ma:internalName="MediaServiceAutoTags" ma:readOnly="true">
      <xsd:simpleType>
        <xsd:restriction base="dms:Text"/>
      </xsd:simpleType>
    </xsd:element>
    <xsd:element name="MediaServiceOCR" ma:index="19" nillable="true" ma:displayName="MediaServiceOCR" ma:internalName="MediaServiceOCR" ma:readOnly="true">
      <xsd:simpleType>
        <xsd:restriction base="dms:Note">
          <xsd:maxLength value="255"/>
        </xsd:restriction>
      </xsd:simpleType>
    </xsd:element>
    <xsd:element name="MediaServiceGenerationTime" ma:index="20" nillable="true" ma:displayName="MediaServiceGenerationTime" ma:hidden="true" ma:internalName="MediaServiceGenerationTime" ma:readOnly="true">
      <xsd:simpleType>
        <xsd:restriction base="dms:Text"/>
      </xsd:simpleType>
    </xsd:element>
    <xsd:element name="MediaServiceEventHashCode" ma:index="21" nillable="true" ma:displayName="MediaServiceEventHashCode" ma:hidden="true" ma:internalName="MediaServiceEventHashCode" ma:readOnly="true">
      <xsd:simpleType>
        <xsd:restriction base="dms:Text"/>
      </xsd:simpleType>
    </xsd:element>
    <xsd:element name="MediaServiceAutoKeyPoints" ma:index="22" nillable="true" ma:displayName="MediaServiceAutoKeyPoints" ma:hidden="true" ma:internalName="MediaServiceAutoKeyPoints" ma:readOnly="true">
      <xsd:simpleType>
        <xsd:restriction base="dms:Note"/>
      </xsd:simpleType>
    </xsd:element>
    <xsd:element name="MediaServiceKeyPoints" ma:index="23"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34c87397-5fc1-491e-85e7-d6110dbe9cbd" ContentTypeId="0x0101" PreviousValue="false"/>
</file>

<file path=customXml/item3.xml><?xml version="1.0" encoding="utf-8"?>
<?mso-contentType ?>
<spe:Receivers xmlns:spe="http://schemas.microsoft.com/sharepoint/event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HideFromDelve xmlns="71c5aaf6-e6ce-465b-b873-5148d2a4c105">false</HideFromDelve>
  </documentManagement>
</p:properties>
</file>

<file path=customXml/itemProps1.xml><?xml version="1.0" encoding="utf-8"?>
<ds:datastoreItem xmlns:ds="http://schemas.openxmlformats.org/officeDocument/2006/customXml" ds:itemID="{C9B7E772-1F35-4FE7-BB9C-DF5B4704D8E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1c5aaf6-e6ce-465b-b873-5148d2a4c105"/>
    <ds:schemaRef ds:uri="519aa99c-1cb5-4104-b3e5-ac8884ba5a7d"/>
    <ds:schemaRef ds:uri="936d0624-2001-4056-8050-3a07bbfa14f8"/>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1FC23892-822A-4425-8823-5541EEB31F02}">
  <ds:schemaRefs>
    <ds:schemaRef ds:uri="Microsoft.SharePoint.Taxonomy.ContentTypeSync"/>
  </ds:schemaRefs>
</ds:datastoreItem>
</file>

<file path=customXml/itemProps3.xml><?xml version="1.0" encoding="utf-8"?>
<ds:datastoreItem xmlns:ds="http://schemas.openxmlformats.org/officeDocument/2006/customXml" ds:itemID="{49AEC5AD-11BF-4590-AFD7-E30FA47AD8DD}">
  <ds:schemaRefs>
    <ds:schemaRef ds:uri="http://schemas.microsoft.com/sharepoint/events"/>
  </ds:schemaRefs>
</ds:datastoreItem>
</file>

<file path=customXml/itemProps4.xml><?xml version="1.0" encoding="utf-8"?>
<ds:datastoreItem xmlns:ds="http://schemas.openxmlformats.org/officeDocument/2006/customXml" ds:itemID="{C1576CF5-3BC5-451E-814B-E0DB5CCC481F}">
  <ds:schemaRefs>
    <ds:schemaRef ds:uri="http://schemas.microsoft.com/sharepoint/v3/contenttype/forms"/>
  </ds:schemaRefs>
</ds:datastoreItem>
</file>

<file path=customXml/itemProps5.xml><?xml version="1.0" encoding="utf-8"?>
<ds:datastoreItem xmlns:ds="http://schemas.openxmlformats.org/officeDocument/2006/customXml" ds:itemID="{118EB7E9-BD9C-4DF9-AD6A-74AC55C92D9B}">
  <ds:schemaRefs>
    <ds:schemaRef ds:uri="http://schemas.microsoft.com/office/2006/metadata/properties"/>
    <ds:schemaRef ds:uri="71c5aaf6-e6ce-465b-b873-5148d2a4c105"/>
    <ds:schemaRef ds:uri="http://schemas.microsoft.com/office/2006/documentManagement/types"/>
    <ds:schemaRef ds:uri="http://purl.org/dc/terms/"/>
    <ds:schemaRef ds:uri="936d0624-2001-4056-8050-3a07bbfa14f8"/>
    <ds:schemaRef ds:uri="http://purl.org/dc/elements/1.1/"/>
    <ds:schemaRef ds:uri="http://schemas.microsoft.com/office/infopath/2007/PartnerControls"/>
    <ds:schemaRef ds:uri="http://schemas.openxmlformats.org/package/2006/metadata/core-properties"/>
    <ds:schemaRef ds:uri="519aa99c-1cb5-4104-b3e5-ac8884ba5a7d"/>
    <ds:schemaRef ds:uri="http://www.w3.org/XML/1998/namespace"/>
    <ds:schemaRef ds:uri="http://purl.org/dc/dcmitype/"/>
  </ds:schemaRefs>
</ds:datastoreItem>
</file>

<file path=docProps/app.xml><?xml version="1.0" encoding="utf-8"?>
<Properties xmlns="http://schemas.openxmlformats.org/officeDocument/2006/extended-properties" xmlns:vt="http://schemas.openxmlformats.org/officeDocument/2006/docPropsVTypes">
  <TotalTime>136</TotalTime>
  <Words>328</Words>
  <Application>Microsoft Office PowerPoint</Application>
  <PresentationFormat>Widescreen</PresentationFormat>
  <Paragraphs>30</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WF on IAB-MT ACLR and minimum Tx power in FR2</vt:lpstr>
      <vt:lpstr>Contributions in RAN4#94-e</vt:lpstr>
      <vt:lpstr>Background</vt:lpstr>
      <vt:lpstr>Way forward</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TS referencing rules</dc:title>
  <dc:creator>Nokia-user</dc:creator>
  <cp:lastModifiedBy>Bartlomiej Golebiowski</cp:lastModifiedBy>
  <cp:revision>34</cp:revision>
  <dcterms:created xsi:type="dcterms:W3CDTF">2020-02-28T12:26:05Z</dcterms:created>
  <dcterms:modified xsi:type="dcterms:W3CDTF">2020-03-05T10:04:41Z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0x010100A65EF91AF809AE43A424EC0312E4EB1E</vt:lpwstr>
  </property>
  <property fmtid="{D5CDD505-2E9C-101B-9397-08002B2CF9AE}" pid="3" name="NSCPROP_SA">
    <vt:lpwstr>D:\Work\3GPP\RAN4\2020\RAN4#94\2nd round discussion for RAN4_94e\#80\RAN4#94e_#81_NR_IAB_Co-existence draft WF R4-2002492_Ericsson.pptx</vt:lpwstr>
  </property>
</Properties>
</file>