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5" r:id="rId6"/>
    <p:sldId id="307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  <p:cmAuthor id="2" name="Ruixin Wang" initials="RW" lastIdx="4" clrIdx="2">
    <p:extLst>
      <p:ext uri="{19B8F6BF-5375-455C-9EA6-DF929625EA0E}">
        <p15:presenceInfo xmlns:p15="http://schemas.microsoft.com/office/powerpoint/2012/main" userId="37b671b0ec9e7fa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6B5824-B7C9-4EFC-A1E7-ACA69BE9A428}" v="408" dt="2019-08-30T07:37:29.6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6" autoAdjust="0"/>
    <p:restoredTop sz="94660"/>
  </p:normalViewPr>
  <p:slideViewPr>
    <p:cSldViewPr>
      <p:cViewPr varScale="1">
        <p:scale>
          <a:sx n="62" d="100"/>
          <a:sy n="62" d="100"/>
        </p:scale>
        <p:origin x="52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23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3/5/2020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1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2020/3/5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finalizing FR2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#94-e</a:t>
            </a:r>
            <a:r>
              <a:rPr lang="en-GB" altLang="zh-CN" sz="1800" b="1" dirty="0"/>
              <a:t>	                                                                 </a:t>
            </a:r>
            <a:r>
              <a:rPr lang="en-US" altLang="zh-CN" sz="1800" b="1" dirty="0" smtClean="0"/>
              <a:t>R4-2002471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Feb.24th – Mar.6th </a:t>
            </a:r>
            <a:r>
              <a:rPr lang="en-US" altLang="zh-CN" sz="1800" b="1" dirty="0" smtClean="0"/>
              <a:t>2020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10.2.1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719" y="1340768"/>
            <a:ext cx="8867328" cy="5683770"/>
          </a:xfrm>
          <a:noFill/>
        </p:spPr>
        <p:txBody>
          <a:bodyPr>
            <a:normAutofit fontScale="70000" lnSpcReduction="20000"/>
          </a:bodyPr>
          <a:lstStyle/>
          <a:p>
            <a:r>
              <a:rPr lang="en-GB" altLang="zh-CN" b="1" u="sng" dirty="0"/>
              <a:t>F</a:t>
            </a:r>
            <a:r>
              <a:rPr lang="en-GB" altLang="zh-CN" b="1" u="sng" dirty="0" smtClean="0"/>
              <a:t>easible </a:t>
            </a:r>
            <a:r>
              <a:rPr lang="en-GB" altLang="zh-CN" b="1" u="sng" dirty="0"/>
              <a:t>SNR ranges for 3D MPAC</a:t>
            </a:r>
            <a:endParaRPr lang="zh-CN" altLang="zh-CN" dirty="0"/>
          </a:p>
          <a:p>
            <a:pPr lvl="1" fontAlgn="auto" hangingPunct="1"/>
            <a:r>
              <a:rPr lang="en-US" altLang="zh-CN" dirty="0"/>
              <a:t>SNR upper bound is not suggested to be added in the TR. For system validation purpose, this value can be further discussed in WI </a:t>
            </a:r>
            <a:r>
              <a:rPr lang="en-US" altLang="zh-CN" dirty="0" smtClean="0"/>
              <a:t>phase. </a:t>
            </a:r>
          </a:p>
          <a:p>
            <a:pPr lvl="1" fontAlgn="auto" hangingPunct="1"/>
            <a:r>
              <a:rPr lang="en-US" altLang="zh-CN" dirty="0" smtClean="0"/>
              <a:t>Feasible SNR range is encouraged to be discussed</a:t>
            </a:r>
            <a:r>
              <a:rPr lang="en-GB" altLang="zh-CN" dirty="0" smtClean="0"/>
              <a:t>.</a:t>
            </a:r>
            <a:endParaRPr lang="zh-CN" altLang="zh-CN" dirty="0"/>
          </a:p>
          <a:p>
            <a:r>
              <a:rPr lang="en-GB" altLang="zh-CN" b="1" u="sng" dirty="0" smtClean="0"/>
              <a:t>System </a:t>
            </a:r>
            <a:r>
              <a:rPr lang="en-GB" altLang="zh-CN" b="1" u="sng" dirty="0"/>
              <a:t>for FR2 MIMO OTA</a:t>
            </a:r>
            <a:endParaRPr lang="en-US" b="1" u="sng" dirty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group shall focus on finalizing the test method of the agreed FR2 3D-MPAC (using a common probe layout and a total number of 6 probes)</a:t>
            </a:r>
          </a:p>
          <a:p>
            <a:pPr lvl="1"/>
            <a:r>
              <a:rPr lang="en-US" altLang="zh-CN" dirty="0" smtClean="0"/>
              <a:t>Implementing </a:t>
            </a:r>
            <a:r>
              <a:rPr lang="en-US" altLang="zh-CN" dirty="0"/>
              <a:t>the agreed 3D MPAC using IFF probes is not precluded (as long as same probe configuration and same number of probes is used)</a:t>
            </a:r>
          </a:p>
          <a:p>
            <a:pPr lvl="1"/>
            <a:r>
              <a:rPr lang="en-US" altLang="zh-CN" dirty="0" smtClean="0"/>
              <a:t>Alternate </a:t>
            </a:r>
            <a:r>
              <a:rPr lang="en-US" altLang="zh-CN" dirty="0"/>
              <a:t>probe configurations (different locations and different number of probes) regardless of probe implementation (conventional probes or IFF) is FFS and can be further discussed in the WI</a:t>
            </a:r>
          </a:p>
          <a:p>
            <a:pPr lvl="1"/>
            <a:r>
              <a:rPr lang="en-US" altLang="zh-CN" dirty="0"/>
              <a:t>R</a:t>
            </a:r>
            <a:r>
              <a:rPr lang="en-US" altLang="zh-CN" dirty="0" smtClean="0"/>
              <a:t>e-positioning </a:t>
            </a:r>
            <a:r>
              <a:rPr lang="en-US" altLang="zh-CN" dirty="0"/>
              <a:t>of the NR MIMO probes can be further discussed in the WI to align the probes with NR FR2 RRM probe </a:t>
            </a:r>
            <a:r>
              <a:rPr lang="en-US" altLang="zh-CN" dirty="0" smtClean="0"/>
              <a:t>configurations</a:t>
            </a:r>
          </a:p>
          <a:p>
            <a:r>
              <a:rPr lang="en-GB" altLang="zh-CN" b="1" u="sng" dirty="0"/>
              <a:t>FR2 </a:t>
            </a:r>
            <a:r>
              <a:rPr lang="en-GB" altLang="zh-CN" b="1" u="sng" dirty="0" smtClean="0"/>
              <a:t>3D-MPAC </a:t>
            </a:r>
            <a:r>
              <a:rPr lang="en-US" altLang="zh-CN" b="1" u="sng" dirty="0" smtClean="0"/>
              <a:t>layout</a:t>
            </a:r>
            <a:endParaRPr lang="en-US" altLang="zh-CN" b="1" u="sng" dirty="0"/>
          </a:p>
          <a:p>
            <a:pPr lvl="1"/>
            <a:r>
              <a:rPr lang="en-US" altLang="zh-CN" dirty="0"/>
              <a:t>The number of probes for FR2 3D-MPAC system is 6.</a:t>
            </a:r>
          </a:p>
          <a:p>
            <a:pPr lvl="1"/>
            <a:r>
              <a:rPr lang="en-US" altLang="zh-CN" dirty="0"/>
              <a:t>CE vendors align on the 6 probes location before next RAN4 </a:t>
            </a:r>
            <a:r>
              <a:rPr lang="en-US" altLang="zh-CN" dirty="0" smtClean="0"/>
              <a:t>e-meeting.</a:t>
            </a:r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199" y="188640"/>
            <a:ext cx="8229600" cy="1143000"/>
          </a:xfrm>
        </p:spPr>
        <p:txBody>
          <a:bodyPr/>
          <a:lstStyle/>
          <a:p>
            <a:r>
              <a:rPr lang="en-US" dirty="0" smtClean="0"/>
              <a:t>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35" y="1189336"/>
            <a:ext cx="8867328" cy="5688632"/>
          </a:xfrm>
          <a:noFill/>
        </p:spPr>
        <p:txBody>
          <a:bodyPr>
            <a:normAutofit fontScale="85000" lnSpcReduction="10000"/>
          </a:bodyPr>
          <a:lstStyle/>
          <a:p>
            <a:r>
              <a:rPr lang="en-GB" altLang="zh-CN" b="1" u="sng" dirty="0" smtClean="0"/>
              <a:t>Performance metrics</a:t>
            </a:r>
            <a:endParaRPr lang="zh-CN" altLang="zh-CN" dirty="0" smtClean="0"/>
          </a:p>
          <a:p>
            <a:pPr lvl="1"/>
            <a:r>
              <a:rPr lang="en-GB" altLang="zh-CN" sz="2900" dirty="0"/>
              <a:t>option1: averaging of the [xx] measured sensitivity points, how to select the points is FFS.  </a:t>
            </a:r>
            <a:endParaRPr lang="zh-CN" altLang="zh-CN" sz="2900" dirty="0"/>
          </a:p>
          <a:p>
            <a:pPr lvl="1"/>
            <a:r>
              <a:rPr lang="en-GB" altLang="zh-CN" sz="2900" dirty="0"/>
              <a:t>option2: sensitivity value at the [xx] percentile of the </a:t>
            </a:r>
            <a:r>
              <a:rPr lang="en-GB" altLang="zh-CN" sz="2900" dirty="0" smtClean="0"/>
              <a:t>CCDF.</a:t>
            </a:r>
            <a:endParaRPr lang="en-GB" altLang="zh-CN" sz="2900" dirty="0"/>
          </a:p>
          <a:p>
            <a:pPr lvl="1"/>
            <a:r>
              <a:rPr lang="en-US" altLang="zh-CN" sz="2900" dirty="0"/>
              <a:t>The value of [xx] shall be defined in potential WI phase.</a:t>
            </a:r>
            <a:endParaRPr lang="zh-CN" altLang="zh-CN" sz="2900" dirty="0"/>
          </a:p>
          <a:p>
            <a:r>
              <a:rPr lang="en-GB" altLang="zh-CN" b="1" u="sng" smtClean="0"/>
              <a:t>FR2 </a:t>
            </a:r>
            <a:r>
              <a:rPr lang="en-GB" altLang="zh-CN" b="1" u="sng" dirty="0"/>
              <a:t>dynamic </a:t>
            </a:r>
            <a:r>
              <a:rPr lang="en-GB" altLang="zh-CN" b="1" u="sng" dirty="0" smtClean="0"/>
              <a:t>testing</a:t>
            </a:r>
          </a:p>
          <a:p>
            <a:pPr lvl="1"/>
            <a:r>
              <a:rPr lang="en-US" altLang="zh-CN" dirty="0"/>
              <a:t>A dynamic geometry-based MIMO OTA testing approach has not been thoroughly studied as the second priority in the SI</a:t>
            </a:r>
            <a:r>
              <a:rPr lang="en-US" altLang="zh-CN" dirty="0" smtClean="0"/>
              <a:t>. </a:t>
            </a:r>
            <a:endParaRPr lang="en-US" altLang="zh-CN" dirty="0"/>
          </a:p>
          <a:p>
            <a:pPr lvl="1"/>
            <a:r>
              <a:rPr lang="en-US" altLang="zh-CN" dirty="0"/>
              <a:t>Clarification of the FR2 test method is not for dynamic testing can be added in the TR38.827 test method </a:t>
            </a:r>
            <a:r>
              <a:rPr lang="en-US" altLang="zh-CN" dirty="0" smtClean="0"/>
              <a:t>part.</a:t>
            </a:r>
          </a:p>
          <a:p>
            <a:r>
              <a:rPr lang="en-GB" altLang="zh-CN" b="1" u="sng" dirty="0" smtClean="0"/>
              <a:t>FR2 system validation</a:t>
            </a:r>
          </a:p>
          <a:p>
            <a:pPr lvl="1"/>
            <a:r>
              <a:rPr lang="en-US" altLang="zh-CN" dirty="0" smtClean="0"/>
              <a:t>Finalize PSP </a:t>
            </a:r>
            <a:r>
              <a:rPr lang="en-US" altLang="zh-CN" dirty="0"/>
              <a:t>validation </a:t>
            </a:r>
            <a:r>
              <a:rPr lang="en-US" altLang="zh-CN" dirty="0" smtClean="0"/>
              <a:t>procedure and </a:t>
            </a:r>
            <a:r>
              <a:rPr lang="en-US" altLang="zh-CN" dirty="0" err="1"/>
              <a:t>QoQZ</a:t>
            </a:r>
            <a:r>
              <a:rPr lang="en-US" altLang="zh-CN" dirty="0"/>
              <a:t> procedure next RAN4 e-meeting</a:t>
            </a:r>
            <a:endParaRPr lang="zh-CN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8863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878f5c59-aec9-459c-acf8-8cf941473193"/>
    <ds:schemaRef ds:uri="bdd78157-346c-4767-bfdd-352789a5c5f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2512</TotalTime>
  <Words>315</Words>
  <Application>Microsoft Office PowerPoint</Application>
  <PresentationFormat>全屏显示(4:3)</PresentationFormat>
  <Paragraphs>32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finalizing FR2 MIMO OTA</vt:lpstr>
      <vt:lpstr>FR2 MIMO OTA</vt:lpstr>
      <vt:lpstr>FR2 MIMO OTA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971</cp:revision>
  <dcterms:created xsi:type="dcterms:W3CDTF">2016-04-12T20:58:18Z</dcterms:created>
  <dcterms:modified xsi:type="dcterms:W3CDTF">2020-03-05T00:53:49Z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