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62" r:id="rId5"/>
    <p:sldId id="259" r:id="rId6"/>
    <p:sldId id="260" r:id="rId7"/>
    <p:sldId id="261" r:id="rId8"/>
    <p:sldId id="264" r:id="rId9"/>
    <p:sldId id="266" r:id="rId10"/>
    <p:sldId id="265" r:id="rId11"/>
    <p:sldId id="267" r:id="rId12"/>
    <p:sldId id="268" r:id="rId13"/>
    <p:sldId id="269" r:id="rId14"/>
  </p:sldIdLst>
  <p:sldSz cx="12192000" cy="6858000"/>
  <p:notesSz cx="6858000" cy="9144000"/>
  <p:defaultTextStyle>
    <a:defPPr>
      <a:defRPr lang="fi-FI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Esther Sienkiewicz" initials="ES" lastIdx="3" clrIdx="0"/>
  <p:cmAuthor id="2" name="xuefei1" initials="4" lastIdx="1" clrIdx="1"/>
  <p:cmAuthor id="3" name="Golebiowski, Bartlomiej (Nokia - PL/Wroclaw)" initials="GB(-P" lastIdx="2" clrIdx="2">
    <p:extLst>
      <p:ext uri="{19B8F6BF-5375-455C-9EA6-DF929625EA0E}">
        <p15:presenceInfo xmlns:p15="http://schemas.microsoft.com/office/powerpoint/2012/main" userId="S::bartlomiej.golebiowski@nokia.com::602e1dda-347d-4353-958a-82e4ce7e0f9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76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commentAuthors" Target="commentAuthors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5.3.2020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5.3.2020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5.3.2020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5.3.2020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5.3.2020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5.3.2020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5.3.2020</a:t>
            </a:fld>
            <a:endParaRPr lang="fi-FI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5.3.2020</a:t>
            </a:fld>
            <a:endParaRPr lang="fi-FI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5.3.2020</a:t>
            </a:fld>
            <a:endParaRPr lang="fi-FI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5.3.2020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i-FI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CB7EEB1-1759-49CF-8281-207530E5E269}" type="datetimeFigureOut">
              <a:rPr lang="fi-FI" smtClean="0"/>
              <a:t>5.3.2020</a:t>
            </a:fld>
            <a:endParaRPr lang="fi-FI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i-FI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i-FI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i-FI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CB7EEB1-1759-49CF-8281-207530E5E269}" type="datetimeFigureOut">
              <a:rPr lang="fi-FI" smtClean="0"/>
              <a:t>5.3.2020</a:t>
            </a:fld>
            <a:endParaRPr lang="fi-FI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i-FI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36759B-05B7-49D7-8EF8-60BDCA3B1FF3}" type="slidenum">
              <a:rPr lang="fi-FI" smtClean="0"/>
              <a:t>‹#›</a:t>
            </a:fld>
            <a:endParaRPr lang="fi-FI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i-FI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wmf"/><Relationship Id="rId2" Type="http://schemas.openxmlformats.org/officeDocument/2006/relationships/image" Target="../media/image1.w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wmf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/>
          <a:lstStyle/>
          <a:p>
            <a:r>
              <a:rPr lang="fi-FI" dirty="0"/>
              <a:t>WF on</a:t>
            </a:r>
            <a:r>
              <a:rPr lang="pl-PL" dirty="0"/>
              <a:t> NR-U </a:t>
            </a:r>
            <a:r>
              <a:rPr lang="pl-PL" dirty="0" err="1"/>
              <a:t>FRCs</a:t>
            </a:r>
            <a:endParaRPr lang="fi-FI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fi-FI" dirty="0"/>
              <a:t>Nokia, Nokia Shanghai Bell</a:t>
            </a:r>
          </a:p>
        </p:txBody>
      </p:sp>
      <p:sp>
        <p:nvSpPr>
          <p:cNvPr id="4" name="Subtitle 2"/>
          <p:cNvSpPr txBox="1"/>
          <p:nvPr/>
        </p:nvSpPr>
        <p:spPr>
          <a:xfrm>
            <a:off x="9717741" y="152892"/>
            <a:ext cx="3173507" cy="42916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fi-FI" dirty="0"/>
              <a:t>R4-200</a:t>
            </a:r>
            <a:r>
              <a:rPr lang="pl-PL" dirty="0"/>
              <a:t>2465</a:t>
            </a:r>
            <a:endParaRPr lang="fi-FI" dirty="0"/>
          </a:p>
        </p:txBody>
      </p:sp>
      <p:sp>
        <p:nvSpPr>
          <p:cNvPr id="5" name="Subtitle 2"/>
          <p:cNvSpPr txBox="1"/>
          <p:nvPr/>
        </p:nvSpPr>
        <p:spPr>
          <a:xfrm>
            <a:off x="528917" y="152891"/>
            <a:ext cx="5567083" cy="969471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b="1" dirty="0"/>
              <a:t>3GPP TSG-RAN WG4 Meeting #94-e</a:t>
            </a:r>
          </a:p>
          <a:p>
            <a:pPr algn="l"/>
            <a:r>
              <a:rPr lang="en-GB" b="1" dirty="0"/>
              <a:t>Electronic Meeting, Feb.24</a:t>
            </a:r>
            <a:r>
              <a:rPr lang="en-GB" b="1" baseline="30000" dirty="0"/>
              <a:t>th</a:t>
            </a:r>
            <a:r>
              <a:rPr lang="en-GB" b="1" dirty="0"/>
              <a:t> – Mar.6</a:t>
            </a:r>
            <a:r>
              <a:rPr lang="en-GB" b="1" baseline="30000" dirty="0"/>
              <a:t>th</a:t>
            </a:r>
            <a:r>
              <a:rPr lang="en-GB" b="1" dirty="0"/>
              <a:t> 2020</a:t>
            </a:r>
            <a:endParaRPr lang="fi-FI" dirty="0"/>
          </a:p>
          <a:p>
            <a:pPr algn="l"/>
            <a:endParaRPr lang="fi-FI" dirty="0">
              <a:highlight>
                <a:srgbClr val="FFFF00"/>
              </a:highlight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92EF99BD-853D-4B25-A29E-1234F370839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93092431"/>
              </p:ext>
            </p:extLst>
          </p:nvPr>
        </p:nvGraphicFramePr>
        <p:xfrm>
          <a:off x="412898" y="498401"/>
          <a:ext cx="7168120" cy="207441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16812">
                  <a:extLst>
                    <a:ext uri="{9D8B030D-6E8A-4147-A177-3AD203B41FA5}">
                      <a16:colId xmlns:a16="http://schemas.microsoft.com/office/drawing/2014/main" val="102041844"/>
                    </a:ext>
                  </a:extLst>
                </a:gridCol>
                <a:gridCol w="716812">
                  <a:extLst>
                    <a:ext uri="{9D8B030D-6E8A-4147-A177-3AD203B41FA5}">
                      <a16:colId xmlns:a16="http://schemas.microsoft.com/office/drawing/2014/main" val="2209310495"/>
                    </a:ext>
                  </a:extLst>
                </a:gridCol>
                <a:gridCol w="716812">
                  <a:extLst>
                    <a:ext uri="{9D8B030D-6E8A-4147-A177-3AD203B41FA5}">
                      <a16:colId xmlns:a16="http://schemas.microsoft.com/office/drawing/2014/main" val="3605018215"/>
                    </a:ext>
                  </a:extLst>
                </a:gridCol>
                <a:gridCol w="716812">
                  <a:extLst>
                    <a:ext uri="{9D8B030D-6E8A-4147-A177-3AD203B41FA5}">
                      <a16:colId xmlns:a16="http://schemas.microsoft.com/office/drawing/2014/main" val="3372091508"/>
                    </a:ext>
                  </a:extLst>
                </a:gridCol>
                <a:gridCol w="716812">
                  <a:extLst>
                    <a:ext uri="{9D8B030D-6E8A-4147-A177-3AD203B41FA5}">
                      <a16:colId xmlns:a16="http://schemas.microsoft.com/office/drawing/2014/main" val="1719752017"/>
                    </a:ext>
                  </a:extLst>
                </a:gridCol>
                <a:gridCol w="716812">
                  <a:extLst>
                    <a:ext uri="{9D8B030D-6E8A-4147-A177-3AD203B41FA5}">
                      <a16:colId xmlns:a16="http://schemas.microsoft.com/office/drawing/2014/main" val="1593674800"/>
                    </a:ext>
                  </a:extLst>
                </a:gridCol>
                <a:gridCol w="716812">
                  <a:extLst>
                    <a:ext uri="{9D8B030D-6E8A-4147-A177-3AD203B41FA5}">
                      <a16:colId xmlns:a16="http://schemas.microsoft.com/office/drawing/2014/main" val="4195114223"/>
                    </a:ext>
                  </a:extLst>
                </a:gridCol>
                <a:gridCol w="716812">
                  <a:extLst>
                    <a:ext uri="{9D8B030D-6E8A-4147-A177-3AD203B41FA5}">
                      <a16:colId xmlns:a16="http://schemas.microsoft.com/office/drawing/2014/main" val="2630523850"/>
                    </a:ext>
                  </a:extLst>
                </a:gridCol>
                <a:gridCol w="716812">
                  <a:extLst>
                    <a:ext uri="{9D8B030D-6E8A-4147-A177-3AD203B41FA5}">
                      <a16:colId xmlns:a16="http://schemas.microsoft.com/office/drawing/2014/main" val="1769884063"/>
                    </a:ext>
                  </a:extLst>
                </a:gridCol>
                <a:gridCol w="716812">
                  <a:extLst>
                    <a:ext uri="{9D8B030D-6E8A-4147-A177-3AD203B41FA5}">
                      <a16:colId xmlns:a16="http://schemas.microsoft.com/office/drawing/2014/main" val="1802436418"/>
                    </a:ext>
                  </a:extLst>
                </a:gridCol>
              </a:tblGrid>
              <a:tr h="417591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u="none" strike="noStrike" dirty="0">
                          <a:effectLst/>
                        </a:rPr>
                        <a:t>BW [MHz]</a:t>
                      </a:r>
                      <a:endParaRPr lang="pl-PL" sz="14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u="none" strike="noStrike" dirty="0">
                          <a:effectLst/>
                        </a:rPr>
                        <a:t>SCS [kHz]</a:t>
                      </a:r>
                      <a:endParaRPr lang="pl-PL" sz="14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u="none" strike="noStrike" dirty="0">
                          <a:effectLst/>
                        </a:rPr>
                        <a:t>M</a:t>
                      </a:r>
                      <a:endParaRPr lang="pl-PL" sz="14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u="none" strike="noStrike" dirty="0">
                          <a:effectLst/>
                        </a:rPr>
                        <a:t>PRB</a:t>
                      </a:r>
                      <a:endParaRPr lang="pl-PL" sz="14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277469626"/>
                  </a:ext>
                </a:extLst>
              </a:tr>
              <a:tr h="241248">
                <a:tc>
                  <a:txBody>
                    <a:bodyPr/>
                    <a:lstStyle/>
                    <a:p>
                      <a:pPr algn="r" fontAlgn="b"/>
                      <a:r>
                        <a:rPr lang="pl-PL" sz="16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10</a:t>
                      </a:r>
                      <a:endParaRPr lang="pl-PL" sz="16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6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15</a:t>
                      </a:r>
                      <a:endParaRPr lang="pl-PL" sz="16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 dirty="0">
                          <a:effectLst/>
                        </a:rPr>
                        <a:t>10</a:t>
                      </a:r>
                      <a:endParaRPr lang="pl-PL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52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347164269"/>
                  </a:ext>
                </a:extLst>
              </a:tr>
              <a:tr h="183691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pl-PL" sz="1200" u="none" strike="noStrike">
                          <a:effectLst/>
                        </a:rPr>
                        <a:t>FRC configuration/PRB index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4172880937"/>
                  </a:ext>
                </a:extLst>
              </a:tr>
              <a:tr h="255772"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0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1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2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3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4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5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6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7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8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9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502953807"/>
                  </a:ext>
                </a:extLst>
              </a:tr>
              <a:tr h="183691"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10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11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12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13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14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15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16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17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18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19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668586180"/>
                  </a:ext>
                </a:extLst>
              </a:tr>
              <a:tr h="183691"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20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21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22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23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24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25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26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27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28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29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595299319"/>
                  </a:ext>
                </a:extLst>
              </a:tr>
              <a:tr h="183691"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30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31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32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33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34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35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36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37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38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39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4284566897"/>
                  </a:ext>
                </a:extLst>
              </a:tr>
              <a:tr h="183691"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40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41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42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43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44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45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46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47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48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49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080542858"/>
                  </a:ext>
                </a:extLst>
              </a:tr>
              <a:tr h="183691"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 dirty="0">
                          <a:effectLst/>
                          <a:highlight>
                            <a:srgbClr val="00FFFF"/>
                          </a:highlight>
                        </a:rPr>
                        <a:t>50</a:t>
                      </a:r>
                      <a:endParaRPr lang="pl-PL" sz="1200" b="0" i="0" u="none" strike="noStrike" dirty="0">
                        <a:effectLst/>
                        <a:highlight>
                          <a:srgbClr val="00FFFF"/>
                        </a:highlight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 dirty="0">
                          <a:effectLst/>
                          <a:highlight>
                            <a:srgbClr val="00FFFF"/>
                          </a:highlight>
                        </a:rPr>
                        <a:t>51</a:t>
                      </a:r>
                      <a:endParaRPr lang="pl-PL" sz="1200" b="0" i="0" u="none" strike="noStrike" dirty="0">
                        <a:effectLst/>
                        <a:highlight>
                          <a:srgbClr val="00FFFF"/>
                        </a:highlight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395446381"/>
                  </a:ext>
                </a:extLst>
              </a:tr>
            </a:tbl>
          </a:graphicData>
        </a:graphic>
      </p:graphicFrame>
      <p:sp>
        <p:nvSpPr>
          <p:cNvPr id="8" name="TextBox 7">
            <a:extLst>
              <a:ext uri="{FF2B5EF4-FFF2-40B4-BE49-F238E27FC236}">
                <a16:creationId xmlns:a16="http://schemas.microsoft.com/office/drawing/2014/main" id="{BBEF222F-D7C6-4D21-9D45-46526B4FEB93}"/>
              </a:ext>
            </a:extLst>
          </p:cNvPr>
          <p:cNvSpPr txBox="1"/>
          <p:nvPr/>
        </p:nvSpPr>
        <p:spPr>
          <a:xfrm>
            <a:off x="7581014" y="584791"/>
            <a:ext cx="34768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RBs marked </a:t>
            </a:r>
            <a:r>
              <a:rPr lang="en-GB" dirty="0">
                <a:highlight>
                  <a:srgbClr val="00FFFF"/>
                </a:highlight>
              </a:rPr>
              <a:t>blue</a:t>
            </a:r>
            <a:r>
              <a:rPr lang="en-GB" dirty="0"/>
              <a:t> are not tested</a:t>
            </a:r>
          </a:p>
        </p:txBody>
      </p:sp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8D87269B-9A44-49D7-923F-0DD1B753E02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16698463"/>
              </p:ext>
            </p:extLst>
          </p:nvPr>
        </p:nvGraphicFramePr>
        <p:xfrm>
          <a:off x="412897" y="3039140"/>
          <a:ext cx="4754526" cy="2016758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792421">
                  <a:extLst>
                    <a:ext uri="{9D8B030D-6E8A-4147-A177-3AD203B41FA5}">
                      <a16:colId xmlns:a16="http://schemas.microsoft.com/office/drawing/2014/main" val="2265792647"/>
                    </a:ext>
                  </a:extLst>
                </a:gridCol>
                <a:gridCol w="792421">
                  <a:extLst>
                    <a:ext uri="{9D8B030D-6E8A-4147-A177-3AD203B41FA5}">
                      <a16:colId xmlns:a16="http://schemas.microsoft.com/office/drawing/2014/main" val="4082244622"/>
                    </a:ext>
                  </a:extLst>
                </a:gridCol>
                <a:gridCol w="792421">
                  <a:extLst>
                    <a:ext uri="{9D8B030D-6E8A-4147-A177-3AD203B41FA5}">
                      <a16:colId xmlns:a16="http://schemas.microsoft.com/office/drawing/2014/main" val="4253325713"/>
                    </a:ext>
                  </a:extLst>
                </a:gridCol>
                <a:gridCol w="792421">
                  <a:extLst>
                    <a:ext uri="{9D8B030D-6E8A-4147-A177-3AD203B41FA5}">
                      <a16:colId xmlns:a16="http://schemas.microsoft.com/office/drawing/2014/main" val="1808424016"/>
                    </a:ext>
                  </a:extLst>
                </a:gridCol>
                <a:gridCol w="792421">
                  <a:extLst>
                    <a:ext uri="{9D8B030D-6E8A-4147-A177-3AD203B41FA5}">
                      <a16:colId xmlns:a16="http://schemas.microsoft.com/office/drawing/2014/main" val="3792725772"/>
                    </a:ext>
                  </a:extLst>
                </a:gridCol>
                <a:gridCol w="792421">
                  <a:extLst>
                    <a:ext uri="{9D8B030D-6E8A-4147-A177-3AD203B41FA5}">
                      <a16:colId xmlns:a16="http://schemas.microsoft.com/office/drawing/2014/main" val="2238587415"/>
                    </a:ext>
                  </a:extLst>
                </a:gridCol>
              </a:tblGrid>
              <a:tr h="400045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u="none" strike="noStrike" dirty="0">
                          <a:effectLst/>
                        </a:rPr>
                        <a:t>BW [MHz]</a:t>
                      </a:r>
                      <a:endParaRPr lang="pl-PL" sz="14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u="none" strike="noStrike" dirty="0">
                          <a:effectLst/>
                        </a:rPr>
                        <a:t>SCS [kHz]</a:t>
                      </a:r>
                      <a:endParaRPr lang="pl-PL" sz="14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200" u="none" strike="noStrike">
                          <a:effectLst/>
                        </a:rPr>
                        <a:t>M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200" u="none" strike="noStrike">
                          <a:effectLst/>
                        </a:rPr>
                        <a:t>PRB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438215061"/>
                  </a:ext>
                </a:extLst>
              </a:tr>
              <a:tr h="400045">
                <a:tc>
                  <a:txBody>
                    <a:bodyPr/>
                    <a:lstStyle/>
                    <a:p>
                      <a:pPr algn="r" fontAlgn="b"/>
                      <a:r>
                        <a:rPr lang="pl-PL" sz="16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10</a:t>
                      </a:r>
                      <a:endParaRPr lang="pl-PL" sz="16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600" b="0" i="0" u="none" strike="noStrike" dirty="0">
                          <a:solidFill>
                            <a:srgbClr val="FF0000"/>
                          </a:solidFill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30</a:t>
                      </a: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5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 dirty="0">
                          <a:effectLst/>
                        </a:rPr>
                        <a:t>24</a:t>
                      </a:r>
                      <a:endParaRPr lang="pl-PL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pl-PL" sz="1200" b="0" i="0" u="none" strike="noStrike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pl-PL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352532425"/>
                  </a:ext>
                </a:extLst>
              </a:tr>
              <a:tr h="202778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pl-PL" sz="1200" u="none" strike="noStrike">
                          <a:effectLst/>
                        </a:rPr>
                        <a:t>FRC configuration/PRB index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91886694"/>
                  </a:ext>
                </a:extLst>
              </a:tr>
              <a:tr h="202778"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0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1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2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3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4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188927070"/>
                  </a:ext>
                </a:extLst>
              </a:tr>
              <a:tr h="202778"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5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6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7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8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9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059971306"/>
                  </a:ext>
                </a:extLst>
              </a:tr>
              <a:tr h="202778"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10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11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12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13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14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945571337"/>
                  </a:ext>
                </a:extLst>
              </a:tr>
              <a:tr h="202778"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15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16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17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18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19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750683383"/>
                  </a:ext>
                </a:extLst>
              </a:tr>
              <a:tr h="202778"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 dirty="0">
                          <a:effectLst/>
                          <a:highlight>
                            <a:srgbClr val="00FFFF"/>
                          </a:highlight>
                        </a:rPr>
                        <a:t>20</a:t>
                      </a:r>
                      <a:endParaRPr lang="pl-PL" sz="1200" b="0" i="0" u="none" strike="noStrike" dirty="0">
                        <a:effectLst/>
                        <a:highlight>
                          <a:srgbClr val="00FFFF"/>
                        </a:highlight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 dirty="0">
                          <a:effectLst/>
                          <a:highlight>
                            <a:srgbClr val="00FFFF"/>
                          </a:highlight>
                        </a:rPr>
                        <a:t>21</a:t>
                      </a:r>
                      <a:endParaRPr lang="pl-PL" sz="1200" b="0" i="0" u="none" strike="noStrike" dirty="0">
                        <a:effectLst/>
                        <a:highlight>
                          <a:srgbClr val="00FFFF"/>
                        </a:highlight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 dirty="0">
                          <a:effectLst/>
                          <a:highlight>
                            <a:srgbClr val="00FFFF"/>
                          </a:highlight>
                        </a:rPr>
                        <a:t>22</a:t>
                      </a:r>
                      <a:endParaRPr lang="pl-PL" sz="1200" b="0" i="0" u="none" strike="noStrike" dirty="0">
                        <a:effectLst/>
                        <a:highlight>
                          <a:srgbClr val="00FFFF"/>
                        </a:highlight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 dirty="0">
                          <a:effectLst/>
                          <a:highlight>
                            <a:srgbClr val="00FFFF"/>
                          </a:highlight>
                        </a:rPr>
                        <a:t>23</a:t>
                      </a:r>
                      <a:endParaRPr lang="pl-PL" sz="1200" b="0" i="0" u="none" strike="noStrike" dirty="0">
                        <a:effectLst/>
                        <a:highlight>
                          <a:srgbClr val="00FFFF"/>
                        </a:highlight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86229729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96761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>
            <a:extLst>
              <a:ext uri="{FF2B5EF4-FFF2-40B4-BE49-F238E27FC236}">
                <a16:creationId xmlns:a16="http://schemas.microsoft.com/office/drawing/2014/main" id="{428C1F50-75BC-42D3-BCD8-E8CEE2D4B3E1}"/>
              </a:ext>
            </a:extLst>
          </p:cNvPr>
          <p:cNvSpPr txBox="1"/>
          <p:nvPr/>
        </p:nvSpPr>
        <p:spPr>
          <a:xfrm>
            <a:off x="8091377" y="372140"/>
            <a:ext cx="34768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RBs marked </a:t>
            </a:r>
            <a:r>
              <a:rPr lang="en-GB" dirty="0">
                <a:highlight>
                  <a:srgbClr val="00FFFF"/>
                </a:highlight>
              </a:rPr>
              <a:t>blue</a:t>
            </a:r>
            <a:r>
              <a:rPr lang="en-GB" dirty="0"/>
              <a:t> are not tested</a:t>
            </a:r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5A7ACAFC-7EB7-4468-8F87-C15ADD7CBA5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3938978"/>
              </p:ext>
            </p:extLst>
          </p:nvPr>
        </p:nvGraphicFramePr>
        <p:xfrm>
          <a:off x="838200" y="458086"/>
          <a:ext cx="6858000" cy="29095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4030953843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725195674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679753407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4185313228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9814732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193360634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41879936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732204838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97218336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609243759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u="none" strike="noStrike" dirty="0">
                          <a:effectLst/>
                        </a:rPr>
                        <a:t>BW [MHz]</a:t>
                      </a:r>
                      <a:endParaRPr lang="pl-PL" sz="14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u="none" strike="noStrike" dirty="0">
                          <a:effectLst/>
                        </a:rPr>
                        <a:t>SCS [kHz]</a:t>
                      </a:r>
                      <a:endParaRPr lang="pl-PL" sz="14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200" u="none" strike="noStrike">
                          <a:effectLst/>
                        </a:rPr>
                        <a:t>M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200" u="none" strike="noStrike">
                          <a:effectLst/>
                        </a:rPr>
                        <a:t>PRB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61224590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20</a:t>
                      </a:r>
                      <a:endParaRPr lang="pl-PL" sz="12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15</a:t>
                      </a:r>
                      <a:endParaRPr lang="pl-PL" sz="12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 dirty="0">
                          <a:effectLst/>
                        </a:rPr>
                        <a:t>10</a:t>
                      </a:r>
                      <a:endParaRPr lang="pl-PL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106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pl-PL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195587943"/>
                  </a:ext>
                </a:extLst>
              </a:tr>
              <a:tr h="190500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pl-PL" sz="1200" u="none" strike="noStrike">
                          <a:effectLst/>
                        </a:rPr>
                        <a:t>FRC configuration/PRB index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50920804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0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1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2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3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4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5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6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7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8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9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77406857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10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11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12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13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14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15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16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17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18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19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65223603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20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21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22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 dirty="0">
                          <a:effectLst/>
                        </a:rPr>
                        <a:t>23</a:t>
                      </a:r>
                      <a:endParaRPr lang="pl-PL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24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25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26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27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28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29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19868102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30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31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32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33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34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35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36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37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38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39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13365622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40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41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42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43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44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45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46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47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48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49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87492750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50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51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52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53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54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55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56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57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58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59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11746631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60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61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62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63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64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65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66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67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68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69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882360510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70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71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72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73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74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75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76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77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78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79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34433792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80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81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82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83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84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85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86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87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88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89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328708069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90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91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92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93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94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95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96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97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98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 dirty="0">
                          <a:effectLst/>
                        </a:rPr>
                        <a:t>99</a:t>
                      </a:r>
                      <a:endParaRPr lang="pl-PL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96012681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 dirty="0">
                          <a:effectLst/>
                          <a:highlight>
                            <a:srgbClr val="00FFFF"/>
                          </a:highlight>
                        </a:rPr>
                        <a:t>100</a:t>
                      </a:r>
                      <a:endParaRPr lang="pl-PL" sz="1200" b="0" i="0" u="none" strike="noStrike" dirty="0">
                        <a:effectLst/>
                        <a:highlight>
                          <a:srgbClr val="00FFFF"/>
                        </a:highlight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 dirty="0">
                          <a:effectLst/>
                          <a:highlight>
                            <a:srgbClr val="00FFFF"/>
                          </a:highlight>
                        </a:rPr>
                        <a:t>101</a:t>
                      </a:r>
                      <a:endParaRPr lang="pl-PL" sz="1200" b="0" i="0" u="none" strike="noStrike" dirty="0">
                        <a:effectLst/>
                        <a:highlight>
                          <a:srgbClr val="00FFFF"/>
                        </a:highlight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 dirty="0">
                          <a:effectLst/>
                          <a:highlight>
                            <a:srgbClr val="00FFFF"/>
                          </a:highlight>
                        </a:rPr>
                        <a:t>102</a:t>
                      </a:r>
                      <a:endParaRPr lang="pl-PL" sz="1200" b="0" i="0" u="none" strike="noStrike" dirty="0">
                        <a:effectLst/>
                        <a:highlight>
                          <a:srgbClr val="00FFFF"/>
                        </a:highlight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 dirty="0">
                          <a:effectLst/>
                          <a:highlight>
                            <a:srgbClr val="00FFFF"/>
                          </a:highlight>
                        </a:rPr>
                        <a:t>103</a:t>
                      </a:r>
                      <a:endParaRPr lang="pl-PL" sz="1200" b="0" i="0" u="none" strike="noStrike" dirty="0">
                        <a:effectLst/>
                        <a:highlight>
                          <a:srgbClr val="00FFFF"/>
                        </a:highlight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 dirty="0">
                          <a:effectLst/>
                          <a:highlight>
                            <a:srgbClr val="00FFFF"/>
                          </a:highlight>
                        </a:rPr>
                        <a:t>104</a:t>
                      </a:r>
                      <a:endParaRPr lang="pl-PL" sz="1200" b="0" i="0" u="none" strike="noStrike" dirty="0">
                        <a:effectLst/>
                        <a:highlight>
                          <a:srgbClr val="00FFFF"/>
                        </a:highlight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 dirty="0">
                          <a:effectLst/>
                          <a:highlight>
                            <a:srgbClr val="00FFFF"/>
                          </a:highlight>
                        </a:rPr>
                        <a:t>105</a:t>
                      </a:r>
                      <a:endParaRPr lang="pl-PL" sz="1200" b="0" i="0" u="none" strike="noStrike" dirty="0">
                        <a:effectLst/>
                        <a:highlight>
                          <a:srgbClr val="00FFFF"/>
                        </a:highlight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814875716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E81FA90A-3AB1-42D0-8855-3AABDF005E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6554159"/>
              </p:ext>
            </p:extLst>
          </p:nvPr>
        </p:nvGraphicFramePr>
        <p:xfrm>
          <a:off x="838200" y="3626589"/>
          <a:ext cx="4114800" cy="290957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85800">
                  <a:extLst>
                    <a:ext uri="{9D8B030D-6E8A-4147-A177-3AD203B41FA5}">
                      <a16:colId xmlns:a16="http://schemas.microsoft.com/office/drawing/2014/main" val="1336968484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1459731227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628991756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82700687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310643145"/>
                    </a:ext>
                  </a:extLst>
                </a:gridCol>
                <a:gridCol w="685800">
                  <a:extLst>
                    <a:ext uri="{9D8B030D-6E8A-4147-A177-3AD203B41FA5}">
                      <a16:colId xmlns:a16="http://schemas.microsoft.com/office/drawing/2014/main" val="262162726"/>
                    </a:ext>
                  </a:extLst>
                </a:gridCol>
              </a:tblGrid>
              <a:tr h="190500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u="none" strike="noStrike" dirty="0">
                          <a:effectLst/>
                        </a:rPr>
                        <a:t>BW [MHz]</a:t>
                      </a:r>
                      <a:endParaRPr lang="pl-PL" sz="14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u="none" strike="noStrike" dirty="0">
                          <a:effectLst/>
                        </a:rPr>
                        <a:t>SCS [kHz]</a:t>
                      </a:r>
                      <a:endParaRPr lang="pl-PL" sz="14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200" u="none" strike="noStrike">
                          <a:effectLst/>
                        </a:rPr>
                        <a:t>M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200" u="none" strike="noStrike">
                          <a:effectLst/>
                        </a:rPr>
                        <a:t>PRB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16085597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20</a:t>
                      </a:r>
                      <a:endParaRPr lang="pl-PL" sz="12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30</a:t>
                      </a:r>
                      <a:endParaRPr lang="pl-PL" sz="12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5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51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pl-PL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533042549"/>
                  </a:ext>
                </a:extLst>
              </a:tr>
              <a:tr h="190500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pl-PL" sz="1200" u="none" strike="noStrike">
                          <a:effectLst/>
                        </a:rPr>
                        <a:t>FRC configuration/PRB index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62358433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0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1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2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3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4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083902557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5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6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7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8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9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760720353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10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11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12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13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14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23035096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15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16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17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18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19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908447966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20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21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22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23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24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243037156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25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26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27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28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29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682808752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30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31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32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33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34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679538991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35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36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37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38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39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044287505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40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41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42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43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44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1483863204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45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46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47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48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>
                          <a:effectLst/>
                        </a:rPr>
                        <a:t>49</a:t>
                      </a:r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28281398"/>
                  </a:ext>
                </a:extLst>
              </a:tr>
              <a:tr h="190500"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 dirty="0">
                          <a:effectLst/>
                          <a:highlight>
                            <a:srgbClr val="00FFFF"/>
                          </a:highlight>
                        </a:rPr>
                        <a:t>50</a:t>
                      </a:r>
                      <a:endParaRPr lang="pl-PL" sz="1200" b="0" i="0" u="none" strike="noStrike" dirty="0">
                        <a:effectLst/>
                        <a:highlight>
                          <a:srgbClr val="00FFFF"/>
                        </a:highlight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 dirty="0">
                          <a:effectLst/>
                          <a:highlight>
                            <a:srgbClr val="00FFFF"/>
                          </a:highlight>
                        </a:rPr>
                        <a:t>51</a:t>
                      </a:r>
                      <a:endParaRPr lang="pl-PL" sz="1200" b="0" i="0" u="none" strike="noStrike" dirty="0">
                        <a:effectLst/>
                        <a:highlight>
                          <a:srgbClr val="00FFFF"/>
                        </a:highlight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2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extLst>
                  <a:ext uri="{0D108BD9-81ED-4DB2-BD59-A6C34878D82A}">
                    <a16:rowId xmlns:a16="http://schemas.microsoft.com/office/drawing/2014/main" val="342849815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644049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1C0BE4D-7BB0-4147-8792-F1CBFE39B59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3979837"/>
              </p:ext>
            </p:extLst>
          </p:nvPr>
        </p:nvGraphicFramePr>
        <p:xfrm>
          <a:off x="304135" y="1307288"/>
          <a:ext cx="6265930" cy="4668210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6593">
                  <a:extLst>
                    <a:ext uri="{9D8B030D-6E8A-4147-A177-3AD203B41FA5}">
                      <a16:colId xmlns:a16="http://schemas.microsoft.com/office/drawing/2014/main" val="556652939"/>
                    </a:ext>
                  </a:extLst>
                </a:gridCol>
                <a:gridCol w="626593">
                  <a:extLst>
                    <a:ext uri="{9D8B030D-6E8A-4147-A177-3AD203B41FA5}">
                      <a16:colId xmlns:a16="http://schemas.microsoft.com/office/drawing/2014/main" val="260610619"/>
                    </a:ext>
                  </a:extLst>
                </a:gridCol>
                <a:gridCol w="626593">
                  <a:extLst>
                    <a:ext uri="{9D8B030D-6E8A-4147-A177-3AD203B41FA5}">
                      <a16:colId xmlns:a16="http://schemas.microsoft.com/office/drawing/2014/main" val="2138041080"/>
                    </a:ext>
                  </a:extLst>
                </a:gridCol>
                <a:gridCol w="626593">
                  <a:extLst>
                    <a:ext uri="{9D8B030D-6E8A-4147-A177-3AD203B41FA5}">
                      <a16:colId xmlns:a16="http://schemas.microsoft.com/office/drawing/2014/main" val="376706444"/>
                    </a:ext>
                  </a:extLst>
                </a:gridCol>
                <a:gridCol w="626593">
                  <a:extLst>
                    <a:ext uri="{9D8B030D-6E8A-4147-A177-3AD203B41FA5}">
                      <a16:colId xmlns:a16="http://schemas.microsoft.com/office/drawing/2014/main" val="2172520314"/>
                    </a:ext>
                  </a:extLst>
                </a:gridCol>
                <a:gridCol w="626593">
                  <a:extLst>
                    <a:ext uri="{9D8B030D-6E8A-4147-A177-3AD203B41FA5}">
                      <a16:colId xmlns:a16="http://schemas.microsoft.com/office/drawing/2014/main" val="35443549"/>
                    </a:ext>
                  </a:extLst>
                </a:gridCol>
                <a:gridCol w="626593">
                  <a:extLst>
                    <a:ext uri="{9D8B030D-6E8A-4147-A177-3AD203B41FA5}">
                      <a16:colId xmlns:a16="http://schemas.microsoft.com/office/drawing/2014/main" val="3615928420"/>
                    </a:ext>
                  </a:extLst>
                </a:gridCol>
                <a:gridCol w="626593">
                  <a:extLst>
                    <a:ext uri="{9D8B030D-6E8A-4147-A177-3AD203B41FA5}">
                      <a16:colId xmlns:a16="http://schemas.microsoft.com/office/drawing/2014/main" val="399655225"/>
                    </a:ext>
                  </a:extLst>
                </a:gridCol>
                <a:gridCol w="626593">
                  <a:extLst>
                    <a:ext uri="{9D8B030D-6E8A-4147-A177-3AD203B41FA5}">
                      <a16:colId xmlns:a16="http://schemas.microsoft.com/office/drawing/2014/main" val="3731904855"/>
                    </a:ext>
                  </a:extLst>
                </a:gridCol>
                <a:gridCol w="626593">
                  <a:extLst>
                    <a:ext uri="{9D8B030D-6E8A-4147-A177-3AD203B41FA5}">
                      <a16:colId xmlns:a16="http://schemas.microsoft.com/office/drawing/2014/main" val="2808802202"/>
                    </a:ext>
                  </a:extLst>
                </a:gridCol>
              </a:tblGrid>
              <a:tr h="174054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u="none" strike="noStrike" dirty="0">
                          <a:effectLst/>
                        </a:rPr>
                        <a:t>BW [MHz]</a:t>
                      </a:r>
                      <a:endParaRPr lang="pl-PL" sz="14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u="none" strike="noStrike" dirty="0">
                          <a:effectLst/>
                        </a:rPr>
                        <a:t>SCS [kHz]</a:t>
                      </a:r>
                      <a:endParaRPr lang="pl-PL" sz="14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100" u="none" strike="noStrike">
                          <a:effectLst/>
                        </a:rPr>
                        <a:t>M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100" u="none" strike="noStrike">
                          <a:effectLst/>
                        </a:rPr>
                        <a:t>PRB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extLst>
                  <a:ext uri="{0D108BD9-81ED-4DB2-BD59-A6C34878D82A}">
                    <a16:rowId xmlns:a16="http://schemas.microsoft.com/office/drawing/2014/main" val="2256718633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40</a:t>
                      </a:r>
                      <a:endParaRPr lang="pl-PL" sz="12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15</a:t>
                      </a:r>
                      <a:endParaRPr lang="pl-PL" sz="12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10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216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pl-PL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extLst>
                  <a:ext uri="{0D108BD9-81ED-4DB2-BD59-A6C34878D82A}">
                    <a16:rowId xmlns:a16="http://schemas.microsoft.com/office/drawing/2014/main" val="3592617498"/>
                  </a:ext>
                </a:extLst>
              </a:tr>
              <a:tr h="174054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pl-PL" sz="1100" u="none" strike="noStrike">
                          <a:effectLst/>
                        </a:rPr>
                        <a:t>FRC configuration/PRB index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extLst>
                  <a:ext uri="{0D108BD9-81ED-4DB2-BD59-A6C34878D82A}">
                    <a16:rowId xmlns:a16="http://schemas.microsoft.com/office/drawing/2014/main" val="1678293829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0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2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3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4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5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6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7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8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9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extLst>
                  <a:ext uri="{0D108BD9-81ED-4DB2-BD59-A6C34878D82A}">
                    <a16:rowId xmlns:a16="http://schemas.microsoft.com/office/drawing/2014/main" val="3237376929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10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11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12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13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14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15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16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17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18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19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extLst>
                  <a:ext uri="{0D108BD9-81ED-4DB2-BD59-A6C34878D82A}">
                    <a16:rowId xmlns:a16="http://schemas.microsoft.com/office/drawing/2014/main" val="1208674112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20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21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22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23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24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25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26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27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28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29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extLst>
                  <a:ext uri="{0D108BD9-81ED-4DB2-BD59-A6C34878D82A}">
                    <a16:rowId xmlns:a16="http://schemas.microsoft.com/office/drawing/2014/main" val="1334829352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30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31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32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33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34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35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36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37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38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39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extLst>
                  <a:ext uri="{0D108BD9-81ED-4DB2-BD59-A6C34878D82A}">
                    <a16:rowId xmlns:a16="http://schemas.microsoft.com/office/drawing/2014/main" val="2954324454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40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41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42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43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44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45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46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47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48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49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extLst>
                  <a:ext uri="{0D108BD9-81ED-4DB2-BD59-A6C34878D82A}">
                    <a16:rowId xmlns:a16="http://schemas.microsoft.com/office/drawing/2014/main" val="1231808708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50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51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52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53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54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55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56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57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58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59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extLst>
                  <a:ext uri="{0D108BD9-81ED-4DB2-BD59-A6C34878D82A}">
                    <a16:rowId xmlns:a16="http://schemas.microsoft.com/office/drawing/2014/main" val="1010647706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60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61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62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63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64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65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66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67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68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69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extLst>
                  <a:ext uri="{0D108BD9-81ED-4DB2-BD59-A6C34878D82A}">
                    <a16:rowId xmlns:a16="http://schemas.microsoft.com/office/drawing/2014/main" val="784278803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70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71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72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73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74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75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76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77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78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79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extLst>
                  <a:ext uri="{0D108BD9-81ED-4DB2-BD59-A6C34878D82A}">
                    <a16:rowId xmlns:a16="http://schemas.microsoft.com/office/drawing/2014/main" val="662872315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80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81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82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83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84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85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86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87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88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89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extLst>
                  <a:ext uri="{0D108BD9-81ED-4DB2-BD59-A6C34878D82A}">
                    <a16:rowId xmlns:a16="http://schemas.microsoft.com/office/drawing/2014/main" val="1943587591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90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91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92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93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94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95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96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97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98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99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extLst>
                  <a:ext uri="{0D108BD9-81ED-4DB2-BD59-A6C34878D82A}">
                    <a16:rowId xmlns:a16="http://schemas.microsoft.com/office/drawing/2014/main" val="1179548682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100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101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102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103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104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105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106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107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108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109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extLst>
                  <a:ext uri="{0D108BD9-81ED-4DB2-BD59-A6C34878D82A}">
                    <a16:rowId xmlns:a16="http://schemas.microsoft.com/office/drawing/2014/main" val="3970464763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110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111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112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113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114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115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116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117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118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119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extLst>
                  <a:ext uri="{0D108BD9-81ED-4DB2-BD59-A6C34878D82A}">
                    <a16:rowId xmlns:a16="http://schemas.microsoft.com/office/drawing/2014/main" val="1273846775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120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121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122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123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124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125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126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127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128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129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extLst>
                  <a:ext uri="{0D108BD9-81ED-4DB2-BD59-A6C34878D82A}">
                    <a16:rowId xmlns:a16="http://schemas.microsoft.com/office/drawing/2014/main" val="1554562999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130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131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132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133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134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135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136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137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138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139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extLst>
                  <a:ext uri="{0D108BD9-81ED-4DB2-BD59-A6C34878D82A}">
                    <a16:rowId xmlns:a16="http://schemas.microsoft.com/office/drawing/2014/main" val="1349030269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140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141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142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143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144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145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146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147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148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149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extLst>
                  <a:ext uri="{0D108BD9-81ED-4DB2-BD59-A6C34878D82A}">
                    <a16:rowId xmlns:a16="http://schemas.microsoft.com/office/drawing/2014/main" val="1623683815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150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151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152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153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154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155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156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157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158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159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extLst>
                  <a:ext uri="{0D108BD9-81ED-4DB2-BD59-A6C34878D82A}">
                    <a16:rowId xmlns:a16="http://schemas.microsoft.com/office/drawing/2014/main" val="1578541059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 dirty="0">
                          <a:effectLst/>
                        </a:rPr>
                        <a:t>160</a:t>
                      </a:r>
                      <a:endParaRPr lang="pl-PL" sz="11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161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162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163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164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165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166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167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168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169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extLst>
                  <a:ext uri="{0D108BD9-81ED-4DB2-BD59-A6C34878D82A}">
                    <a16:rowId xmlns:a16="http://schemas.microsoft.com/office/drawing/2014/main" val="3618090812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170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171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172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173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174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175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176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177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178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179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extLst>
                  <a:ext uri="{0D108BD9-81ED-4DB2-BD59-A6C34878D82A}">
                    <a16:rowId xmlns:a16="http://schemas.microsoft.com/office/drawing/2014/main" val="1510059525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180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181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182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183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184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185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186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187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188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189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extLst>
                  <a:ext uri="{0D108BD9-81ED-4DB2-BD59-A6C34878D82A}">
                    <a16:rowId xmlns:a16="http://schemas.microsoft.com/office/drawing/2014/main" val="3719903482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190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191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192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193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194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195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196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197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198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199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extLst>
                  <a:ext uri="{0D108BD9-81ED-4DB2-BD59-A6C34878D82A}">
                    <a16:rowId xmlns:a16="http://schemas.microsoft.com/office/drawing/2014/main" val="87928832"/>
                  </a:ext>
                </a:extLst>
              </a:tr>
              <a:tr h="104245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200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201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202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203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204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205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206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207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208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209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extLst>
                  <a:ext uri="{0D108BD9-81ED-4DB2-BD59-A6C34878D82A}">
                    <a16:rowId xmlns:a16="http://schemas.microsoft.com/office/drawing/2014/main" val="2815243770"/>
                  </a:ext>
                </a:extLst>
              </a:tr>
              <a:tr h="217882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 dirty="0">
                          <a:effectLst/>
                          <a:highlight>
                            <a:srgbClr val="00FFFF"/>
                          </a:highlight>
                        </a:rPr>
                        <a:t>210</a:t>
                      </a:r>
                      <a:endParaRPr lang="pl-PL" sz="1100" b="0" i="0" u="none" strike="noStrike" dirty="0">
                        <a:effectLst/>
                        <a:highlight>
                          <a:srgbClr val="00FFFF"/>
                        </a:highlight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  <a:highlight>
                            <a:srgbClr val="00FFFF"/>
                          </a:highlight>
                        </a:rPr>
                        <a:t>211</a:t>
                      </a:r>
                      <a:endParaRPr lang="pl-PL" sz="1100" b="0" i="0" u="none" strike="noStrike">
                        <a:effectLst/>
                        <a:highlight>
                          <a:srgbClr val="00FFFF"/>
                        </a:highlight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  <a:highlight>
                            <a:srgbClr val="00FFFF"/>
                          </a:highlight>
                        </a:rPr>
                        <a:t>212</a:t>
                      </a:r>
                      <a:endParaRPr lang="pl-PL" sz="1100" b="0" i="0" u="none" strike="noStrike">
                        <a:effectLst/>
                        <a:highlight>
                          <a:srgbClr val="00FFFF"/>
                        </a:highlight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 dirty="0">
                          <a:effectLst/>
                          <a:highlight>
                            <a:srgbClr val="00FFFF"/>
                          </a:highlight>
                        </a:rPr>
                        <a:t>213</a:t>
                      </a:r>
                      <a:endParaRPr lang="pl-PL" sz="1100" b="0" i="0" u="none" strike="noStrike" dirty="0">
                        <a:effectLst/>
                        <a:highlight>
                          <a:srgbClr val="00FFFF"/>
                        </a:highlight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 dirty="0">
                          <a:effectLst/>
                          <a:highlight>
                            <a:srgbClr val="00FFFF"/>
                          </a:highlight>
                        </a:rPr>
                        <a:t>214</a:t>
                      </a:r>
                      <a:endParaRPr lang="pl-PL" sz="1100" b="0" i="0" u="none" strike="noStrike" dirty="0">
                        <a:effectLst/>
                        <a:highlight>
                          <a:srgbClr val="00FFFF"/>
                        </a:highlight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 dirty="0">
                          <a:effectLst/>
                          <a:highlight>
                            <a:srgbClr val="00FFFF"/>
                          </a:highlight>
                        </a:rPr>
                        <a:t>215</a:t>
                      </a:r>
                      <a:endParaRPr lang="pl-PL" sz="1100" b="0" i="0" u="none" strike="noStrike" dirty="0">
                        <a:effectLst/>
                        <a:highlight>
                          <a:srgbClr val="00FFFF"/>
                        </a:highlight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extLst>
                  <a:ext uri="{0D108BD9-81ED-4DB2-BD59-A6C34878D82A}">
                    <a16:rowId xmlns:a16="http://schemas.microsoft.com/office/drawing/2014/main" val="118263"/>
                  </a:ext>
                </a:extLst>
              </a:tr>
            </a:tbl>
          </a:graphicData>
        </a:graphic>
      </p:graphicFrame>
      <p:sp>
        <p:nvSpPr>
          <p:cNvPr id="3" name="TextBox 2">
            <a:extLst>
              <a:ext uri="{FF2B5EF4-FFF2-40B4-BE49-F238E27FC236}">
                <a16:creationId xmlns:a16="http://schemas.microsoft.com/office/drawing/2014/main" id="{98FF4B18-CBFC-4AD7-8D50-C76F09558387}"/>
              </a:ext>
            </a:extLst>
          </p:cNvPr>
          <p:cNvSpPr txBox="1"/>
          <p:nvPr/>
        </p:nvSpPr>
        <p:spPr>
          <a:xfrm>
            <a:off x="8091377" y="372140"/>
            <a:ext cx="34768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RBs marked </a:t>
            </a:r>
            <a:r>
              <a:rPr lang="en-GB" dirty="0">
                <a:highlight>
                  <a:srgbClr val="00FFFF"/>
                </a:highlight>
              </a:rPr>
              <a:t>blue</a:t>
            </a:r>
            <a:r>
              <a:rPr lang="en-GB" dirty="0"/>
              <a:t> are not tested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0191FD02-E698-4061-AA1B-11D7ADC6D64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42049128"/>
              </p:ext>
            </p:extLst>
          </p:nvPr>
        </p:nvGraphicFramePr>
        <p:xfrm>
          <a:off x="7155712" y="1307288"/>
          <a:ext cx="3759558" cy="464024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26593">
                  <a:extLst>
                    <a:ext uri="{9D8B030D-6E8A-4147-A177-3AD203B41FA5}">
                      <a16:colId xmlns:a16="http://schemas.microsoft.com/office/drawing/2014/main" val="2862747618"/>
                    </a:ext>
                  </a:extLst>
                </a:gridCol>
                <a:gridCol w="626593">
                  <a:extLst>
                    <a:ext uri="{9D8B030D-6E8A-4147-A177-3AD203B41FA5}">
                      <a16:colId xmlns:a16="http://schemas.microsoft.com/office/drawing/2014/main" val="856538646"/>
                    </a:ext>
                  </a:extLst>
                </a:gridCol>
                <a:gridCol w="626593">
                  <a:extLst>
                    <a:ext uri="{9D8B030D-6E8A-4147-A177-3AD203B41FA5}">
                      <a16:colId xmlns:a16="http://schemas.microsoft.com/office/drawing/2014/main" val="3499349763"/>
                    </a:ext>
                  </a:extLst>
                </a:gridCol>
                <a:gridCol w="626593">
                  <a:extLst>
                    <a:ext uri="{9D8B030D-6E8A-4147-A177-3AD203B41FA5}">
                      <a16:colId xmlns:a16="http://schemas.microsoft.com/office/drawing/2014/main" val="1160864685"/>
                    </a:ext>
                  </a:extLst>
                </a:gridCol>
                <a:gridCol w="626593">
                  <a:extLst>
                    <a:ext uri="{9D8B030D-6E8A-4147-A177-3AD203B41FA5}">
                      <a16:colId xmlns:a16="http://schemas.microsoft.com/office/drawing/2014/main" val="3804192018"/>
                    </a:ext>
                  </a:extLst>
                </a:gridCol>
                <a:gridCol w="626593">
                  <a:extLst>
                    <a:ext uri="{9D8B030D-6E8A-4147-A177-3AD203B41FA5}">
                      <a16:colId xmlns:a16="http://schemas.microsoft.com/office/drawing/2014/main" val="3887465493"/>
                    </a:ext>
                  </a:extLst>
                </a:gridCol>
              </a:tblGrid>
              <a:tr h="174054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u="none" strike="noStrike" dirty="0">
                          <a:effectLst/>
                        </a:rPr>
                        <a:t>BW [MHz]</a:t>
                      </a:r>
                      <a:endParaRPr lang="pl-PL" sz="14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u="none" strike="noStrike" dirty="0">
                          <a:effectLst/>
                        </a:rPr>
                        <a:t>SCS [kHz]</a:t>
                      </a:r>
                      <a:endParaRPr lang="pl-PL" sz="14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100" u="none" strike="noStrike">
                          <a:effectLst/>
                        </a:rPr>
                        <a:t>M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100" u="none" strike="noStrike">
                          <a:effectLst/>
                        </a:rPr>
                        <a:t>PRB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extLst>
                  <a:ext uri="{0D108BD9-81ED-4DB2-BD59-A6C34878D82A}">
                    <a16:rowId xmlns:a16="http://schemas.microsoft.com/office/drawing/2014/main" val="20334420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40</a:t>
                      </a:r>
                      <a:endParaRPr lang="pl-PL" sz="12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30</a:t>
                      </a:r>
                      <a:endParaRPr lang="pl-PL" sz="12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5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106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pl-PL" sz="11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endParaRPr lang="pl-PL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extLst>
                  <a:ext uri="{0D108BD9-81ED-4DB2-BD59-A6C34878D82A}">
                    <a16:rowId xmlns:a16="http://schemas.microsoft.com/office/drawing/2014/main" val="386619453"/>
                  </a:ext>
                </a:extLst>
              </a:tr>
              <a:tr h="174054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pl-PL" sz="1100" u="none" strike="noStrike">
                          <a:effectLst/>
                        </a:rPr>
                        <a:t>FRC configuration/PRB index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67951080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0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2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3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4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extLst>
                  <a:ext uri="{0D108BD9-81ED-4DB2-BD59-A6C34878D82A}">
                    <a16:rowId xmlns:a16="http://schemas.microsoft.com/office/drawing/2014/main" val="1857233572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5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6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7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8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9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extLst>
                  <a:ext uri="{0D108BD9-81ED-4DB2-BD59-A6C34878D82A}">
                    <a16:rowId xmlns:a16="http://schemas.microsoft.com/office/drawing/2014/main" val="3228283779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10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11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12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13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14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extLst>
                  <a:ext uri="{0D108BD9-81ED-4DB2-BD59-A6C34878D82A}">
                    <a16:rowId xmlns:a16="http://schemas.microsoft.com/office/drawing/2014/main" val="1463928871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15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16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17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18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19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extLst>
                  <a:ext uri="{0D108BD9-81ED-4DB2-BD59-A6C34878D82A}">
                    <a16:rowId xmlns:a16="http://schemas.microsoft.com/office/drawing/2014/main" val="3681494795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20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21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22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23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24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extLst>
                  <a:ext uri="{0D108BD9-81ED-4DB2-BD59-A6C34878D82A}">
                    <a16:rowId xmlns:a16="http://schemas.microsoft.com/office/drawing/2014/main" val="3325581623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25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26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27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28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29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extLst>
                  <a:ext uri="{0D108BD9-81ED-4DB2-BD59-A6C34878D82A}">
                    <a16:rowId xmlns:a16="http://schemas.microsoft.com/office/drawing/2014/main" val="3254505144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30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31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32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33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34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extLst>
                  <a:ext uri="{0D108BD9-81ED-4DB2-BD59-A6C34878D82A}">
                    <a16:rowId xmlns:a16="http://schemas.microsoft.com/office/drawing/2014/main" val="204223128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35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36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37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38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39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extLst>
                  <a:ext uri="{0D108BD9-81ED-4DB2-BD59-A6C34878D82A}">
                    <a16:rowId xmlns:a16="http://schemas.microsoft.com/office/drawing/2014/main" val="3389747917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40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41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42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43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44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extLst>
                  <a:ext uri="{0D108BD9-81ED-4DB2-BD59-A6C34878D82A}">
                    <a16:rowId xmlns:a16="http://schemas.microsoft.com/office/drawing/2014/main" val="1479303849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45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46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47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48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49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extLst>
                  <a:ext uri="{0D108BD9-81ED-4DB2-BD59-A6C34878D82A}">
                    <a16:rowId xmlns:a16="http://schemas.microsoft.com/office/drawing/2014/main" val="1509356387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50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51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52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53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54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extLst>
                  <a:ext uri="{0D108BD9-81ED-4DB2-BD59-A6C34878D82A}">
                    <a16:rowId xmlns:a16="http://schemas.microsoft.com/office/drawing/2014/main" val="1667187642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55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56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57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58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59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extLst>
                  <a:ext uri="{0D108BD9-81ED-4DB2-BD59-A6C34878D82A}">
                    <a16:rowId xmlns:a16="http://schemas.microsoft.com/office/drawing/2014/main" val="1247534132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60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61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62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63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64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extLst>
                  <a:ext uri="{0D108BD9-81ED-4DB2-BD59-A6C34878D82A}">
                    <a16:rowId xmlns:a16="http://schemas.microsoft.com/office/drawing/2014/main" val="2366136860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65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66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67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68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69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extLst>
                  <a:ext uri="{0D108BD9-81ED-4DB2-BD59-A6C34878D82A}">
                    <a16:rowId xmlns:a16="http://schemas.microsoft.com/office/drawing/2014/main" val="774357840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70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71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72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73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74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extLst>
                  <a:ext uri="{0D108BD9-81ED-4DB2-BD59-A6C34878D82A}">
                    <a16:rowId xmlns:a16="http://schemas.microsoft.com/office/drawing/2014/main" val="1330802870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75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76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77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78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79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extLst>
                  <a:ext uri="{0D108BD9-81ED-4DB2-BD59-A6C34878D82A}">
                    <a16:rowId xmlns:a16="http://schemas.microsoft.com/office/drawing/2014/main" val="2433612757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80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81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82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83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84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extLst>
                  <a:ext uri="{0D108BD9-81ED-4DB2-BD59-A6C34878D82A}">
                    <a16:rowId xmlns:a16="http://schemas.microsoft.com/office/drawing/2014/main" val="3253633455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85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86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87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88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89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extLst>
                  <a:ext uri="{0D108BD9-81ED-4DB2-BD59-A6C34878D82A}">
                    <a16:rowId xmlns:a16="http://schemas.microsoft.com/office/drawing/2014/main" val="3749383003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90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91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92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93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94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extLst>
                  <a:ext uri="{0D108BD9-81ED-4DB2-BD59-A6C34878D82A}">
                    <a16:rowId xmlns:a16="http://schemas.microsoft.com/office/drawing/2014/main" val="1380277656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95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96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97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98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99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extLst>
                  <a:ext uri="{0D108BD9-81ED-4DB2-BD59-A6C34878D82A}">
                    <a16:rowId xmlns:a16="http://schemas.microsoft.com/office/drawing/2014/main" val="1783320565"/>
                  </a:ext>
                </a:extLst>
              </a:tr>
              <a:tr h="189305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100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101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102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103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>
                          <a:effectLst/>
                        </a:rPr>
                        <a:t>104</a:t>
                      </a:r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extLst>
                  <a:ext uri="{0D108BD9-81ED-4DB2-BD59-A6C34878D82A}">
                    <a16:rowId xmlns:a16="http://schemas.microsoft.com/office/drawing/2014/main" val="1511580339"/>
                  </a:ext>
                </a:extLst>
              </a:tr>
              <a:tr h="174054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 dirty="0">
                          <a:effectLst/>
                          <a:highlight>
                            <a:srgbClr val="00FFFF"/>
                          </a:highlight>
                        </a:rPr>
                        <a:t>105</a:t>
                      </a:r>
                      <a:endParaRPr lang="pl-PL" sz="1100" b="0" i="0" u="none" strike="noStrike" dirty="0">
                        <a:effectLst/>
                        <a:highlight>
                          <a:srgbClr val="00FFFF"/>
                        </a:highlight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 dirty="0">
                        <a:effectLst/>
                        <a:highlight>
                          <a:srgbClr val="00FFFF"/>
                        </a:highlight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1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5802" marR="5802" marT="5802" marB="0" anchor="b"/>
                </a:tc>
                <a:extLst>
                  <a:ext uri="{0D108BD9-81ED-4DB2-BD59-A6C34878D82A}">
                    <a16:rowId xmlns:a16="http://schemas.microsoft.com/office/drawing/2014/main" val="22169040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6027025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201BD41-BC31-4BF4-8F3A-06CC8DF04DE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0222453"/>
              </p:ext>
            </p:extLst>
          </p:nvPr>
        </p:nvGraphicFramePr>
        <p:xfrm>
          <a:off x="389194" y="138660"/>
          <a:ext cx="3427896" cy="659194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571316">
                  <a:extLst>
                    <a:ext uri="{9D8B030D-6E8A-4147-A177-3AD203B41FA5}">
                      <a16:colId xmlns:a16="http://schemas.microsoft.com/office/drawing/2014/main" val="2872865414"/>
                    </a:ext>
                  </a:extLst>
                </a:gridCol>
                <a:gridCol w="571316">
                  <a:extLst>
                    <a:ext uri="{9D8B030D-6E8A-4147-A177-3AD203B41FA5}">
                      <a16:colId xmlns:a16="http://schemas.microsoft.com/office/drawing/2014/main" val="1665891052"/>
                    </a:ext>
                  </a:extLst>
                </a:gridCol>
                <a:gridCol w="571316">
                  <a:extLst>
                    <a:ext uri="{9D8B030D-6E8A-4147-A177-3AD203B41FA5}">
                      <a16:colId xmlns:a16="http://schemas.microsoft.com/office/drawing/2014/main" val="4195804182"/>
                    </a:ext>
                  </a:extLst>
                </a:gridCol>
                <a:gridCol w="571316">
                  <a:extLst>
                    <a:ext uri="{9D8B030D-6E8A-4147-A177-3AD203B41FA5}">
                      <a16:colId xmlns:a16="http://schemas.microsoft.com/office/drawing/2014/main" val="1655747800"/>
                    </a:ext>
                  </a:extLst>
                </a:gridCol>
                <a:gridCol w="571316">
                  <a:extLst>
                    <a:ext uri="{9D8B030D-6E8A-4147-A177-3AD203B41FA5}">
                      <a16:colId xmlns:a16="http://schemas.microsoft.com/office/drawing/2014/main" val="1712040501"/>
                    </a:ext>
                  </a:extLst>
                </a:gridCol>
                <a:gridCol w="571316">
                  <a:extLst>
                    <a:ext uri="{9D8B030D-6E8A-4147-A177-3AD203B41FA5}">
                      <a16:colId xmlns:a16="http://schemas.microsoft.com/office/drawing/2014/main" val="435809001"/>
                    </a:ext>
                  </a:extLst>
                </a:gridCol>
              </a:tblGrid>
              <a:tr h="175646"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u="none" strike="noStrike" dirty="0">
                          <a:effectLst/>
                        </a:rPr>
                        <a:t>BW [MHz]</a:t>
                      </a:r>
                      <a:endParaRPr lang="pl-PL" sz="14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400" u="none" strike="noStrike" dirty="0">
                          <a:effectLst/>
                        </a:rPr>
                        <a:t>SCS [kHz]</a:t>
                      </a:r>
                      <a:endParaRPr lang="pl-PL" sz="14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6350" marR="6350" marT="6350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u="none" strike="noStrike">
                          <a:effectLst/>
                        </a:rPr>
                        <a:t>M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u="none" strike="noStrike">
                          <a:effectLst/>
                        </a:rPr>
                        <a:t>PRB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u="none" strike="noStrike">
                          <a:effectLst/>
                        </a:rPr>
                        <a:t>SU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1000" u="none" strike="noStrike">
                          <a:effectLst/>
                        </a:rPr>
                        <a:t>FRC PRB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extLst>
                  <a:ext uri="{0D108BD9-81ED-4DB2-BD59-A6C34878D82A}">
                    <a16:rowId xmlns:a16="http://schemas.microsoft.com/office/drawing/2014/main" val="488627376"/>
                  </a:ext>
                </a:extLst>
              </a:tr>
              <a:tr h="175646"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60</a:t>
                      </a:r>
                      <a:endParaRPr lang="pl-PL" sz="12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2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30</a:t>
                      </a:r>
                      <a:endParaRPr lang="pl-PL" sz="12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5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162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0.966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32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extLst>
                  <a:ext uri="{0D108BD9-81ED-4DB2-BD59-A6C34878D82A}">
                    <a16:rowId xmlns:a16="http://schemas.microsoft.com/office/drawing/2014/main" val="1125055259"/>
                  </a:ext>
                </a:extLst>
              </a:tr>
              <a:tr h="175646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pl-PL" sz="1000" u="none" strike="noStrike">
                          <a:effectLst/>
                        </a:rPr>
                        <a:t>FRC configuration/PRB index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55731388"/>
                  </a:ext>
                </a:extLst>
              </a:tr>
              <a:tr h="175646"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0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2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3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4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extLst>
                  <a:ext uri="{0D108BD9-81ED-4DB2-BD59-A6C34878D82A}">
                    <a16:rowId xmlns:a16="http://schemas.microsoft.com/office/drawing/2014/main" val="2456508911"/>
                  </a:ext>
                </a:extLst>
              </a:tr>
              <a:tr h="175646"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5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6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7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8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9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extLst>
                  <a:ext uri="{0D108BD9-81ED-4DB2-BD59-A6C34878D82A}">
                    <a16:rowId xmlns:a16="http://schemas.microsoft.com/office/drawing/2014/main" val="4160649746"/>
                  </a:ext>
                </a:extLst>
              </a:tr>
              <a:tr h="175646"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10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11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12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13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14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extLst>
                  <a:ext uri="{0D108BD9-81ED-4DB2-BD59-A6C34878D82A}">
                    <a16:rowId xmlns:a16="http://schemas.microsoft.com/office/drawing/2014/main" val="804824847"/>
                  </a:ext>
                </a:extLst>
              </a:tr>
              <a:tr h="175646"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15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16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17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18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19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extLst>
                  <a:ext uri="{0D108BD9-81ED-4DB2-BD59-A6C34878D82A}">
                    <a16:rowId xmlns:a16="http://schemas.microsoft.com/office/drawing/2014/main" val="2297288215"/>
                  </a:ext>
                </a:extLst>
              </a:tr>
              <a:tr h="175646"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20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21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22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 dirty="0">
                          <a:effectLst/>
                        </a:rPr>
                        <a:t>23</a:t>
                      </a:r>
                      <a:endParaRPr lang="pl-PL" sz="10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24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extLst>
                  <a:ext uri="{0D108BD9-81ED-4DB2-BD59-A6C34878D82A}">
                    <a16:rowId xmlns:a16="http://schemas.microsoft.com/office/drawing/2014/main" val="4258901074"/>
                  </a:ext>
                </a:extLst>
              </a:tr>
              <a:tr h="175646"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25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26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27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28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29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extLst>
                  <a:ext uri="{0D108BD9-81ED-4DB2-BD59-A6C34878D82A}">
                    <a16:rowId xmlns:a16="http://schemas.microsoft.com/office/drawing/2014/main" val="4078975768"/>
                  </a:ext>
                </a:extLst>
              </a:tr>
              <a:tr h="175646"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30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31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32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33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34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extLst>
                  <a:ext uri="{0D108BD9-81ED-4DB2-BD59-A6C34878D82A}">
                    <a16:rowId xmlns:a16="http://schemas.microsoft.com/office/drawing/2014/main" val="1699968886"/>
                  </a:ext>
                </a:extLst>
              </a:tr>
              <a:tr h="175646"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35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36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37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38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39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extLst>
                  <a:ext uri="{0D108BD9-81ED-4DB2-BD59-A6C34878D82A}">
                    <a16:rowId xmlns:a16="http://schemas.microsoft.com/office/drawing/2014/main" val="2112323864"/>
                  </a:ext>
                </a:extLst>
              </a:tr>
              <a:tr h="175646"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40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41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42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43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44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extLst>
                  <a:ext uri="{0D108BD9-81ED-4DB2-BD59-A6C34878D82A}">
                    <a16:rowId xmlns:a16="http://schemas.microsoft.com/office/drawing/2014/main" val="57902529"/>
                  </a:ext>
                </a:extLst>
              </a:tr>
              <a:tr h="175646"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45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46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47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48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49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extLst>
                  <a:ext uri="{0D108BD9-81ED-4DB2-BD59-A6C34878D82A}">
                    <a16:rowId xmlns:a16="http://schemas.microsoft.com/office/drawing/2014/main" val="3492808507"/>
                  </a:ext>
                </a:extLst>
              </a:tr>
              <a:tr h="175646"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50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51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52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53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54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extLst>
                  <a:ext uri="{0D108BD9-81ED-4DB2-BD59-A6C34878D82A}">
                    <a16:rowId xmlns:a16="http://schemas.microsoft.com/office/drawing/2014/main" val="2336065285"/>
                  </a:ext>
                </a:extLst>
              </a:tr>
              <a:tr h="175646"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55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56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57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58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59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extLst>
                  <a:ext uri="{0D108BD9-81ED-4DB2-BD59-A6C34878D82A}">
                    <a16:rowId xmlns:a16="http://schemas.microsoft.com/office/drawing/2014/main" val="2008719167"/>
                  </a:ext>
                </a:extLst>
              </a:tr>
              <a:tr h="175646"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60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61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62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63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64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extLst>
                  <a:ext uri="{0D108BD9-81ED-4DB2-BD59-A6C34878D82A}">
                    <a16:rowId xmlns:a16="http://schemas.microsoft.com/office/drawing/2014/main" val="3327786298"/>
                  </a:ext>
                </a:extLst>
              </a:tr>
              <a:tr h="175646"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65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66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67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68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69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extLst>
                  <a:ext uri="{0D108BD9-81ED-4DB2-BD59-A6C34878D82A}">
                    <a16:rowId xmlns:a16="http://schemas.microsoft.com/office/drawing/2014/main" val="1226077778"/>
                  </a:ext>
                </a:extLst>
              </a:tr>
              <a:tr h="175646"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70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71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72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73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74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extLst>
                  <a:ext uri="{0D108BD9-81ED-4DB2-BD59-A6C34878D82A}">
                    <a16:rowId xmlns:a16="http://schemas.microsoft.com/office/drawing/2014/main" val="2495535251"/>
                  </a:ext>
                </a:extLst>
              </a:tr>
              <a:tr h="175646"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75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76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77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78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79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extLst>
                  <a:ext uri="{0D108BD9-81ED-4DB2-BD59-A6C34878D82A}">
                    <a16:rowId xmlns:a16="http://schemas.microsoft.com/office/drawing/2014/main" val="1937516416"/>
                  </a:ext>
                </a:extLst>
              </a:tr>
              <a:tr h="175646"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80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81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82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83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84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extLst>
                  <a:ext uri="{0D108BD9-81ED-4DB2-BD59-A6C34878D82A}">
                    <a16:rowId xmlns:a16="http://schemas.microsoft.com/office/drawing/2014/main" val="311292425"/>
                  </a:ext>
                </a:extLst>
              </a:tr>
              <a:tr h="175646"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85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86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87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88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89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extLst>
                  <a:ext uri="{0D108BD9-81ED-4DB2-BD59-A6C34878D82A}">
                    <a16:rowId xmlns:a16="http://schemas.microsoft.com/office/drawing/2014/main" val="467885346"/>
                  </a:ext>
                </a:extLst>
              </a:tr>
              <a:tr h="175646"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90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91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92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93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94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extLst>
                  <a:ext uri="{0D108BD9-81ED-4DB2-BD59-A6C34878D82A}">
                    <a16:rowId xmlns:a16="http://schemas.microsoft.com/office/drawing/2014/main" val="1727821599"/>
                  </a:ext>
                </a:extLst>
              </a:tr>
              <a:tr h="175646"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95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96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97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98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99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extLst>
                  <a:ext uri="{0D108BD9-81ED-4DB2-BD59-A6C34878D82A}">
                    <a16:rowId xmlns:a16="http://schemas.microsoft.com/office/drawing/2014/main" val="2510138671"/>
                  </a:ext>
                </a:extLst>
              </a:tr>
              <a:tr h="175646"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100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101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102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103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104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extLst>
                  <a:ext uri="{0D108BD9-81ED-4DB2-BD59-A6C34878D82A}">
                    <a16:rowId xmlns:a16="http://schemas.microsoft.com/office/drawing/2014/main" val="4189157536"/>
                  </a:ext>
                </a:extLst>
              </a:tr>
              <a:tr h="175646"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105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106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107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108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109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extLst>
                  <a:ext uri="{0D108BD9-81ED-4DB2-BD59-A6C34878D82A}">
                    <a16:rowId xmlns:a16="http://schemas.microsoft.com/office/drawing/2014/main" val="2034001880"/>
                  </a:ext>
                </a:extLst>
              </a:tr>
              <a:tr h="175646"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110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111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112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113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114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extLst>
                  <a:ext uri="{0D108BD9-81ED-4DB2-BD59-A6C34878D82A}">
                    <a16:rowId xmlns:a16="http://schemas.microsoft.com/office/drawing/2014/main" val="1315447003"/>
                  </a:ext>
                </a:extLst>
              </a:tr>
              <a:tr h="175646"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115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116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117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118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119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extLst>
                  <a:ext uri="{0D108BD9-81ED-4DB2-BD59-A6C34878D82A}">
                    <a16:rowId xmlns:a16="http://schemas.microsoft.com/office/drawing/2014/main" val="386649774"/>
                  </a:ext>
                </a:extLst>
              </a:tr>
              <a:tr h="175646"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120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121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122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123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124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extLst>
                  <a:ext uri="{0D108BD9-81ED-4DB2-BD59-A6C34878D82A}">
                    <a16:rowId xmlns:a16="http://schemas.microsoft.com/office/drawing/2014/main" val="572738848"/>
                  </a:ext>
                </a:extLst>
              </a:tr>
              <a:tr h="175646"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125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126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127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128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129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extLst>
                  <a:ext uri="{0D108BD9-81ED-4DB2-BD59-A6C34878D82A}">
                    <a16:rowId xmlns:a16="http://schemas.microsoft.com/office/drawing/2014/main" val="3336713735"/>
                  </a:ext>
                </a:extLst>
              </a:tr>
              <a:tr h="175646"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130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131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132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133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134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extLst>
                  <a:ext uri="{0D108BD9-81ED-4DB2-BD59-A6C34878D82A}">
                    <a16:rowId xmlns:a16="http://schemas.microsoft.com/office/drawing/2014/main" val="4007585991"/>
                  </a:ext>
                </a:extLst>
              </a:tr>
              <a:tr h="175646"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135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136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137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138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139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extLst>
                  <a:ext uri="{0D108BD9-81ED-4DB2-BD59-A6C34878D82A}">
                    <a16:rowId xmlns:a16="http://schemas.microsoft.com/office/drawing/2014/main" val="1563059704"/>
                  </a:ext>
                </a:extLst>
              </a:tr>
              <a:tr h="175646"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140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141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142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143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144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extLst>
                  <a:ext uri="{0D108BD9-81ED-4DB2-BD59-A6C34878D82A}">
                    <a16:rowId xmlns:a16="http://schemas.microsoft.com/office/drawing/2014/main" val="4036556295"/>
                  </a:ext>
                </a:extLst>
              </a:tr>
              <a:tr h="175646"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145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146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147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148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149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extLst>
                  <a:ext uri="{0D108BD9-81ED-4DB2-BD59-A6C34878D82A}">
                    <a16:rowId xmlns:a16="http://schemas.microsoft.com/office/drawing/2014/main" val="1246238716"/>
                  </a:ext>
                </a:extLst>
              </a:tr>
              <a:tr h="175646"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150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151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152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153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154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extLst>
                  <a:ext uri="{0D108BD9-81ED-4DB2-BD59-A6C34878D82A}">
                    <a16:rowId xmlns:a16="http://schemas.microsoft.com/office/drawing/2014/main" val="1567398500"/>
                  </a:ext>
                </a:extLst>
              </a:tr>
              <a:tr h="175646"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155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156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157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158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>
                          <a:effectLst/>
                        </a:rPr>
                        <a:t>159</a:t>
                      </a:r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extLst>
                  <a:ext uri="{0D108BD9-81ED-4DB2-BD59-A6C34878D82A}">
                    <a16:rowId xmlns:a16="http://schemas.microsoft.com/office/drawing/2014/main" val="3630339167"/>
                  </a:ext>
                </a:extLst>
              </a:tr>
              <a:tr h="175646"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 dirty="0">
                          <a:effectLst/>
                          <a:highlight>
                            <a:srgbClr val="00FFFF"/>
                          </a:highlight>
                        </a:rPr>
                        <a:t>160</a:t>
                      </a:r>
                      <a:endParaRPr lang="pl-PL" sz="1000" b="0" i="0" u="none" strike="noStrike" dirty="0">
                        <a:effectLst/>
                        <a:highlight>
                          <a:srgbClr val="00FFFF"/>
                        </a:highlight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000" u="none" strike="noStrike" dirty="0">
                          <a:effectLst/>
                          <a:highlight>
                            <a:srgbClr val="00FFFF"/>
                          </a:highlight>
                        </a:rPr>
                        <a:t>161</a:t>
                      </a:r>
                      <a:endParaRPr lang="pl-PL" sz="1000" b="0" i="0" u="none" strike="noStrike" dirty="0">
                        <a:effectLst/>
                        <a:highlight>
                          <a:srgbClr val="00FFFF"/>
                        </a:highlight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0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10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4029" marR="4029" marT="4029" marB="0" anchor="b"/>
                </a:tc>
                <a:extLst>
                  <a:ext uri="{0D108BD9-81ED-4DB2-BD59-A6C34878D82A}">
                    <a16:rowId xmlns:a16="http://schemas.microsoft.com/office/drawing/2014/main" val="2184131020"/>
                  </a:ext>
                </a:extLst>
              </a:tr>
            </a:tbl>
          </a:graphicData>
        </a:graphic>
      </p:graphicFrame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006923A0-1508-49CE-AAA8-E4CFDF128E3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941845"/>
              </p:ext>
            </p:extLst>
          </p:nvPr>
        </p:nvGraphicFramePr>
        <p:xfrm>
          <a:off x="4395713" y="138661"/>
          <a:ext cx="3823254" cy="6750376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637209">
                  <a:extLst>
                    <a:ext uri="{9D8B030D-6E8A-4147-A177-3AD203B41FA5}">
                      <a16:colId xmlns:a16="http://schemas.microsoft.com/office/drawing/2014/main" val="3347371227"/>
                    </a:ext>
                  </a:extLst>
                </a:gridCol>
                <a:gridCol w="637209">
                  <a:extLst>
                    <a:ext uri="{9D8B030D-6E8A-4147-A177-3AD203B41FA5}">
                      <a16:colId xmlns:a16="http://schemas.microsoft.com/office/drawing/2014/main" val="4139073172"/>
                    </a:ext>
                  </a:extLst>
                </a:gridCol>
                <a:gridCol w="637209">
                  <a:extLst>
                    <a:ext uri="{9D8B030D-6E8A-4147-A177-3AD203B41FA5}">
                      <a16:colId xmlns:a16="http://schemas.microsoft.com/office/drawing/2014/main" val="110384051"/>
                    </a:ext>
                  </a:extLst>
                </a:gridCol>
                <a:gridCol w="637209">
                  <a:extLst>
                    <a:ext uri="{9D8B030D-6E8A-4147-A177-3AD203B41FA5}">
                      <a16:colId xmlns:a16="http://schemas.microsoft.com/office/drawing/2014/main" val="1194658014"/>
                    </a:ext>
                  </a:extLst>
                </a:gridCol>
                <a:gridCol w="637209">
                  <a:extLst>
                    <a:ext uri="{9D8B030D-6E8A-4147-A177-3AD203B41FA5}">
                      <a16:colId xmlns:a16="http://schemas.microsoft.com/office/drawing/2014/main" val="653931275"/>
                    </a:ext>
                  </a:extLst>
                </a:gridCol>
                <a:gridCol w="637209">
                  <a:extLst>
                    <a:ext uri="{9D8B030D-6E8A-4147-A177-3AD203B41FA5}">
                      <a16:colId xmlns:a16="http://schemas.microsoft.com/office/drawing/2014/main" val="3035585578"/>
                    </a:ext>
                  </a:extLst>
                </a:gridCol>
              </a:tblGrid>
              <a:tr h="145459">
                <a:tc>
                  <a:txBody>
                    <a:bodyPr/>
                    <a:lstStyle/>
                    <a:p>
                      <a:pPr algn="l" fontAlgn="b"/>
                      <a:r>
                        <a:rPr lang="pl-PL" sz="900" u="none" strike="noStrike" dirty="0">
                          <a:effectLst/>
                        </a:rPr>
                        <a:t>BW</a:t>
                      </a:r>
                      <a:endParaRPr lang="pl-PL" sz="9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00" u="none" strike="noStrike">
                          <a:effectLst/>
                        </a:rPr>
                        <a:t>SCS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00" u="none" strike="noStrike">
                          <a:effectLst/>
                        </a:rPr>
                        <a:t>M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00" u="none" strike="noStrike">
                          <a:effectLst/>
                        </a:rPr>
                        <a:t>PRB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00" u="none" strike="noStrike">
                          <a:effectLst/>
                        </a:rPr>
                        <a:t>SU</a:t>
                      </a:r>
                      <a:endParaRPr lang="pl-PL" sz="900" b="0" i="0" u="none" strike="noStrike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pl-PL" sz="900" u="none" strike="noStrike">
                          <a:effectLst/>
                        </a:rPr>
                        <a:t>FRC PRB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extLst>
                  <a:ext uri="{0D108BD9-81ED-4DB2-BD59-A6C34878D82A}">
                    <a16:rowId xmlns:a16="http://schemas.microsoft.com/office/drawing/2014/main" val="2484788430"/>
                  </a:ext>
                </a:extLst>
              </a:tr>
              <a:tr h="169868"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80</a:t>
                      </a:r>
                      <a:endParaRPr lang="pl-PL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1100" u="none" strike="noStrike" dirty="0">
                          <a:solidFill>
                            <a:srgbClr val="FF0000"/>
                          </a:solidFill>
                          <a:effectLst/>
                        </a:rPr>
                        <a:t>30</a:t>
                      </a:r>
                      <a:endParaRPr lang="pl-PL" sz="1100" b="0" i="0" u="none" strike="noStrike" dirty="0">
                        <a:solidFill>
                          <a:srgbClr val="FF0000"/>
                        </a:solidFill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5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217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0.972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43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extLst>
                  <a:ext uri="{0D108BD9-81ED-4DB2-BD59-A6C34878D82A}">
                    <a16:rowId xmlns:a16="http://schemas.microsoft.com/office/drawing/2014/main" val="2085651520"/>
                  </a:ext>
                </a:extLst>
              </a:tr>
              <a:tr h="139540">
                <a:tc gridSpan="6">
                  <a:txBody>
                    <a:bodyPr/>
                    <a:lstStyle/>
                    <a:p>
                      <a:pPr algn="ctr" fontAlgn="b"/>
                      <a:r>
                        <a:rPr lang="pl-PL" sz="900" u="none" strike="noStrike">
                          <a:effectLst/>
                        </a:rPr>
                        <a:t>FRC configuration/PRB index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697683700"/>
                  </a:ext>
                </a:extLst>
              </a:tr>
              <a:tr h="139540"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0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2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3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4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extLst>
                  <a:ext uri="{0D108BD9-81ED-4DB2-BD59-A6C34878D82A}">
                    <a16:rowId xmlns:a16="http://schemas.microsoft.com/office/drawing/2014/main" val="545959987"/>
                  </a:ext>
                </a:extLst>
              </a:tr>
              <a:tr h="139540"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5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6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7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8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9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extLst>
                  <a:ext uri="{0D108BD9-81ED-4DB2-BD59-A6C34878D82A}">
                    <a16:rowId xmlns:a16="http://schemas.microsoft.com/office/drawing/2014/main" val="572708633"/>
                  </a:ext>
                </a:extLst>
              </a:tr>
              <a:tr h="139540"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10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11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12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13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14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extLst>
                  <a:ext uri="{0D108BD9-81ED-4DB2-BD59-A6C34878D82A}">
                    <a16:rowId xmlns:a16="http://schemas.microsoft.com/office/drawing/2014/main" val="3998951773"/>
                  </a:ext>
                </a:extLst>
              </a:tr>
              <a:tr h="139540"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15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16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17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18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19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extLst>
                  <a:ext uri="{0D108BD9-81ED-4DB2-BD59-A6C34878D82A}">
                    <a16:rowId xmlns:a16="http://schemas.microsoft.com/office/drawing/2014/main" val="2301711379"/>
                  </a:ext>
                </a:extLst>
              </a:tr>
              <a:tr h="139540"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20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21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22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23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24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extLst>
                  <a:ext uri="{0D108BD9-81ED-4DB2-BD59-A6C34878D82A}">
                    <a16:rowId xmlns:a16="http://schemas.microsoft.com/office/drawing/2014/main" val="418644843"/>
                  </a:ext>
                </a:extLst>
              </a:tr>
              <a:tr h="139540"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25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26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27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28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29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extLst>
                  <a:ext uri="{0D108BD9-81ED-4DB2-BD59-A6C34878D82A}">
                    <a16:rowId xmlns:a16="http://schemas.microsoft.com/office/drawing/2014/main" val="3290509571"/>
                  </a:ext>
                </a:extLst>
              </a:tr>
              <a:tr h="139540"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30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31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32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33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34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extLst>
                  <a:ext uri="{0D108BD9-81ED-4DB2-BD59-A6C34878D82A}">
                    <a16:rowId xmlns:a16="http://schemas.microsoft.com/office/drawing/2014/main" val="1826467976"/>
                  </a:ext>
                </a:extLst>
              </a:tr>
              <a:tr h="139540"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35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36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37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38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39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extLst>
                  <a:ext uri="{0D108BD9-81ED-4DB2-BD59-A6C34878D82A}">
                    <a16:rowId xmlns:a16="http://schemas.microsoft.com/office/drawing/2014/main" val="3819524335"/>
                  </a:ext>
                </a:extLst>
              </a:tr>
              <a:tr h="139540"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40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41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42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43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44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extLst>
                  <a:ext uri="{0D108BD9-81ED-4DB2-BD59-A6C34878D82A}">
                    <a16:rowId xmlns:a16="http://schemas.microsoft.com/office/drawing/2014/main" val="417042908"/>
                  </a:ext>
                </a:extLst>
              </a:tr>
              <a:tr h="139540"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45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46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47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48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49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extLst>
                  <a:ext uri="{0D108BD9-81ED-4DB2-BD59-A6C34878D82A}">
                    <a16:rowId xmlns:a16="http://schemas.microsoft.com/office/drawing/2014/main" val="459306540"/>
                  </a:ext>
                </a:extLst>
              </a:tr>
              <a:tr h="139540"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50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51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52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53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54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extLst>
                  <a:ext uri="{0D108BD9-81ED-4DB2-BD59-A6C34878D82A}">
                    <a16:rowId xmlns:a16="http://schemas.microsoft.com/office/drawing/2014/main" val="468137621"/>
                  </a:ext>
                </a:extLst>
              </a:tr>
              <a:tr h="139540"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55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56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57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58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59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extLst>
                  <a:ext uri="{0D108BD9-81ED-4DB2-BD59-A6C34878D82A}">
                    <a16:rowId xmlns:a16="http://schemas.microsoft.com/office/drawing/2014/main" val="3691674218"/>
                  </a:ext>
                </a:extLst>
              </a:tr>
              <a:tr h="139540"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60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61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62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63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64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extLst>
                  <a:ext uri="{0D108BD9-81ED-4DB2-BD59-A6C34878D82A}">
                    <a16:rowId xmlns:a16="http://schemas.microsoft.com/office/drawing/2014/main" val="2257248501"/>
                  </a:ext>
                </a:extLst>
              </a:tr>
              <a:tr h="139540"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65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66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67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68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69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extLst>
                  <a:ext uri="{0D108BD9-81ED-4DB2-BD59-A6C34878D82A}">
                    <a16:rowId xmlns:a16="http://schemas.microsoft.com/office/drawing/2014/main" val="571672222"/>
                  </a:ext>
                </a:extLst>
              </a:tr>
              <a:tr h="139540"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70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71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72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73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74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extLst>
                  <a:ext uri="{0D108BD9-81ED-4DB2-BD59-A6C34878D82A}">
                    <a16:rowId xmlns:a16="http://schemas.microsoft.com/office/drawing/2014/main" val="593619339"/>
                  </a:ext>
                </a:extLst>
              </a:tr>
              <a:tr h="139540"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75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76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77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78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79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extLst>
                  <a:ext uri="{0D108BD9-81ED-4DB2-BD59-A6C34878D82A}">
                    <a16:rowId xmlns:a16="http://schemas.microsoft.com/office/drawing/2014/main" val="32336322"/>
                  </a:ext>
                </a:extLst>
              </a:tr>
              <a:tr h="139540"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80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81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82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83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84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extLst>
                  <a:ext uri="{0D108BD9-81ED-4DB2-BD59-A6C34878D82A}">
                    <a16:rowId xmlns:a16="http://schemas.microsoft.com/office/drawing/2014/main" val="426508122"/>
                  </a:ext>
                </a:extLst>
              </a:tr>
              <a:tr h="139540"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85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86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87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88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89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extLst>
                  <a:ext uri="{0D108BD9-81ED-4DB2-BD59-A6C34878D82A}">
                    <a16:rowId xmlns:a16="http://schemas.microsoft.com/office/drawing/2014/main" val="2275551566"/>
                  </a:ext>
                </a:extLst>
              </a:tr>
              <a:tr h="139540"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90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91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92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93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94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extLst>
                  <a:ext uri="{0D108BD9-81ED-4DB2-BD59-A6C34878D82A}">
                    <a16:rowId xmlns:a16="http://schemas.microsoft.com/office/drawing/2014/main" val="2350641825"/>
                  </a:ext>
                </a:extLst>
              </a:tr>
              <a:tr h="139540"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95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96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97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98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99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extLst>
                  <a:ext uri="{0D108BD9-81ED-4DB2-BD59-A6C34878D82A}">
                    <a16:rowId xmlns:a16="http://schemas.microsoft.com/office/drawing/2014/main" val="3207841523"/>
                  </a:ext>
                </a:extLst>
              </a:tr>
              <a:tr h="139540"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100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101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102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103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104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extLst>
                  <a:ext uri="{0D108BD9-81ED-4DB2-BD59-A6C34878D82A}">
                    <a16:rowId xmlns:a16="http://schemas.microsoft.com/office/drawing/2014/main" val="3665404657"/>
                  </a:ext>
                </a:extLst>
              </a:tr>
              <a:tr h="139540"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105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106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107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108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109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extLst>
                  <a:ext uri="{0D108BD9-81ED-4DB2-BD59-A6C34878D82A}">
                    <a16:rowId xmlns:a16="http://schemas.microsoft.com/office/drawing/2014/main" val="344058645"/>
                  </a:ext>
                </a:extLst>
              </a:tr>
              <a:tr h="139540"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110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111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112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113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114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extLst>
                  <a:ext uri="{0D108BD9-81ED-4DB2-BD59-A6C34878D82A}">
                    <a16:rowId xmlns:a16="http://schemas.microsoft.com/office/drawing/2014/main" val="2188400809"/>
                  </a:ext>
                </a:extLst>
              </a:tr>
              <a:tr h="139540"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115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116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117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118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119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extLst>
                  <a:ext uri="{0D108BD9-81ED-4DB2-BD59-A6C34878D82A}">
                    <a16:rowId xmlns:a16="http://schemas.microsoft.com/office/drawing/2014/main" val="512092537"/>
                  </a:ext>
                </a:extLst>
              </a:tr>
              <a:tr h="139540"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120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121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122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123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124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extLst>
                  <a:ext uri="{0D108BD9-81ED-4DB2-BD59-A6C34878D82A}">
                    <a16:rowId xmlns:a16="http://schemas.microsoft.com/office/drawing/2014/main" val="880080267"/>
                  </a:ext>
                </a:extLst>
              </a:tr>
              <a:tr h="139540"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125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126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127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128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129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extLst>
                  <a:ext uri="{0D108BD9-81ED-4DB2-BD59-A6C34878D82A}">
                    <a16:rowId xmlns:a16="http://schemas.microsoft.com/office/drawing/2014/main" val="2480097555"/>
                  </a:ext>
                </a:extLst>
              </a:tr>
              <a:tr h="139540"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130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131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132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133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134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extLst>
                  <a:ext uri="{0D108BD9-81ED-4DB2-BD59-A6C34878D82A}">
                    <a16:rowId xmlns:a16="http://schemas.microsoft.com/office/drawing/2014/main" val="460510947"/>
                  </a:ext>
                </a:extLst>
              </a:tr>
              <a:tr h="139540"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135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136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137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138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139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extLst>
                  <a:ext uri="{0D108BD9-81ED-4DB2-BD59-A6C34878D82A}">
                    <a16:rowId xmlns:a16="http://schemas.microsoft.com/office/drawing/2014/main" val="3334539521"/>
                  </a:ext>
                </a:extLst>
              </a:tr>
              <a:tr h="139540"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140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141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142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143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144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extLst>
                  <a:ext uri="{0D108BD9-81ED-4DB2-BD59-A6C34878D82A}">
                    <a16:rowId xmlns:a16="http://schemas.microsoft.com/office/drawing/2014/main" val="2710039309"/>
                  </a:ext>
                </a:extLst>
              </a:tr>
              <a:tr h="139540"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145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146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147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148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149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extLst>
                  <a:ext uri="{0D108BD9-81ED-4DB2-BD59-A6C34878D82A}">
                    <a16:rowId xmlns:a16="http://schemas.microsoft.com/office/drawing/2014/main" val="2354109831"/>
                  </a:ext>
                </a:extLst>
              </a:tr>
              <a:tr h="139540"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150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151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152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153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154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extLst>
                  <a:ext uri="{0D108BD9-81ED-4DB2-BD59-A6C34878D82A}">
                    <a16:rowId xmlns:a16="http://schemas.microsoft.com/office/drawing/2014/main" val="2792977265"/>
                  </a:ext>
                </a:extLst>
              </a:tr>
              <a:tr h="139540"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155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156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157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158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159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extLst>
                  <a:ext uri="{0D108BD9-81ED-4DB2-BD59-A6C34878D82A}">
                    <a16:rowId xmlns:a16="http://schemas.microsoft.com/office/drawing/2014/main" val="745688812"/>
                  </a:ext>
                </a:extLst>
              </a:tr>
              <a:tr h="181207"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160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161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162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163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164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extLst>
                  <a:ext uri="{0D108BD9-81ED-4DB2-BD59-A6C34878D82A}">
                    <a16:rowId xmlns:a16="http://schemas.microsoft.com/office/drawing/2014/main" val="489795766"/>
                  </a:ext>
                </a:extLst>
              </a:tr>
              <a:tr h="139540"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165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166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167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168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169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extLst>
                  <a:ext uri="{0D108BD9-81ED-4DB2-BD59-A6C34878D82A}">
                    <a16:rowId xmlns:a16="http://schemas.microsoft.com/office/drawing/2014/main" val="3691088276"/>
                  </a:ext>
                </a:extLst>
              </a:tr>
              <a:tr h="139540"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170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171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172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173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174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extLst>
                  <a:ext uri="{0D108BD9-81ED-4DB2-BD59-A6C34878D82A}">
                    <a16:rowId xmlns:a16="http://schemas.microsoft.com/office/drawing/2014/main" val="823796112"/>
                  </a:ext>
                </a:extLst>
              </a:tr>
              <a:tr h="139540"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175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176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177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178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179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extLst>
                  <a:ext uri="{0D108BD9-81ED-4DB2-BD59-A6C34878D82A}">
                    <a16:rowId xmlns:a16="http://schemas.microsoft.com/office/drawing/2014/main" val="1770201585"/>
                  </a:ext>
                </a:extLst>
              </a:tr>
              <a:tr h="139540"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180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181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182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183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184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extLst>
                  <a:ext uri="{0D108BD9-81ED-4DB2-BD59-A6C34878D82A}">
                    <a16:rowId xmlns:a16="http://schemas.microsoft.com/office/drawing/2014/main" val="2452430534"/>
                  </a:ext>
                </a:extLst>
              </a:tr>
              <a:tr h="139540"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185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186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187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188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189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extLst>
                  <a:ext uri="{0D108BD9-81ED-4DB2-BD59-A6C34878D82A}">
                    <a16:rowId xmlns:a16="http://schemas.microsoft.com/office/drawing/2014/main" val="4098256476"/>
                  </a:ext>
                </a:extLst>
              </a:tr>
              <a:tr h="139540"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190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191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192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193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194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extLst>
                  <a:ext uri="{0D108BD9-81ED-4DB2-BD59-A6C34878D82A}">
                    <a16:rowId xmlns:a16="http://schemas.microsoft.com/office/drawing/2014/main" val="4290782233"/>
                  </a:ext>
                </a:extLst>
              </a:tr>
              <a:tr h="139540"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195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 dirty="0">
                          <a:effectLst/>
                        </a:rPr>
                        <a:t>196</a:t>
                      </a:r>
                      <a:endParaRPr lang="pl-PL" sz="9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197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198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199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extLst>
                  <a:ext uri="{0D108BD9-81ED-4DB2-BD59-A6C34878D82A}">
                    <a16:rowId xmlns:a16="http://schemas.microsoft.com/office/drawing/2014/main" val="880110335"/>
                  </a:ext>
                </a:extLst>
              </a:tr>
              <a:tr h="139540"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200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201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202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203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204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extLst>
                  <a:ext uri="{0D108BD9-81ED-4DB2-BD59-A6C34878D82A}">
                    <a16:rowId xmlns:a16="http://schemas.microsoft.com/office/drawing/2014/main" val="2214745780"/>
                  </a:ext>
                </a:extLst>
              </a:tr>
              <a:tr h="139540"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205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206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207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208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209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extLst>
                  <a:ext uri="{0D108BD9-81ED-4DB2-BD59-A6C34878D82A}">
                    <a16:rowId xmlns:a16="http://schemas.microsoft.com/office/drawing/2014/main" val="3330766282"/>
                  </a:ext>
                </a:extLst>
              </a:tr>
              <a:tr h="222582"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 dirty="0">
                          <a:effectLst/>
                        </a:rPr>
                        <a:t>210</a:t>
                      </a:r>
                      <a:endParaRPr lang="pl-PL" sz="9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 dirty="0">
                          <a:effectLst/>
                        </a:rPr>
                        <a:t>211</a:t>
                      </a:r>
                      <a:endParaRPr lang="pl-PL" sz="9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212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213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>
                          <a:effectLst/>
                        </a:rPr>
                        <a:t>214</a:t>
                      </a:r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extLst>
                  <a:ext uri="{0D108BD9-81ED-4DB2-BD59-A6C34878D82A}">
                    <a16:rowId xmlns:a16="http://schemas.microsoft.com/office/drawing/2014/main" val="3766828018"/>
                  </a:ext>
                </a:extLst>
              </a:tr>
              <a:tr h="139540"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 dirty="0">
                          <a:effectLst/>
                          <a:highlight>
                            <a:srgbClr val="00FFFF"/>
                          </a:highlight>
                        </a:rPr>
                        <a:t>215</a:t>
                      </a:r>
                      <a:endParaRPr lang="pl-PL" sz="900" b="0" i="0" u="none" strike="noStrike" dirty="0">
                        <a:effectLst/>
                        <a:highlight>
                          <a:srgbClr val="00FFFF"/>
                        </a:highlight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pl-PL" sz="900" u="none" strike="noStrike" dirty="0">
                          <a:effectLst/>
                          <a:highlight>
                            <a:srgbClr val="00FFFF"/>
                          </a:highlight>
                        </a:rPr>
                        <a:t>216</a:t>
                      </a:r>
                      <a:endParaRPr lang="pl-PL" sz="900" b="0" i="0" u="none" strike="noStrike" dirty="0">
                        <a:effectLst/>
                        <a:highlight>
                          <a:srgbClr val="00FFFF"/>
                        </a:highlight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900" b="0" i="0" u="none" strike="noStrike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tc>
                  <a:txBody>
                    <a:bodyPr/>
                    <a:lstStyle/>
                    <a:p>
                      <a:pPr algn="l" fontAlgn="b"/>
                      <a:endParaRPr lang="pl-PL" sz="900" b="0" i="0" u="none" strike="noStrike" dirty="0">
                        <a:effectLst/>
                        <a:latin typeface="宋体" panose="02010600030101010101" pitchFamily="2" charset="-122"/>
                        <a:ea typeface="宋体" panose="02010600030101010101" pitchFamily="2" charset="-122"/>
                      </a:endParaRPr>
                    </a:p>
                  </a:txBody>
                  <a:tcPr marL="3082" marR="3082" marT="3082" marB="0" anchor="b"/>
                </a:tc>
                <a:extLst>
                  <a:ext uri="{0D108BD9-81ED-4DB2-BD59-A6C34878D82A}">
                    <a16:rowId xmlns:a16="http://schemas.microsoft.com/office/drawing/2014/main" val="2958645077"/>
                  </a:ext>
                </a:extLst>
              </a:tr>
            </a:tbl>
          </a:graphicData>
        </a:graphic>
      </p:graphicFrame>
      <p:sp>
        <p:nvSpPr>
          <p:cNvPr id="4" name="TextBox 3">
            <a:extLst>
              <a:ext uri="{FF2B5EF4-FFF2-40B4-BE49-F238E27FC236}">
                <a16:creationId xmlns:a16="http://schemas.microsoft.com/office/drawing/2014/main" id="{1E92AFA6-E2ED-4F93-AF4C-303D3E1CDC9A}"/>
              </a:ext>
            </a:extLst>
          </p:cNvPr>
          <p:cNvSpPr txBox="1"/>
          <p:nvPr/>
        </p:nvSpPr>
        <p:spPr>
          <a:xfrm>
            <a:off x="8797590" y="340243"/>
            <a:ext cx="34768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dirty="0"/>
              <a:t>RBs marked </a:t>
            </a:r>
            <a:r>
              <a:rPr lang="en-GB" dirty="0">
                <a:highlight>
                  <a:srgbClr val="00FFFF"/>
                </a:highlight>
              </a:rPr>
              <a:t>blue</a:t>
            </a:r>
            <a:r>
              <a:rPr lang="en-GB" dirty="0"/>
              <a:t> are not tested</a:t>
            </a:r>
          </a:p>
        </p:txBody>
      </p:sp>
    </p:spTree>
    <p:extLst>
      <p:ext uri="{BB962C8B-B14F-4D97-AF65-F5344CB8AC3E}">
        <p14:creationId xmlns:p14="http://schemas.microsoft.com/office/powerpoint/2010/main" val="12646628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3008" y="365125"/>
            <a:ext cx="11000792" cy="1325563"/>
          </a:xfrm>
        </p:spPr>
        <p:txBody>
          <a:bodyPr>
            <a:normAutofit/>
          </a:bodyPr>
          <a:lstStyle/>
          <a:p>
            <a:r>
              <a:rPr lang="en-GB" sz="3600" dirty="0"/>
              <a:t>Contributions</a:t>
            </a:r>
            <a:r>
              <a:rPr lang="pl-PL" sz="3600" dirty="0"/>
              <a:t> for</a:t>
            </a:r>
            <a:r>
              <a:rPr lang="fi-FI" sz="3600" dirty="0"/>
              <a:t> RAN4#94e on NR-U BS </a:t>
            </a:r>
            <a:r>
              <a:rPr lang="fi-FI" sz="3600" dirty="0" err="1"/>
              <a:t>Rx</a:t>
            </a:r>
            <a:r>
              <a:rPr lang="fi-FI" sz="3600" dirty="0"/>
              <a:t> </a:t>
            </a:r>
            <a:r>
              <a:rPr lang="fi-FI" sz="3600" dirty="0" err="1"/>
              <a:t>requirements</a:t>
            </a:r>
            <a:endParaRPr lang="fi-FI" sz="3600" dirty="0"/>
          </a:p>
        </p:txBody>
      </p:sp>
      <p:sp>
        <p:nvSpPr>
          <p:cNvPr id="11" name="Rectangle 10"/>
          <p:cNvSpPr/>
          <p:nvPr/>
        </p:nvSpPr>
        <p:spPr>
          <a:xfrm>
            <a:off x="353008" y="2028651"/>
            <a:ext cx="11000792" cy="36933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R4-2000985</a:t>
            </a:r>
            <a:r>
              <a:rPr lang="en-GB" dirty="0"/>
              <a:t>, </a:t>
            </a:r>
            <a:r>
              <a:rPr lang="pl-PL" dirty="0"/>
              <a:t>CR for NR-U RX </a:t>
            </a:r>
            <a:r>
              <a:rPr lang="pl-PL" dirty="0" err="1"/>
              <a:t>requirement</a:t>
            </a:r>
            <a:r>
              <a:rPr lang="en-GB" dirty="0"/>
              <a:t>, </a:t>
            </a:r>
            <a:r>
              <a:rPr lang="pl-PL" dirty="0"/>
              <a:t>ZTE Corporation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R4-2000821</a:t>
            </a:r>
            <a:r>
              <a:rPr lang="en-GB" dirty="0"/>
              <a:t>, </a:t>
            </a:r>
            <a:r>
              <a:rPr lang="pl-PL" dirty="0"/>
              <a:t>NR-U BS REFSENS</a:t>
            </a:r>
            <a:r>
              <a:rPr lang="en-GB" dirty="0"/>
              <a:t>, </a:t>
            </a:r>
            <a:r>
              <a:rPr lang="pl-PL" dirty="0" err="1"/>
              <a:t>Huawei</a:t>
            </a:r>
            <a:r>
              <a:rPr lang="pl-PL" dirty="0"/>
              <a:t>, </a:t>
            </a:r>
            <a:r>
              <a:rPr lang="pl-PL" dirty="0" err="1"/>
              <a:t>HiSilicon</a:t>
            </a:r>
            <a:endParaRPr lang="pl-P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R4-2000822</a:t>
            </a:r>
            <a:r>
              <a:rPr lang="en-GB" dirty="0"/>
              <a:t>, </a:t>
            </a:r>
            <a:r>
              <a:rPr lang="pl-PL" dirty="0"/>
              <a:t>NR-U BS </a:t>
            </a:r>
            <a:r>
              <a:rPr lang="pl-PL" dirty="0" err="1"/>
              <a:t>dynamic</a:t>
            </a:r>
            <a:r>
              <a:rPr lang="pl-PL" dirty="0"/>
              <a:t> </a:t>
            </a:r>
            <a:r>
              <a:rPr lang="pl-PL" dirty="0" err="1"/>
              <a:t>range</a:t>
            </a:r>
            <a:r>
              <a:rPr lang="en-GB" dirty="0"/>
              <a:t>, </a:t>
            </a:r>
            <a:r>
              <a:rPr lang="pl-PL" dirty="0" err="1"/>
              <a:t>Huawei</a:t>
            </a:r>
            <a:r>
              <a:rPr lang="pl-PL" dirty="0"/>
              <a:t>, </a:t>
            </a:r>
            <a:r>
              <a:rPr lang="pl-PL" dirty="0" err="1"/>
              <a:t>HiSilicon</a:t>
            </a:r>
            <a:endParaRPr lang="pl-P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R4-2000982</a:t>
            </a:r>
            <a:r>
              <a:rPr lang="en-GB" dirty="0"/>
              <a:t>, S</a:t>
            </a:r>
            <a:r>
              <a:rPr lang="pl-PL" dirty="0" err="1"/>
              <a:t>imulation</a:t>
            </a:r>
            <a:r>
              <a:rPr lang="pl-PL" dirty="0"/>
              <a:t> </a:t>
            </a:r>
            <a:r>
              <a:rPr lang="pl-PL" dirty="0" err="1"/>
              <a:t>results</a:t>
            </a:r>
            <a:r>
              <a:rPr lang="pl-PL" dirty="0"/>
              <a:t> for NR-U BS RX FRC</a:t>
            </a:r>
            <a:r>
              <a:rPr lang="en-GB" dirty="0"/>
              <a:t>, </a:t>
            </a:r>
            <a:r>
              <a:rPr lang="pl-PL" dirty="0"/>
              <a:t>ZTE Corporation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R4-2000983</a:t>
            </a:r>
            <a:r>
              <a:rPr lang="en-GB" dirty="0"/>
              <a:t>, </a:t>
            </a:r>
            <a:r>
              <a:rPr lang="pl-PL" dirty="0"/>
              <a:t>NR-U BS RX REFSENS and </a:t>
            </a:r>
            <a:r>
              <a:rPr lang="pl-PL" dirty="0" err="1"/>
              <a:t>dynamic</a:t>
            </a:r>
            <a:r>
              <a:rPr lang="pl-PL" dirty="0"/>
              <a:t> </a:t>
            </a:r>
            <a:r>
              <a:rPr lang="pl-PL" dirty="0" err="1"/>
              <a:t>range</a:t>
            </a:r>
            <a:r>
              <a:rPr lang="pl-PL" dirty="0"/>
              <a:t> </a:t>
            </a:r>
            <a:r>
              <a:rPr lang="pl-PL" dirty="0" err="1"/>
              <a:t>requirement</a:t>
            </a:r>
            <a:r>
              <a:rPr lang="en-GB" dirty="0"/>
              <a:t>, </a:t>
            </a:r>
            <a:r>
              <a:rPr lang="pl-PL" dirty="0"/>
              <a:t>ZTE Corporation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R4-2000984</a:t>
            </a:r>
            <a:r>
              <a:rPr lang="en-GB" dirty="0"/>
              <a:t>, </a:t>
            </a:r>
            <a:r>
              <a:rPr lang="pl-PL" dirty="0"/>
              <a:t>NR-U BS RX ICS </a:t>
            </a:r>
            <a:r>
              <a:rPr lang="pl-PL" dirty="0" err="1"/>
              <a:t>requirement</a:t>
            </a:r>
            <a:r>
              <a:rPr lang="en-GB" dirty="0"/>
              <a:t>, </a:t>
            </a:r>
            <a:r>
              <a:rPr lang="pl-PL" dirty="0"/>
              <a:t>ZTE Corporation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R4-2001463</a:t>
            </a:r>
            <a:r>
              <a:rPr lang="en-GB" dirty="0"/>
              <a:t>, </a:t>
            </a:r>
            <a:r>
              <a:rPr lang="pl-PL" dirty="0" err="1"/>
              <a:t>Discussion</a:t>
            </a:r>
            <a:r>
              <a:rPr lang="pl-PL" dirty="0"/>
              <a:t> and </a:t>
            </a:r>
            <a:r>
              <a:rPr lang="pl-PL" dirty="0" err="1"/>
              <a:t>simulation</a:t>
            </a:r>
            <a:r>
              <a:rPr lang="pl-PL" dirty="0"/>
              <a:t> </a:t>
            </a:r>
            <a:r>
              <a:rPr lang="pl-PL" dirty="0" err="1"/>
              <a:t>results</a:t>
            </a:r>
            <a:r>
              <a:rPr lang="pl-PL" dirty="0"/>
              <a:t> for NR-U BS REFSENS/ICS</a:t>
            </a:r>
            <a:r>
              <a:rPr lang="en-GB" dirty="0"/>
              <a:t>, </a:t>
            </a:r>
            <a:r>
              <a:rPr lang="pl-PL" dirty="0" err="1"/>
              <a:t>Huawei</a:t>
            </a:r>
            <a:r>
              <a:rPr lang="pl-PL" dirty="0"/>
              <a:t>, </a:t>
            </a:r>
            <a:r>
              <a:rPr lang="pl-PL" dirty="0" err="1"/>
              <a:t>HiSilicon</a:t>
            </a:r>
            <a:endParaRPr lang="pl-P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R4-2001464</a:t>
            </a:r>
            <a:r>
              <a:rPr lang="en-GB" dirty="0"/>
              <a:t>, </a:t>
            </a:r>
            <a:r>
              <a:rPr lang="pl-PL" dirty="0" err="1"/>
              <a:t>Discussion</a:t>
            </a:r>
            <a:r>
              <a:rPr lang="pl-PL" dirty="0"/>
              <a:t> and </a:t>
            </a:r>
            <a:r>
              <a:rPr lang="pl-PL" dirty="0" err="1"/>
              <a:t>simulation</a:t>
            </a:r>
            <a:r>
              <a:rPr lang="pl-PL" dirty="0"/>
              <a:t> </a:t>
            </a:r>
            <a:r>
              <a:rPr lang="pl-PL" dirty="0" err="1"/>
              <a:t>results</a:t>
            </a:r>
            <a:r>
              <a:rPr lang="pl-PL" dirty="0"/>
              <a:t> for NR-U BS </a:t>
            </a:r>
            <a:r>
              <a:rPr lang="pl-PL" dirty="0" err="1"/>
              <a:t>Dynamic</a:t>
            </a:r>
            <a:r>
              <a:rPr lang="pl-PL" dirty="0"/>
              <a:t> </a:t>
            </a:r>
            <a:r>
              <a:rPr lang="pl-PL" dirty="0" err="1"/>
              <a:t>range</a:t>
            </a:r>
            <a:r>
              <a:rPr lang="en-GB" dirty="0"/>
              <a:t>, </a:t>
            </a:r>
            <a:r>
              <a:rPr lang="pl-PL" dirty="0" err="1"/>
              <a:t>Huawei</a:t>
            </a:r>
            <a:r>
              <a:rPr lang="pl-PL" dirty="0"/>
              <a:t>, </a:t>
            </a:r>
            <a:r>
              <a:rPr lang="pl-PL" dirty="0" err="1"/>
              <a:t>HiSilicon</a:t>
            </a:r>
            <a:endParaRPr lang="pl-P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R4-2001465</a:t>
            </a:r>
            <a:r>
              <a:rPr lang="en-GB" dirty="0"/>
              <a:t>, </a:t>
            </a:r>
            <a:r>
              <a:rPr lang="pl-PL" dirty="0" err="1"/>
              <a:t>Discussion</a:t>
            </a:r>
            <a:r>
              <a:rPr lang="pl-PL" dirty="0"/>
              <a:t> on FRC </a:t>
            </a:r>
            <a:r>
              <a:rPr lang="pl-PL" dirty="0" err="1"/>
              <a:t>definition</a:t>
            </a:r>
            <a:r>
              <a:rPr lang="pl-PL" dirty="0"/>
              <a:t> for NR-U BS REFSENS and </a:t>
            </a:r>
            <a:r>
              <a:rPr lang="pl-PL" dirty="0" err="1"/>
              <a:t>Dynamic</a:t>
            </a:r>
            <a:r>
              <a:rPr lang="pl-PL" dirty="0"/>
              <a:t> </a:t>
            </a:r>
            <a:r>
              <a:rPr lang="pl-PL" dirty="0" err="1"/>
              <a:t>range</a:t>
            </a:r>
            <a:r>
              <a:rPr lang="en-GB" dirty="0"/>
              <a:t>, </a:t>
            </a:r>
            <a:r>
              <a:rPr lang="pl-PL" dirty="0" err="1"/>
              <a:t>Huawei</a:t>
            </a:r>
            <a:r>
              <a:rPr lang="pl-PL" dirty="0"/>
              <a:t>, </a:t>
            </a:r>
            <a:r>
              <a:rPr lang="pl-PL" dirty="0" err="1"/>
              <a:t>HiSilicon</a:t>
            </a:r>
            <a:endParaRPr lang="pl-PL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R4-2001674</a:t>
            </a:r>
            <a:r>
              <a:rPr lang="en-GB" dirty="0"/>
              <a:t>, </a:t>
            </a:r>
            <a:r>
              <a:rPr lang="pl-PL" dirty="0"/>
              <a:t>NR-U BS </a:t>
            </a:r>
            <a:r>
              <a:rPr lang="pl-PL" dirty="0" err="1"/>
              <a:t>receiver</a:t>
            </a:r>
            <a:r>
              <a:rPr lang="pl-PL" dirty="0"/>
              <a:t> </a:t>
            </a:r>
            <a:r>
              <a:rPr lang="pl-PL" dirty="0" err="1"/>
              <a:t>requirements</a:t>
            </a:r>
            <a:r>
              <a:rPr lang="en-GB" dirty="0"/>
              <a:t>, </a:t>
            </a:r>
            <a:r>
              <a:rPr lang="pl-PL" dirty="0"/>
              <a:t>Nokia, Nokia Shanghai Bell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R4-2001675</a:t>
            </a:r>
            <a:r>
              <a:rPr lang="en-GB" dirty="0"/>
              <a:t>, </a:t>
            </a:r>
            <a:r>
              <a:rPr lang="pl-PL" dirty="0" err="1"/>
              <a:t>Summary</a:t>
            </a:r>
            <a:r>
              <a:rPr lang="pl-PL" dirty="0"/>
              <a:t> of </a:t>
            </a:r>
            <a:r>
              <a:rPr lang="pl-PL" dirty="0" err="1"/>
              <a:t>simulation</a:t>
            </a:r>
            <a:r>
              <a:rPr lang="pl-PL" dirty="0"/>
              <a:t> </a:t>
            </a:r>
            <a:r>
              <a:rPr lang="pl-PL" dirty="0" err="1"/>
              <a:t>results</a:t>
            </a:r>
            <a:r>
              <a:rPr lang="pl-PL" dirty="0"/>
              <a:t> for NR-U BS </a:t>
            </a:r>
            <a:r>
              <a:rPr lang="pl-PL" dirty="0" err="1"/>
              <a:t>Rx</a:t>
            </a:r>
            <a:r>
              <a:rPr lang="pl-PL" dirty="0"/>
              <a:t> FRC</a:t>
            </a:r>
            <a:r>
              <a:rPr lang="en-GB" dirty="0"/>
              <a:t>, </a:t>
            </a:r>
            <a:r>
              <a:rPr lang="pl-PL" dirty="0"/>
              <a:t>Nokia, Nokia Shanghai Bell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R4-2001727</a:t>
            </a:r>
            <a:r>
              <a:rPr lang="en-GB" dirty="0"/>
              <a:t>, </a:t>
            </a:r>
            <a:r>
              <a:rPr lang="pl-PL" dirty="0"/>
              <a:t>Update to NR-U FRC definitione</a:t>
            </a:r>
            <a:r>
              <a:rPr lang="en-GB" dirty="0"/>
              <a:t>, </a:t>
            </a:r>
            <a:r>
              <a:rPr lang="pl-PL" dirty="0"/>
              <a:t>Ericsson, Nokia, Nokia Shanghai Bell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pl-PL" dirty="0"/>
              <a:t>R4-2001728</a:t>
            </a:r>
            <a:r>
              <a:rPr lang="en-GB" dirty="0"/>
              <a:t>, </a:t>
            </a:r>
            <a:r>
              <a:rPr lang="pl-PL" dirty="0"/>
              <a:t>NR-U BS RX </a:t>
            </a:r>
            <a:r>
              <a:rPr lang="pl-PL" dirty="0" err="1"/>
              <a:t>Simulation</a:t>
            </a:r>
            <a:r>
              <a:rPr lang="pl-PL" dirty="0"/>
              <a:t> </a:t>
            </a:r>
            <a:r>
              <a:rPr lang="pl-PL" dirty="0" err="1"/>
              <a:t>Results</a:t>
            </a:r>
            <a:r>
              <a:rPr lang="en-GB" dirty="0"/>
              <a:t>, </a:t>
            </a:r>
            <a:r>
              <a:rPr lang="pl-PL" dirty="0"/>
              <a:t>Ericsson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During RAN4</a:t>
            </a:r>
            <a:r>
              <a:rPr lang="pl-PL" sz="2400" dirty="0"/>
              <a:t>#93 </a:t>
            </a:r>
            <a:r>
              <a:rPr lang="en-GB" sz="2400" dirty="0"/>
              <a:t>meeting simulation assumptions </a:t>
            </a:r>
            <a:r>
              <a:rPr lang="pl-PL" sz="2400" dirty="0"/>
              <a:t>for</a:t>
            </a:r>
            <a:r>
              <a:rPr lang="en-US" sz="2400" dirty="0"/>
              <a:t> </a:t>
            </a:r>
            <a:r>
              <a:rPr lang="pl-PL" sz="2400" dirty="0"/>
              <a:t>NR-U </a:t>
            </a:r>
            <a:r>
              <a:rPr lang="en-GB" sz="2400" dirty="0"/>
              <a:t>FRCs were agreed </a:t>
            </a:r>
            <a:r>
              <a:rPr lang="pl-PL" sz="2400" dirty="0"/>
              <a:t>in [1]. </a:t>
            </a:r>
            <a:r>
              <a:rPr lang="en-GB" sz="2400" dirty="0"/>
              <a:t>Simulation assumptions includes also REFSENSE/ICS FRCs and Dynamic range FRCs. </a:t>
            </a:r>
          </a:p>
          <a:p>
            <a:r>
              <a:rPr lang="en-GB" sz="2400" dirty="0"/>
              <a:t>Companies noticed that FRCs in [1] are not correctly design :</a:t>
            </a:r>
            <a:endParaRPr lang="pl-PL" sz="2400" dirty="0"/>
          </a:p>
          <a:p>
            <a:pPr lvl="1"/>
            <a:r>
              <a:rPr lang="en-GB" sz="2000" dirty="0"/>
              <a:t>Th</a:t>
            </a:r>
            <a:r>
              <a:rPr lang="pl-PL" sz="2000" dirty="0" err="1"/>
              <a:t>ere</a:t>
            </a:r>
            <a:r>
              <a:rPr lang="pl-PL" sz="2000" dirty="0"/>
              <a:t> </a:t>
            </a:r>
            <a:r>
              <a:rPr lang="en-GB" sz="2000" dirty="0"/>
              <a:t>is</a:t>
            </a:r>
            <a:r>
              <a:rPr lang="pl-PL" sz="2000" dirty="0"/>
              <a:t> </a:t>
            </a:r>
            <a:r>
              <a:rPr lang="en-GB" sz="2000" dirty="0"/>
              <a:t>no interlacing design for 60kHz in RAN1 specification (TS 38.211 clause 4.4.4.6)</a:t>
            </a:r>
          </a:p>
          <a:p>
            <a:pPr lvl="1"/>
            <a:r>
              <a:rPr lang="en-GB" sz="2000" dirty="0"/>
              <a:t>There is specific design in TS 38.211 for 15/30kHz interlaces that shall be taken into account</a:t>
            </a:r>
            <a:r>
              <a:rPr lang="pl-PL" sz="2000" dirty="0"/>
              <a:t>. </a:t>
            </a:r>
          </a:p>
          <a:p>
            <a:r>
              <a:rPr lang="pl-PL" altLang="en-GB" sz="2400" dirty="0" err="1"/>
              <a:t>FRCs</a:t>
            </a:r>
            <a:r>
              <a:rPr lang="pl-PL" altLang="en-GB" sz="2400" dirty="0"/>
              <a:t> </a:t>
            </a:r>
            <a:r>
              <a:rPr lang="en-US" altLang="en-GB" sz="2400" dirty="0"/>
              <a:t>parameters are critical </a:t>
            </a:r>
            <a:r>
              <a:rPr lang="pl-PL" altLang="en-GB" sz="2400" dirty="0"/>
              <a:t>to </a:t>
            </a:r>
            <a:r>
              <a:rPr lang="en-US" altLang="en-GB" sz="2400" dirty="0"/>
              <a:t>define Rx wanted signal and interfering signal configurations</a:t>
            </a:r>
            <a:r>
              <a:rPr lang="pl-PL" altLang="en-GB" sz="2400" dirty="0"/>
              <a:t> to </a:t>
            </a:r>
            <a:r>
              <a:rPr lang="en-GB" altLang="en-GB" sz="2400" dirty="0"/>
              <a:t>derive</a:t>
            </a:r>
            <a:r>
              <a:rPr lang="pl-PL" altLang="en-GB" sz="2400" dirty="0"/>
              <a:t> NR-U BS </a:t>
            </a:r>
            <a:r>
              <a:rPr lang="pl-PL" altLang="en-GB" sz="2400" dirty="0" err="1"/>
              <a:t>Rx</a:t>
            </a:r>
            <a:r>
              <a:rPr lang="pl-PL" altLang="en-GB" sz="2400" dirty="0"/>
              <a:t> </a:t>
            </a:r>
            <a:r>
              <a:rPr lang="en-GB" altLang="en-GB" sz="2400" dirty="0"/>
              <a:t>requirements</a:t>
            </a:r>
            <a:r>
              <a:rPr lang="pl-PL" altLang="en-GB" sz="2400" dirty="0"/>
              <a:t>, </a:t>
            </a:r>
            <a:r>
              <a:rPr lang="en-GB" altLang="en-GB" sz="2400" dirty="0"/>
              <a:t>that</a:t>
            </a:r>
            <a:r>
              <a:rPr lang="en-US" altLang="en-GB" sz="2400" dirty="0"/>
              <a:t> are essential to finished Rel-16 NR-U WI.</a:t>
            </a:r>
            <a:endParaRPr lang="en-US" altLang="en-GB" sz="2000" dirty="0"/>
          </a:p>
          <a:p>
            <a:endParaRPr lang="pl-PL" sz="2400" dirty="0"/>
          </a:p>
          <a:p>
            <a:pPr marL="0" indent="0">
              <a:buNone/>
            </a:pPr>
            <a:r>
              <a:rPr lang="pl-PL" sz="2400" dirty="0"/>
              <a:t>[1] R4-1916162, WF on NR-U BS RF RX FRC, ZTE</a:t>
            </a:r>
          </a:p>
          <a:p>
            <a:endParaRPr lang="fi-FI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400" dirty="0"/>
              <a:t>This WF </a:t>
            </a:r>
            <a:r>
              <a:rPr lang="en-GB" sz="2400" dirty="0"/>
              <a:t>is</a:t>
            </a:r>
            <a:r>
              <a:rPr lang="en-US" sz="2400" dirty="0"/>
              <a:t> supplement with correct FRC interlacing to simulation assumption for BS Rx requirements agreed during RAN4#93 meeting in R4-1916162</a:t>
            </a:r>
            <a:r>
              <a:rPr lang="pl-PL" sz="2400" dirty="0"/>
              <a:t>.</a:t>
            </a:r>
          </a:p>
          <a:p>
            <a:r>
              <a:rPr lang="en-US" sz="2400" dirty="0"/>
              <a:t>All other simulation assumptions except FRC interlacing, are as </a:t>
            </a:r>
            <a:r>
              <a:rPr lang="en-GB" sz="2400" dirty="0"/>
              <a:t>agreed</a:t>
            </a:r>
            <a:r>
              <a:rPr lang="pl-PL" sz="2400" dirty="0"/>
              <a:t> </a:t>
            </a:r>
            <a:r>
              <a:rPr lang="en-US" sz="2400" dirty="0"/>
              <a:t>in R4-1916162. </a:t>
            </a:r>
            <a:endParaRPr lang="pl-PL" sz="2400" dirty="0"/>
          </a:p>
          <a:p>
            <a:r>
              <a:rPr lang="en-GB" sz="2400" dirty="0"/>
              <a:t>Companies are encourage</a:t>
            </a:r>
            <a:r>
              <a:rPr lang="pl-PL" sz="2400" dirty="0"/>
              <a:t>d</a:t>
            </a:r>
            <a:r>
              <a:rPr lang="en-GB" sz="2400" dirty="0"/>
              <a:t> </a:t>
            </a:r>
            <a:r>
              <a:rPr lang="pl-PL" sz="2400" dirty="0"/>
              <a:t>to </a:t>
            </a:r>
            <a:r>
              <a:rPr lang="en-GB" sz="2400" dirty="0"/>
              <a:t>provide SNR simulation results based on assumption in R4-1916162 and FRCs agreements captured in this </a:t>
            </a:r>
            <a:r>
              <a:rPr lang="pl-PL" sz="2400" dirty="0"/>
              <a:t>WF for </a:t>
            </a:r>
            <a:r>
              <a:rPr lang="en-GB" sz="2400" dirty="0"/>
              <a:t>next RAN4 meeting</a:t>
            </a:r>
            <a:r>
              <a:rPr lang="pl-PL" sz="2400" dirty="0"/>
              <a:t>.</a:t>
            </a:r>
            <a:endParaRPr lang="en-GB" sz="2400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pl-PL" dirty="0"/>
              <a:t>On 60kHz SCS </a:t>
            </a:r>
            <a:r>
              <a:rPr lang="en-GB" dirty="0"/>
              <a:t>FRCs</a:t>
            </a:r>
            <a:r>
              <a:rPr lang="pl-PL" dirty="0"/>
              <a:t>:</a:t>
            </a:r>
          </a:p>
          <a:p>
            <a:pPr lvl="1"/>
            <a:r>
              <a:rPr lang="en-GB" dirty="0"/>
              <a:t>It is agreed to not define FRC</a:t>
            </a:r>
            <a:r>
              <a:rPr lang="pl-PL" dirty="0"/>
              <a:t> </a:t>
            </a:r>
            <a:r>
              <a:rPr lang="en-GB" dirty="0"/>
              <a:t>with interlacing for NR-U</a:t>
            </a:r>
            <a:r>
              <a:rPr lang="pl-PL" dirty="0"/>
              <a:t> </a:t>
            </a:r>
            <a:r>
              <a:rPr lang="en-GB" dirty="0"/>
              <a:t>due</a:t>
            </a:r>
            <a:r>
              <a:rPr lang="pl-PL" dirty="0"/>
              <a:t> to </a:t>
            </a:r>
            <a:r>
              <a:rPr lang="en-GB" dirty="0"/>
              <a:t>lack</a:t>
            </a:r>
            <a:r>
              <a:rPr lang="pl-PL" dirty="0"/>
              <a:t> of RAN1 </a:t>
            </a:r>
            <a:r>
              <a:rPr lang="en-GB" dirty="0"/>
              <a:t>interlacing</a:t>
            </a:r>
            <a:r>
              <a:rPr lang="pl-PL" dirty="0"/>
              <a:t> design for 60 kHz.</a:t>
            </a:r>
          </a:p>
          <a:p>
            <a:pPr lvl="1"/>
            <a:r>
              <a:rPr lang="en-GB" dirty="0"/>
              <a:t>Following options are consider for 60 kHz SCS instead of interlace:</a:t>
            </a:r>
          </a:p>
          <a:p>
            <a:pPr marL="457200" lvl="1" indent="0">
              <a:buNone/>
            </a:pPr>
            <a:r>
              <a:rPr lang="pl-PL" dirty="0"/>
              <a:t> </a:t>
            </a:r>
          </a:p>
          <a:p>
            <a:pPr marL="457200" lvl="1" indent="0">
              <a:buNone/>
            </a:pPr>
            <a:r>
              <a:rPr lang="en-US" dirty="0"/>
              <a:t>Option 1: FRCs for 60kHz SCS from NR Rel-15 can be reused</a:t>
            </a:r>
            <a:r>
              <a:rPr lang="pl-PL" dirty="0"/>
              <a:t>.</a:t>
            </a:r>
          </a:p>
          <a:p>
            <a:pPr marL="457200" lvl="1" indent="0">
              <a:buNone/>
            </a:pPr>
            <a:r>
              <a:rPr lang="pl-PL" sz="1800" dirty="0"/>
              <a:t>(</a:t>
            </a:r>
            <a:r>
              <a:rPr lang="pl-PL" sz="1800" dirty="0" err="1"/>
              <a:t>Note</a:t>
            </a:r>
            <a:r>
              <a:rPr lang="pl-PL" sz="1800" dirty="0"/>
              <a:t>: </a:t>
            </a:r>
            <a:r>
              <a:rPr lang="en-GB" sz="1800" dirty="0"/>
              <a:t>To be ensure that there is not more stringent requirement on 60kHz)</a:t>
            </a:r>
            <a:r>
              <a:rPr lang="en-US" sz="1800" dirty="0"/>
              <a:t> </a:t>
            </a:r>
            <a:endParaRPr lang="pl-PL" sz="1800" dirty="0"/>
          </a:p>
          <a:p>
            <a:pPr marL="457200" lvl="1" indent="0">
              <a:buNone/>
            </a:pPr>
            <a:r>
              <a:rPr lang="pl-PL" sz="1800" dirty="0"/>
              <a:t>(</a:t>
            </a:r>
            <a:r>
              <a:rPr lang="en-GB" sz="1800" dirty="0"/>
              <a:t>Supported</a:t>
            </a:r>
            <a:r>
              <a:rPr lang="pl-PL" sz="1800" dirty="0"/>
              <a:t> by: Nokia</a:t>
            </a:r>
            <a:r>
              <a:rPr lang="en-US" sz="1800" dirty="0"/>
              <a:t>, Huawei</a:t>
            </a:r>
            <a:r>
              <a:rPr lang="pl-PL" sz="1800" dirty="0"/>
              <a:t>)</a:t>
            </a:r>
          </a:p>
          <a:p>
            <a:pPr marL="457200" lvl="1" indent="0">
              <a:buNone/>
            </a:pPr>
            <a:r>
              <a:rPr lang="pl-PL" dirty="0"/>
              <a:t> </a:t>
            </a:r>
            <a:r>
              <a:rPr lang="en-US" dirty="0"/>
              <a:t>Option 2: </a:t>
            </a:r>
            <a:r>
              <a:rPr lang="pl-PL" dirty="0"/>
              <a:t>N</a:t>
            </a:r>
            <a:r>
              <a:rPr lang="en-US" dirty="0" err="1"/>
              <a:t>ew</a:t>
            </a:r>
            <a:r>
              <a:rPr lang="en-US" dirty="0"/>
              <a:t> FRC for 60kHz SCS occupying more than 80% CBW are needed.</a:t>
            </a:r>
            <a:r>
              <a:rPr lang="pl-PL" dirty="0"/>
              <a:t> </a:t>
            </a:r>
            <a:r>
              <a:rPr lang="pl-PL" sz="1800" dirty="0"/>
              <a:t>(</a:t>
            </a:r>
            <a:r>
              <a:rPr lang="en-GB" sz="1800" dirty="0"/>
              <a:t>Supported</a:t>
            </a:r>
            <a:r>
              <a:rPr lang="pl-PL" sz="1800" dirty="0"/>
              <a:t> by: ZTE)</a:t>
            </a:r>
          </a:p>
          <a:p>
            <a:pPr marL="457200" lvl="1" indent="0">
              <a:buNone/>
            </a:pPr>
            <a:r>
              <a:rPr lang="en-US" altLang="pl-PL" sz="1800" dirty="0"/>
              <a:t>Note:  except for 10MHz deployed in Indian region, other BW should comply with ETSI regulation EN301893V2.1</a:t>
            </a:r>
            <a:r>
              <a:rPr lang="en-US" altLang="pl-PL" sz="1800" dirty="0">
                <a:solidFill>
                  <a:srgbClr val="FF0000"/>
                </a:solidFill>
              </a:rPr>
              <a:t>.</a:t>
            </a:r>
          </a:p>
          <a:p>
            <a:pPr marL="0" indent="0">
              <a:buNone/>
            </a:pPr>
            <a:endParaRPr lang="en-US" dirty="0">
              <a:highlight>
                <a:srgbClr val="00FF00"/>
              </a:highlight>
            </a:endParaRPr>
          </a:p>
          <a:p>
            <a:pPr marL="0" indent="0">
              <a:buNone/>
            </a:pPr>
            <a:r>
              <a:rPr lang="en-US" dirty="0">
                <a:highlight>
                  <a:srgbClr val="00FF00"/>
                </a:highlight>
              </a:rPr>
              <a:t>Agreement: To apply Option 1.</a:t>
            </a:r>
          </a:p>
          <a:p>
            <a:endParaRPr lang="en-GB" b="1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pl-PL" dirty="0"/>
              <a:t>On </a:t>
            </a:r>
            <a:r>
              <a:rPr lang="en-GB" dirty="0"/>
              <a:t>NR-U FRCs interlace arrangement:</a:t>
            </a:r>
          </a:p>
          <a:p>
            <a:pPr lvl="1"/>
            <a:r>
              <a:rPr lang="en-GB" dirty="0"/>
              <a:t>Following options to consider:</a:t>
            </a:r>
          </a:p>
          <a:p>
            <a:pPr lvl="1"/>
            <a:endParaRPr lang="pl-PL" dirty="0"/>
          </a:p>
          <a:p>
            <a:pPr lvl="1"/>
            <a:r>
              <a:rPr lang="en-US" dirty="0"/>
              <a:t>Option 1: No overlapping</a:t>
            </a:r>
            <a:r>
              <a:rPr lang="pl-PL" dirty="0"/>
              <a:t> </a:t>
            </a:r>
            <a:r>
              <a:rPr lang="en-GB" dirty="0"/>
              <a:t>PRBs</a:t>
            </a:r>
            <a:r>
              <a:rPr lang="en-US" dirty="0"/>
              <a:t>, o</a:t>
            </a:r>
            <a:r>
              <a:rPr lang="en-US" altLang="zh-CN" dirty="0"/>
              <a:t>nly the </a:t>
            </a:r>
            <a:r>
              <a:rPr lang="en-US" altLang="zh-CN" dirty="0" err="1"/>
              <a:t>interaces</a:t>
            </a:r>
            <a:r>
              <a:rPr lang="en-US" altLang="zh-CN" dirty="0"/>
              <a:t> with larger number of RBs are defined </a:t>
            </a:r>
            <a:r>
              <a:rPr lang="en-US" sz="1800" dirty="0"/>
              <a:t>(supported by: Huawei)</a:t>
            </a:r>
          </a:p>
          <a:p>
            <a:pPr lvl="1"/>
            <a:r>
              <a:rPr lang="en-US" dirty="0"/>
              <a:t>Option 3: No overlapping</a:t>
            </a:r>
            <a:r>
              <a:rPr lang="pl-PL" dirty="0"/>
              <a:t> </a:t>
            </a:r>
            <a:r>
              <a:rPr lang="en-GB" dirty="0"/>
              <a:t>PRBs</a:t>
            </a:r>
            <a:r>
              <a:rPr lang="en-US" dirty="0"/>
              <a:t>, all interlaces </a:t>
            </a:r>
            <a:r>
              <a:rPr lang="en-GB" dirty="0"/>
              <a:t>for given CBW&amp;SCS should</a:t>
            </a:r>
            <a:r>
              <a:rPr lang="pl-PL" dirty="0"/>
              <a:t> </a:t>
            </a:r>
            <a:r>
              <a:rPr lang="en-US" dirty="0"/>
              <a:t>have the same number of RBs.</a:t>
            </a:r>
          </a:p>
          <a:p>
            <a:pPr marL="457200" lvl="1" indent="0">
              <a:buNone/>
            </a:pPr>
            <a:r>
              <a:rPr lang="en-US" sz="1800" dirty="0"/>
              <a:t>(supported by: Ericsson, Nokia)</a:t>
            </a:r>
          </a:p>
          <a:p>
            <a:pPr lvl="1"/>
            <a:r>
              <a:rPr lang="en-US" dirty="0"/>
              <a:t>Option 4: overlapping </a:t>
            </a:r>
            <a:r>
              <a:rPr lang="pl-PL" dirty="0" err="1"/>
              <a:t>PRBs</a:t>
            </a:r>
            <a:r>
              <a:rPr lang="pl-PL" dirty="0"/>
              <a:t> </a:t>
            </a:r>
            <a:r>
              <a:rPr lang="en-US" dirty="0"/>
              <a:t>if necessary, all interlaces </a:t>
            </a:r>
            <a:r>
              <a:rPr lang="en-GB" dirty="0"/>
              <a:t>for given CBW&amp;SCS should</a:t>
            </a:r>
            <a:r>
              <a:rPr lang="pl-PL" dirty="0"/>
              <a:t> </a:t>
            </a:r>
            <a:r>
              <a:rPr lang="en-US" dirty="0"/>
              <a:t>have the same number of RBs.</a:t>
            </a:r>
          </a:p>
          <a:p>
            <a:pPr marL="457200" lvl="1" indent="0">
              <a:buNone/>
            </a:pPr>
            <a:r>
              <a:rPr lang="en-US" sz="1800" dirty="0"/>
              <a:t>(supported by: ZTE)</a:t>
            </a:r>
            <a:endParaRPr lang="pl-PL" sz="1800" dirty="0"/>
          </a:p>
          <a:p>
            <a:pPr marL="457200" lvl="1" indent="0">
              <a:buNone/>
            </a:pPr>
            <a:endParaRPr lang="pl-PL" sz="1800" dirty="0">
              <a:solidFill>
                <a:srgbClr val="FF0000"/>
              </a:solidFill>
            </a:endParaRPr>
          </a:p>
          <a:p>
            <a:pPr marL="457200" lvl="1" indent="0">
              <a:buNone/>
            </a:pPr>
            <a:r>
              <a:rPr lang="en-US" sz="3000" dirty="0">
                <a:highlight>
                  <a:srgbClr val="00FF00"/>
                </a:highlight>
              </a:rPr>
              <a:t>Agreement: To apply Option 3. Further details on next slides.</a:t>
            </a:r>
          </a:p>
          <a:p>
            <a:pPr lvl="1"/>
            <a:endParaRPr lang="en-GB" dirty="0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Way forward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9466" y="1362638"/>
            <a:ext cx="10515600" cy="4351338"/>
          </a:xfrm>
        </p:spPr>
        <p:txBody>
          <a:bodyPr>
            <a:normAutofit/>
          </a:bodyPr>
          <a:lstStyle/>
          <a:p>
            <a:pPr lvl="1"/>
            <a:r>
              <a:rPr lang="en-GB" dirty="0"/>
              <a:t>Following</a:t>
            </a:r>
            <a:r>
              <a:rPr lang="pl-PL" dirty="0"/>
              <a:t> </a:t>
            </a:r>
            <a:r>
              <a:rPr lang="en-GB" dirty="0"/>
              <a:t>slides present detailed interlace arrangements for NR FRCs</a:t>
            </a:r>
          </a:p>
          <a:p>
            <a:pPr lvl="1"/>
            <a:endParaRPr lang="en-GB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25" y="-995220"/>
            <a:ext cx="6815158" cy="2817471"/>
          </a:xfrm>
        </p:spPr>
        <p:txBody>
          <a:bodyPr/>
          <a:lstStyle/>
          <a:p>
            <a:r>
              <a:rPr lang="en-GB" dirty="0"/>
              <a:t>REFSENSE and ICS</a:t>
            </a:r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4316EE6B-F90B-4BD5-A84C-A2584D74770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04458437"/>
              </p:ext>
            </p:extLst>
          </p:nvPr>
        </p:nvGraphicFramePr>
        <p:xfrm>
          <a:off x="507040" y="651445"/>
          <a:ext cx="10784734" cy="6390715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269318">
                  <a:extLst>
                    <a:ext uri="{9D8B030D-6E8A-4147-A177-3AD203B41FA5}">
                      <a16:colId xmlns:a16="http://schemas.microsoft.com/office/drawing/2014/main" val="3754949553"/>
                    </a:ext>
                  </a:extLst>
                </a:gridCol>
                <a:gridCol w="1189427">
                  <a:extLst>
                    <a:ext uri="{9D8B030D-6E8A-4147-A177-3AD203B41FA5}">
                      <a16:colId xmlns:a16="http://schemas.microsoft.com/office/drawing/2014/main" val="4266716504"/>
                    </a:ext>
                  </a:extLst>
                </a:gridCol>
                <a:gridCol w="1189427">
                  <a:extLst>
                    <a:ext uri="{9D8B030D-6E8A-4147-A177-3AD203B41FA5}">
                      <a16:colId xmlns:a16="http://schemas.microsoft.com/office/drawing/2014/main" val="167547407"/>
                    </a:ext>
                  </a:extLst>
                </a:gridCol>
                <a:gridCol w="1189427">
                  <a:extLst>
                    <a:ext uri="{9D8B030D-6E8A-4147-A177-3AD203B41FA5}">
                      <a16:colId xmlns:a16="http://schemas.microsoft.com/office/drawing/2014/main" val="3902370685"/>
                    </a:ext>
                  </a:extLst>
                </a:gridCol>
                <a:gridCol w="1189427">
                  <a:extLst>
                    <a:ext uri="{9D8B030D-6E8A-4147-A177-3AD203B41FA5}">
                      <a16:colId xmlns:a16="http://schemas.microsoft.com/office/drawing/2014/main" val="3314480129"/>
                    </a:ext>
                  </a:extLst>
                </a:gridCol>
                <a:gridCol w="1189427">
                  <a:extLst>
                    <a:ext uri="{9D8B030D-6E8A-4147-A177-3AD203B41FA5}">
                      <a16:colId xmlns:a16="http://schemas.microsoft.com/office/drawing/2014/main" val="1239352832"/>
                    </a:ext>
                  </a:extLst>
                </a:gridCol>
                <a:gridCol w="1189427">
                  <a:extLst>
                    <a:ext uri="{9D8B030D-6E8A-4147-A177-3AD203B41FA5}">
                      <a16:colId xmlns:a16="http://schemas.microsoft.com/office/drawing/2014/main" val="2777091754"/>
                    </a:ext>
                  </a:extLst>
                </a:gridCol>
                <a:gridCol w="1189427">
                  <a:extLst>
                    <a:ext uri="{9D8B030D-6E8A-4147-A177-3AD203B41FA5}">
                      <a16:colId xmlns:a16="http://schemas.microsoft.com/office/drawing/2014/main" val="4122936936"/>
                    </a:ext>
                  </a:extLst>
                </a:gridCol>
                <a:gridCol w="1189427">
                  <a:extLst>
                    <a:ext uri="{9D8B030D-6E8A-4147-A177-3AD203B41FA5}">
                      <a16:colId xmlns:a16="http://schemas.microsoft.com/office/drawing/2014/main" val="2097641070"/>
                    </a:ext>
                  </a:extLst>
                </a:gridCol>
              </a:tblGrid>
              <a:tr h="31359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Reference channel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G-FR1-A1-12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G-FR1-A1-13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G-FR1-A1-14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G-FR1-A1-15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G-FR1-A1-16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G-FR1-A1-17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G-FR1-A1-18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G-FR1-A1-19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5047001"/>
                  </a:ext>
                </a:extLst>
              </a:tr>
              <a:tr h="3135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Channel bandwidth (MHz)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0721392"/>
                  </a:ext>
                </a:extLst>
              </a:tr>
              <a:tr h="3135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Subcarrier spacing (kHz)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15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30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89419683"/>
                  </a:ext>
                </a:extLst>
              </a:tr>
              <a:tr h="3135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Allocated resource blocks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1755045"/>
                  </a:ext>
                </a:extLst>
              </a:tr>
              <a:tr h="4744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CP-OFDM Symbols per slot (Note 1)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863263692"/>
                  </a:ext>
                </a:extLst>
              </a:tr>
              <a:tr h="15272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Modulation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QPSK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QPSK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QPSK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QPSK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QPSK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QPSK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QPSK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QPSK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24820408"/>
                  </a:ext>
                </a:extLst>
              </a:tr>
              <a:tr h="17215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Code rate (Note 2)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1/3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1/3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1/3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1/3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1/3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1/3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1/3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1/3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2649141"/>
                  </a:ext>
                </a:extLst>
              </a:tr>
              <a:tr h="17215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Payload size (bits)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888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888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888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888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1736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888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1736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1736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44390268"/>
                  </a:ext>
                </a:extLst>
              </a:tr>
              <a:tr h="3135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Transport block CRC (bits)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4552177"/>
                  </a:ext>
                </a:extLst>
              </a:tr>
              <a:tr h="3135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Code block CRC size (bits)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66223795"/>
                  </a:ext>
                </a:extLst>
              </a:tr>
              <a:tr h="3135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Number of code blocks - C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0096253"/>
                  </a:ext>
                </a:extLst>
              </a:tr>
              <a:tr h="47445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Code block size including CRC (bits) (Note 3)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904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904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904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904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1752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904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1752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1752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63777546"/>
                  </a:ext>
                </a:extLst>
              </a:tr>
              <a:tr h="3135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number of bits per slot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2880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2880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2880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2880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5760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2880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5760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5760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6320724"/>
                  </a:ext>
                </a:extLst>
              </a:tr>
              <a:tr h="31359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Total symbols per slot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1440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1440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1440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1440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2880</a:t>
                      </a:r>
                      <a:endParaRPr lang="pl-PL" sz="105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1440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2880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2880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89223928"/>
                  </a:ext>
                </a:extLst>
              </a:tr>
              <a:tr h="2079553">
                <a:tc gridSpan="9">
                  <a:txBody>
                    <a:bodyPr/>
                    <a:lstStyle/>
                    <a:p>
                      <a:pPr marL="540385" indent="-54038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1:	</a:t>
                      </a:r>
                      <a:r>
                        <a:rPr lang="en-GB" sz="10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UL-DMRS-config-type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= 1 with </a:t>
                      </a:r>
                      <a:r>
                        <a:rPr lang="en-GB" sz="10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UL-DMRS-max-</a:t>
                      </a:r>
                      <a:r>
                        <a:rPr lang="en-GB" sz="1000" i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len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= 1, </a:t>
                      </a:r>
                      <a:r>
                        <a:rPr lang="en-GB" sz="10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UL-DMRS-add-</a:t>
                      </a:r>
                      <a:r>
                        <a:rPr lang="en-GB" sz="1000" i="1" dirty="0" err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pos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= 1 with = 2, = 11 as per table 6.4.1.1.3-3 of TS 38.211 [5].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540385" indent="-54038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2:	MCS index 4 and target coding rate = 308/1024 are adopted to calculate payload size for receiver sensitivity and in-channel selectivity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540385" indent="-54038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3:	Code block size including CRC (bits) equals to  in sub-clause 5.2.2 of TS 38.212 [15].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540385" indent="-54038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	For reference channel A1-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12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the allocated RB’s are uniformly spaced over the channel bandwidth at RB index 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N, N+10, N+20, N+30, N+40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where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N={0,1,2,3,4,5,6,7,8,9}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540385" indent="-54038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	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For reference channel A1-13, the allocated RB</a:t>
                      </a:r>
                      <a:r>
                        <a:rPr lang="zh-CN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 are uniformly spaced over the channel bandwidth at RB index N, N+5, N+10, N+15 where N={0,1,2,3,4}.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540385" indent="-54038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	F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 reference channel A1-14, the allocated RB</a:t>
                      </a:r>
                      <a:r>
                        <a:rPr lang="zh-CN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 are uniformly spaced over the channel bandwidth at RB index  N, N+10,N+20,..N+90 where N={0,1,2,3,...,9}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540385" indent="-54038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	F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 reference channel A1-15, the allocated RB</a:t>
                      </a:r>
                      <a:r>
                        <a:rPr lang="zh-CN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 are uniformly spaced over the channel bandwidth at RB index N, N+5,N+10,..,N+45 where N={0,1,2,3,4,5}.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540385" indent="-54038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10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	For reference channel A1-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the allocated RB’s are uniformly spaced over the channel bandwidth at RB index 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N, N+10,N+20,...,N+200 where N={0,1,2,3,4,...,9}.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540385" indent="-54038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	For reference channel A1-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, the allocated RB’s are uniformly spaced over the channel bandwidth at RB index 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N, N+5, 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N+10, ..., N+100 where N={0,1,2,3,4}.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540385" indent="-54038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OTE 12:	For reference channel A1-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18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, the allocated RB’s are uniformly spaced over the channel bandwidth at RB index 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N, N+5,N+10,...,N+150 where N={0,1,2,...,9}.</a:t>
                      </a:r>
                      <a:endParaRPr lang="pl-PL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40385" indent="-54038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OTE 13:	For reference channel A1-19, the allocated RB’s are uniformly spaced over the channel bandwidth at RB index 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N, N+5,N+10,...,N+205 where N={0,1,2,3,4,...,9}.</a:t>
                      </a:r>
                      <a:endParaRPr lang="pl-PL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28348783"/>
                  </a:ext>
                </a:extLst>
              </a:tr>
            </a:tbl>
          </a:graphicData>
        </a:graphic>
      </p:graphicFrame>
      <p:pic>
        <p:nvPicPr>
          <p:cNvPr id="1027" name="Picture 3">
            <a:extLst>
              <a:ext uri="{FF2B5EF4-FFF2-40B4-BE49-F238E27FC236}">
                <a16:creationId xmlns:a16="http://schemas.microsoft.com/office/drawing/2014/main" id="{6F422727-FDA9-4007-9A80-E7A560E4C21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01600" cy="17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>
            <a:extLst>
              <a:ext uri="{FF2B5EF4-FFF2-40B4-BE49-F238E27FC236}">
                <a16:creationId xmlns:a16="http://schemas.microsoft.com/office/drawing/2014/main" id="{1CD571E0-8925-475E-8FE4-7478BFC32E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0" cy="177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5" name="Picture 1">
            <a:extLst>
              <a:ext uri="{FF2B5EF4-FFF2-40B4-BE49-F238E27FC236}">
                <a16:creationId xmlns:a16="http://schemas.microsoft.com/office/drawing/2014/main" id="{4CDD6305-8F88-4C35-ADCB-BB3F22CDE4F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22250" cy="152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5968454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625" y="-995220"/>
            <a:ext cx="6815158" cy="2817471"/>
          </a:xfrm>
        </p:spPr>
        <p:txBody>
          <a:bodyPr/>
          <a:lstStyle/>
          <a:p>
            <a:r>
              <a:rPr lang="en-GB" dirty="0"/>
              <a:t>Dynamic range</a:t>
            </a:r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DD80EA05-2FB3-432A-B2DC-C5946D8C22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47595840"/>
              </p:ext>
            </p:extLst>
          </p:nvPr>
        </p:nvGraphicFramePr>
        <p:xfrm>
          <a:off x="881712" y="668538"/>
          <a:ext cx="11037384" cy="6352004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226376">
                  <a:extLst>
                    <a:ext uri="{9D8B030D-6E8A-4147-A177-3AD203B41FA5}">
                      <a16:colId xmlns:a16="http://schemas.microsoft.com/office/drawing/2014/main" val="124196362"/>
                    </a:ext>
                  </a:extLst>
                </a:gridCol>
                <a:gridCol w="1226376">
                  <a:extLst>
                    <a:ext uri="{9D8B030D-6E8A-4147-A177-3AD203B41FA5}">
                      <a16:colId xmlns:a16="http://schemas.microsoft.com/office/drawing/2014/main" val="2941796731"/>
                    </a:ext>
                  </a:extLst>
                </a:gridCol>
                <a:gridCol w="1226376">
                  <a:extLst>
                    <a:ext uri="{9D8B030D-6E8A-4147-A177-3AD203B41FA5}">
                      <a16:colId xmlns:a16="http://schemas.microsoft.com/office/drawing/2014/main" val="2784082412"/>
                    </a:ext>
                  </a:extLst>
                </a:gridCol>
                <a:gridCol w="1226376">
                  <a:extLst>
                    <a:ext uri="{9D8B030D-6E8A-4147-A177-3AD203B41FA5}">
                      <a16:colId xmlns:a16="http://schemas.microsoft.com/office/drawing/2014/main" val="2724923943"/>
                    </a:ext>
                  </a:extLst>
                </a:gridCol>
                <a:gridCol w="1226376">
                  <a:extLst>
                    <a:ext uri="{9D8B030D-6E8A-4147-A177-3AD203B41FA5}">
                      <a16:colId xmlns:a16="http://schemas.microsoft.com/office/drawing/2014/main" val="3759406183"/>
                    </a:ext>
                  </a:extLst>
                </a:gridCol>
                <a:gridCol w="1226376">
                  <a:extLst>
                    <a:ext uri="{9D8B030D-6E8A-4147-A177-3AD203B41FA5}">
                      <a16:colId xmlns:a16="http://schemas.microsoft.com/office/drawing/2014/main" val="2787456783"/>
                    </a:ext>
                  </a:extLst>
                </a:gridCol>
                <a:gridCol w="1226376">
                  <a:extLst>
                    <a:ext uri="{9D8B030D-6E8A-4147-A177-3AD203B41FA5}">
                      <a16:colId xmlns:a16="http://schemas.microsoft.com/office/drawing/2014/main" val="4079397769"/>
                    </a:ext>
                  </a:extLst>
                </a:gridCol>
                <a:gridCol w="1226376">
                  <a:extLst>
                    <a:ext uri="{9D8B030D-6E8A-4147-A177-3AD203B41FA5}">
                      <a16:colId xmlns:a16="http://schemas.microsoft.com/office/drawing/2014/main" val="3274986469"/>
                    </a:ext>
                  </a:extLst>
                </a:gridCol>
                <a:gridCol w="1226376">
                  <a:extLst>
                    <a:ext uri="{9D8B030D-6E8A-4147-A177-3AD203B41FA5}">
                      <a16:colId xmlns:a16="http://schemas.microsoft.com/office/drawing/2014/main" val="2760862028"/>
                    </a:ext>
                  </a:extLst>
                </a:gridCol>
              </a:tblGrid>
              <a:tr h="15598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Reference channel</a:t>
                      </a:r>
                      <a:endParaRPr lang="pl-PL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G-FR1-A2-7</a:t>
                      </a:r>
                      <a:endParaRPr lang="pl-PL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G-FR1-A2-8</a:t>
                      </a:r>
                      <a:endParaRPr lang="pl-PL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G-FR1-A2-9</a:t>
                      </a:r>
                      <a:endParaRPr lang="pl-PL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G-FR1-A2-10</a:t>
                      </a:r>
                      <a:endParaRPr lang="pl-PL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G-FR1-A2-11</a:t>
                      </a:r>
                      <a:endParaRPr lang="pl-PL" sz="1000" b="1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G-FR1-A2-12</a:t>
                      </a:r>
                      <a:endParaRPr lang="pl-PL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G-FR1-A2-13</a:t>
                      </a:r>
                      <a:endParaRPr lang="pl-PL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b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G-FR1-A2-14</a:t>
                      </a:r>
                      <a:endParaRPr lang="pl-PL" sz="1000" b="1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5598969"/>
                  </a:ext>
                </a:extLst>
              </a:tr>
              <a:tr h="3242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Channel bandwidth (MHz)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10</a:t>
                      </a:r>
                      <a:endParaRPr lang="pl-PL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</a:t>
                      </a:r>
                      <a:endParaRPr lang="pl-PL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20</a:t>
                      </a:r>
                      <a:endParaRPr lang="pl-PL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40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40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60</a:t>
                      </a:r>
                      <a:endParaRPr lang="pl-PL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80</a:t>
                      </a:r>
                      <a:endParaRPr lang="pl-PL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45075594"/>
                  </a:ext>
                </a:extLst>
              </a:tr>
              <a:tr h="3242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Subcarrier spacing (kHz)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15</a:t>
                      </a:r>
                      <a:endParaRPr lang="pl-PL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30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15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30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15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30</a:t>
                      </a:r>
                      <a:endParaRPr lang="pl-PL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30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30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686349080"/>
                  </a:ext>
                </a:extLst>
              </a:tr>
              <a:tr h="3242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Allocated resource blocks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20</a:t>
                      </a:r>
                      <a:endParaRPr lang="pl-PL" sz="105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3753" marR="33753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44417675"/>
                  </a:ext>
                </a:extLst>
              </a:tr>
              <a:tr h="3242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CP-OFDM Symbols per slot (Note 1)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</a:t>
                      </a:r>
                      <a:endParaRPr lang="pl-PL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</a:t>
                      </a:r>
                      <a:endParaRPr lang="pl-PL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</a:t>
                      </a:r>
                      <a:endParaRPr lang="pl-PL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</a:t>
                      </a:r>
                      <a:endParaRPr lang="pl-PL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</a:t>
                      </a:r>
                      <a:endParaRPr lang="pl-PL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12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709663848"/>
                  </a:ext>
                </a:extLst>
              </a:tr>
              <a:tr h="1559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Modulation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16QAM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16QAM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16QAM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16QAM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16QAM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16QAM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16QAM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16QAM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46447710"/>
                  </a:ext>
                </a:extLst>
              </a:tr>
              <a:tr h="1559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Code rate (Note 2)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/3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/3</a:t>
                      </a:r>
                      <a:endParaRPr lang="pl-PL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/3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/3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/3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kern="1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GB" sz="1000" kern="1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/3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/3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2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/3</a:t>
                      </a:r>
                      <a:endParaRPr lang="pl-PL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91658019"/>
                  </a:ext>
                </a:extLst>
              </a:tr>
              <a:tr h="15598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Payload size (bits)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3752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3752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3752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3752</a:t>
                      </a:r>
                      <a:endParaRPr lang="pl-PL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7424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3752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7424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7424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489456285"/>
                  </a:ext>
                </a:extLst>
              </a:tr>
              <a:tr h="3242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Transport block CRC (bits)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16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16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16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16</a:t>
                      </a:r>
                      <a:endParaRPr lang="pl-PL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24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16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24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24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90077416"/>
                  </a:ext>
                </a:extLst>
              </a:tr>
              <a:tr h="3242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Code block CRC size (bits)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</a:t>
                      </a:r>
                      <a:endParaRPr lang="pl-PL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</a:t>
                      </a:r>
                      <a:endParaRPr lang="pl-PL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</a:t>
                      </a:r>
                      <a:endParaRPr lang="pl-PL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-</a:t>
                      </a:r>
                      <a:endParaRPr lang="pl-PL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472718459"/>
                  </a:ext>
                </a:extLst>
              </a:tr>
              <a:tr h="3242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Number of code blocks - C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pl-PL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pl-PL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pl-PL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endParaRPr lang="pl-PL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26869565"/>
                  </a:ext>
                </a:extLst>
              </a:tr>
              <a:tr h="492423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Code block size </a:t>
                      </a: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including CRC </a:t>
                      </a: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(bits) (Note 3)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3768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3768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3768</a:t>
                      </a:r>
                      <a:endParaRPr lang="pl-PL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3768</a:t>
                      </a:r>
                      <a:endParaRPr lang="pl-PL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7448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3768</a:t>
                      </a:r>
                      <a:endParaRPr lang="pl-PL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7448</a:t>
                      </a:r>
                      <a:endParaRPr lang="pl-PL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7448</a:t>
                      </a:r>
                      <a:endParaRPr lang="pl-PL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88064784"/>
                  </a:ext>
                </a:extLst>
              </a:tr>
              <a:tr h="3242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Total number of bits per slot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5760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5760</a:t>
                      </a:r>
                      <a:endParaRPr lang="pl-PL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5760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5760</a:t>
                      </a:r>
                      <a:endParaRPr lang="pl-PL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11520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5760</a:t>
                      </a:r>
                      <a:endParaRPr lang="pl-PL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11520</a:t>
                      </a:r>
                      <a:endParaRPr lang="pl-PL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11520</a:t>
                      </a:r>
                      <a:endParaRPr lang="pl-PL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84389400"/>
                  </a:ext>
                </a:extLst>
              </a:tr>
              <a:tr h="324206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Total symbols per slot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1440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1440</a:t>
                      </a:r>
                      <a:endParaRPr lang="pl-PL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1440</a:t>
                      </a:r>
                      <a:endParaRPr lang="pl-PL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1440</a:t>
                      </a:r>
                      <a:endParaRPr lang="pl-PL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2880</a:t>
                      </a:r>
                      <a:endParaRPr lang="pl-PL" sz="100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1440</a:t>
                      </a:r>
                      <a:endParaRPr lang="pl-PL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2880</a:t>
                      </a:r>
                      <a:endParaRPr lang="pl-PL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 2880</a:t>
                      </a:r>
                      <a:endParaRPr lang="pl-PL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79129274"/>
                  </a:ext>
                </a:extLst>
              </a:tr>
              <a:tr h="2006377">
                <a:tc gridSpan="9">
                  <a:txBody>
                    <a:bodyPr/>
                    <a:lstStyle/>
                    <a:p>
                      <a:pPr marL="540385" indent="-54038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1:	DM-RS configuration type = 1 with DM-RS duration = single-symbol DM-RS, 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a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dditional DM-RS position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 = pos1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with </a:t>
                      </a:r>
                      <a:r>
                        <a:rPr lang="en-GB" sz="10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1000" i="1" baseline="-25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= 2, </a:t>
                      </a:r>
                      <a:r>
                        <a:rPr lang="en-GB" sz="10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l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= 11 as per table 6.4.1.1.3-3 of TS 38.211 [5].</a:t>
                      </a:r>
                      <a:endParaRPr lang="pl-PL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40385" indent="-54038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2:	MCS index 16 and target coding rate = 658/1024 are adopted to calculate payload size.</a:t>
                      </a:r>
                      <a:endParaRPr lang="pl-PL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40385" indent="-54038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3:	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Code block size including CRC (bits) equals to </a:t>
                      </a:r>
                      <a:r>
                        <a:rPr lang="en-GB" sz="1000" i="1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K'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in sub-clause 5.2.2 of TS 38.212 [15].</a:t>
                      </a:r>
                      <a:endParaRPr lang="pl-PL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40385" indent="-54038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	For reference channel A2-7, the allocated RB’s are uniformly spaced over the channel bandwidth at RB index 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N, N+10, N+20, N+30, N+40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where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N={0,1,2,3,4,5,6,7,8,9}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540385" indent="-54038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	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For reference channel A2-8, the allocated RB</a:t>
                      </a:r>
                      <a:r>
                        <a:rPr lang="zh-CN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 are uniformly spaced over the channel bandwidth at RB index N, N+5, N+10, N+15 where N={0,1,2,3,4}.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540385" indent="-54038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</a:t>
                      </a:r>
                      <a:r>
                        <a:rPr lang="pl-PL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	F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 reference channel A2-9, the allocated RB</a:t>
                      </a:r>
                      <a:r>
                        <a:rPr lang="zh-CN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 are uniformly spaced over the channel bandwidth at RB index  N, N+10,N+20,..N+90 where N={0,1,2,3,...,9}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.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540385" indent="-54038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</a:t>
                      </a:r>
                      <a:r>
                        <a:rPr lang="pl-PL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	F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or reference channel A2-10, the allocated RB</a:t>
                      </a:r>
                      <a:r>
                        <a:rPr lang="zh-CN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’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s are uniformly spaced over the channel bandwidth at RB index N, N+5,N+10,..,N+45 where N={0,1,2,3,4,5}.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540385" indent="-54038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</a:t>
                      </a:r>
                      <a:r>
                        <a:rPr lang="pl-PL" sz="10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	For reference channel A2-11, the allocated RB’s are uniformly spaced over the channel bandwidth at RB index 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N, N+10,N+20,...,N+200 where N={0,1,2,3,4,...,9}.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540385" indent="-54038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NOTE </a:t>
                      </a:r>
                      <a:r>
                        <a:rPr lang="pl-PL" sz="10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:	For reference channel A2-12, the allocated RB’s are uniformly spaced over the channel bandwidth at RB index 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N, N+5, 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N+10, ..., N+100 where N={0,1,2,3,4}.</a:t>
                      </a:r>
                      <a:endParaRPr lang="pl-PL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  <a:p>
                      <a:pPr marL="540385" indent="-54038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OTE 1</a:t>
                      </a:r>
                      <a:r>
                        <a:rPr lang="pl-PL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0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:	For reference channel A2-13, the allocated RB’s are uniformly spaced over the channel bandwidth at RB index 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N, N+5,N+10,...,N+150 where N={0,1,2,...,9}.</a:t>
                      </a:r>
                      <a:endParaRPr lang="pl-PL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40385" indent="-54038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N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OTE 1</a:t>
                      </a:r>
                      <a:r>
                        <a:rPr lang="pl-PL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1</a:t>
                      </a: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:	For reference channel A2-14, the allocated RB’s are uniformly spaced over the channel bandwidth at RB index </a:t>
                      </a: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N, N+5,N+10,...,N+205 where N={0,1,2,3,4,...,9}.</a:t>
                      </a:r>
                      <a:endParaRPr lang="pl-PL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540385" indent="-540385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  <a:cs typeface="Arial" panose="020B0604020202020204" pitchFamily="34" charset="0"/>
                        </a:rPr>
                        <a:t> </a:t>
                      </a:r>
                      <a:endParaRPr lang="pl-PL" sz="1000" dirty="0">
                        <a:effectLst/>
                        <a:latin typeface="Arial" panose="020B0604020202020204" pitchFamily="34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56629" marR="5662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pl-PL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4220238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7526816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451</TotalTime>
  <Words>2151</Words>
  <Application>Microsoft Office PowerPoint</Application>
  <PresentationFormat>Widescreen</PresentationFormat>
  <Paragraphs>1352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9" baseType="lpstr">
      <vt:lpstr>宋体</vt:lpstr>
      <vt:lpstr>Arial</vt:lpstr>
      <vt:lpstr>Calibri</vt:lpstr>
      <vt:lpstr>Calibri Light</vt:lpstr>
      <vt:lpstr>Times New Roman</vt:lpstr>
      <vt:lpstr>Office Theme</vt:lpstr>
      <vt:lpstr>WF on NR-U FRCs</vt:lpstr>
      <vt:lpstr>Contributions for RAN4#94e on NR-U BS Rx requirements</vt:lpstr>
      <vt:lpstr>Background</vt:lpstr>
      <vt:lpstr>Way forward</vt:lpstr>
      <vt:lpstr>Way forward</vt:lpstr>
      <vt:lpstr>Way forward</vt:lpstr>
      <vt:lpstr>Way forward</vt:lpstr>
      <vt:lpstr>REFSENSE and ICS</vt:lpstr>
      <vt:lpstr>Dynamic range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TS referencing rules</dc:title>
  <dc:creator>Nokia-user</dc:creator>
  <cp:lastModifiedBy>Bartlomiej Golebiowski</cp:lastModifiedBy>
  <cp:revision>65</cp:revision>
  <dcterms:created xsi:type="dcterms:W3CDTF">2020-02-28T12:26:00Z</dcterms:created>
  <dcterms:modified xsi:type="dcterms:W3CDTF">2020-03-05T13:57:17Z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0x010100A65EF91AF809AE43A424EC0312E4EB1E</vt:lpwstr>
  </property>
  <property fmtid="{D5CDD505-2E9C-101B-9397-08002B2CF9AE}" pid="3" name="_2015_ms_pID_725343">
    <vt:lpwstr>(2)l5fJfgMjyROeOtwnH3UrSWZyh9f13qxuYNgBxhdVkNwdcCv7eHbTRJ7cUeOrDG5x3B8FpojM
TUOOSGmEnAlXGzAW3des5AFYnPGNq4S/zNZKi9qIgXlql3i1XitqLXW3P01bAOkcZuJTkeYk
nP/s/1v0wrgnAVgjVE/R22YdubDWz0vYoIp9Fah9N5K9bM0LnFs5pnvn/dKe5wKulAdIZqmY
Whj+82MYbFaoMJnB8U</vt:lpwstr>
  </property>
  <property fmtid="{D5CDD505-2E9C-101B-9397-08002B2CF9AE}" pid="4" name="_2015_ms_pID_7253431">
    <vt:lpwstr>jjkr8Vn5PdIGAYaPjTHi1dD1WDd1nySQDwb9Wm4zZIdvF5Jy/bP9tF
+wS+sIAsLzKaf0dq1TNbTKWOFkJb4EHprRHW/1LW/USRNUZZDm/G73lM7s+XKd42XGbCVh9v
gfBt59y7dH8ulAZW+fupTIFnNaA4GZDKF4ataugq6zWDbICYGAJi/bEPypRCvvwB9Lk=</vt:lpwstr>
  </property>
  <property fmtid="{D5CDD505-2E9C-101B-9397-08002B2CF9AE}" pid="5" name="KSOProductBuildVer">
    <vt:lpwstr>2052-10.8.2.6613</vt:lpwstr>
  </property>
</Properties>
</file>