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7" r:id="rId2"/>
    <p:sldId id="258" r:id="rId3"/>
    <p:sldId id="260" r:id="rId4"/>
    <p:sldId id="262" r:id="rId5"/>
    <p:sldId id="259" r:id="rId6"/>
    <p:sldId id="263" r:id="rId7"/>
    <p:sldId id="264" r:id="rId8"/>
    <p:sldId id="270" r:id="rId9"/>
    <p:sldId id="271"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86" autoAdjust="0"/>
    <p:restoredTop sz="94660"/>
  </p:normalViewPr>
  <p:slideViewPr>
    <p:cSldViewPr snapToGrid="0">
      <p:cViewPr varScale="1">
        <p:scale>
          <a:sx n="84" d="100"/>
          <a:sy n="84" d="100"/>
        </p:scale>
        <p:origin x="126" y="5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84B925-E0B6-41DC-8C12-11A7255E3C68}" type="datetimeFigureOut">
              <a:rPr lang="zh-CN" altLang="en-US" smtClean="0"/>
              <a:t>2020/3/5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5FCF9E-41E6-4EC0-BE53-EAC0E5F5D8D0}" type="slidenum">
              <a:rPr lang="zh-CN" altLang="en-US" smtClean="0"/>
              <a:t>‹#›</a:t>
            </a:fld>
            <a:endParaRPr lang="zh-CN" altLang="en-US"/>
          </a:p>
        </p:txBody>
      </p:sp>
    </p:spTree>
    <p:extLst>
      <p:ext uri="{BB962C8B-B14F-4D97-AF65-F5344CB8AC3E}">
        <p14:creationId xmlns:p14="http://schemas.microsoft.com/office/powerpoint/2010/main" val="2025567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F824641-B679-4EAB-A903-135014AE9943}" type="slidenum">
              <a:rPr lang="zh-CN" altLang="en-US" smtClean="0"/>
              <a:t>5</a:t>
            </a:fld>
            <a:endParaRPr lang="zh-CN" altLang="en-US"/>
          </a:p>
        </p:txBody>
      </p:sp>
    </p:spTree>
    <p:extLst>
      <p:ext uri="{BB962C8B-B14F-4D97-AF65-F5344CB8AC3E}">
        <p14:creationId xmlns:p14="http://schemas.microsoft.com/office/powerpoint/2010/main" val="4216630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29F9908-0239-47AB-9538-EE4D2EB796CB}" type="datetimeFigureOut">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829892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29F9908-0239-47AB-9538-EE4D2EB796CB}" type="datetimeFigureOut">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447091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29F9908-0239-47AB-9538-EE4D2EB796CB}" type="datetimeFigureOut">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072401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29F9908-0239-47AB-9538-EE4D2EB796CB}" type="datetimeFigureOut">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435547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29F9908-0239-47AB-9538-EE4D2EB796CB}" type="datetimeFigureOut">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175747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29F9908-0239-47AB-9538-EE4D2EB796CB}" type="datetimeFigureOut">
              <a:rPr lang="zh-CN" altLang="en-US" smtClean="0"/>
              <a:t>2020/3/5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029828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29F9908-0239-47AB-9538-EE4D2EB796CB}" type="datetimeFigureOut">
              <a:rPr lang="zh-CN" altLang="en-US" smtClean="0"/>
              <a:t>2020/3/5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328171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29F9908-0239-47AB-9538-EE4D2EB796CB}" type="datetimeFigureOut">
              <a:rPr lang="zh-CN" altLang="en-US" smtClean="0"/>
              <a:t>2020/3/5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4231054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29F9908-0239-47AB-9538-EE4D2EB796CB}" type="datetimeFigureOut">
              <a:rPr lang="zh-CN" altLang="en-US" smtClean="0"/>
              <a:t>2020/3/5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795799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29F9908-0239-47AB-9538-EE4D2EB796CB}" type="datetimeFigureOut">
              <a:rPr lang="zh-CN" altLang="en-US" smtClean="0"/>
              <a:t>2020/3/5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13971466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29F9908-0239-47AB-9538-EE4D2EB796CB}" type="datetimeFigureOut">
              <a:rPr lang="zh-CN" altLang="en-US" smtClean="0"/>
              <a:t>2020/3/5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374422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9F9908-0239-47AB-9538-EE4D2EB796CB}" type="datetimeFigureOut">
              <a:rPr lang="zh-CN" altLang="en-US" smtClean="0"/>
              <a:t>2020/3/5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4075511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38022" y="273881"/>
            <a:ext cx="11714672" cy="761507"/>
          </a:xfrm>
        </p:spPr>
        <p:txBody>
          <a:bodyPr>
            <a:normAutofit fontScale="90000"/>
          </a:bodyPr>
          <a:lstStyle/>
          <a:p>
            <a:pPr algn="l">
              <a:lnSpc>
                <a:spcPct val="100000"/>
              </a:lnSpc>
            </a:pPr>
            <a:r>
              <a:rPr lang="en-US" altLang="zh-CN" sz="2800" b="1" dirty="0">
                <a:cs typeface="Times New Roman" panose="02020603050405020304" pitchFamily="18" charset="0"/>
              </a:rPr>
              <a:t>3GPP TSG-RAN WG4 Meeting </a:t>
            </a:r>
            <a:r>
              <a:rPr lang="en-GB" altLang="zh-CN" sz="2400" b="1" dirty="0"/>
              <a:t> #94-e</a:t>
            </a:r>
            <a:r>
              <a:rPr lang="en-US" altLang="zh-CN" sz="2800" b="1" dirty="0">
                <a:cs typeface="Times New Roman" panose="02020603050405020304" pitchFamily="18" charset="0"/>
              </a:rPr>
              <a:t>				             R4-2002429 	</a:t>
            </a:r>
            <a:br>
              <a:rPr lang="en-US" altLang="zh-CN" sz="2800" b="1" dirty="0">
                <a:cs typeface="Times New Roman" panose="02020603050405020304" pitchFamily="18" charset="0"/>
              </a:rPr>
            </a:br>
            <a:r>
              <a:rPr lang="en-US" altLang="zh-CN" sz="2800" b="1" dirty="0">
                <a:cs typeface="Times New Roman" panose="02020603050405020304" pitchFamily="18" charset="0"/>
              </a:rPr>
              <a:t>Electronic Meeting, Feb.24</a:t>
            </a:r>
            <a:r>
              <a:rPr lang="en-US" altLang="zh-CN" sz="2800" b="1" baseline="30000" dirty="0">
                <a:cs typeface="Times New Roman" panose="02020603050405020304" pitchFamily="18" charset="0"/>
              </a:rPr>
              <a:t>th</a:t>
            </a:r>
            <a:r>
              <a:rPr lang="en-US" altLang="zh-CN" sz="2800" b="1" dirty="0">
                <a:cs typeface="Times New Roman" panose="02020603050405020304" pitchFamily="18" charset="0"/>
              </a:rPr>
              <a:t> – Mar.6</a:t>
            </a:r>
            <a:r>
              <a:rPr lang="en-US" altLang="zh-CN" sz="2800" b="1" baseline="30000" dirty="0">
                <a:cs typeface="Times New Roman" panose="02020603050405020304" pitchFamily="18" charset="0"/>
              </a:rPr>
              <a:t>th</a:t>
            </a:r>
            <a:r>
              <a:rPr lang="en-US" altLang="zh-CN" sz="2800" b="1" dirty="0">
                <a:cs typeface="Times New Roman" panose="02020603050405020304" pitchFamily="18" charset="0"/>
              </a:rPr>
              <a:t> 2020	</a:t>
            </a:r>
            <a:endParaRPr lang="zh-CN" altLang="en-US" sz="2800" b="1" dirty="0">
              <a:cs typeface="Times New Roman" panose="02020603050405020304" pitchFamily="18" charset="0"/>
            </a:endParaRPr>
          </a:p>
        </p:txBody>
      </p:sp>
      <p:sp>
        <p:nvSpPr>
          <p:cNvPr id="3" name="副标题 2"/>
          <p:cNvSpPr>
            <a:spLocks noGrp="1"/>
          </p:cNvSpPr>
          <p:nvPr>
            <p:ph type="subTitle" idx="1"/>
          </p:nvPr>
        </p:nvSpPr>
        <p:spPr>
          <a:xfrm>
            <a:off x="1423358" y="4287574"/>
            <a:ext cx="9144000" cy="794178"/>
          </a:xfrm>
        </p:spPr>
        <p:txBody>
          <a:bodyPr>
            <a:normAutofit/>
          </a:bodyPr>
          <a:lstStyle/>
          <a:p>
            <a:r>
              <a:rPr lang="en-US" altLang="zh-CN" sz="4000" b="1" dirty="0">
                <a:latin typeface="+mj-lt"/>
                <a:cs typeface="Times New Roman" panose="02020603050405020304" pitchFamily="18" charset="0"/>
              </a:rPr>
              <a:t>Huawei, </a:t>
            </a:r>
            <a:r>
              <a:rPr lang="en-US" altLang="zh-CN" sz="4000" b="1" dirty="0" err="1">
                <a:latin typeface="+mj-lt"/>
                <a:cs typeface="Times New Roman" panose="02020603050405020304" pitchFamily="18" charset="0"/>
              </a:rPr>
              <a:t>HiSilicon</a:t>
            </a:r>
            <a:endParaRPr lang="zh-CN" altLang="en-US" sz="4000" b="1" dirty="0">
              <a:latin typeface="+mj-lt"/>
              <a:cs typeface="Times New Roman" panose="02020603050405020304" pitchFamily="18" charset="0"/>
            </a:endParaRPr>
          </a:p>
        </p:txBody>
      </p:sp>
      <p:sp>
        <p:nvSpPr>
          <p:cNvPr id="4" name="标题 1"/>
          <p:cNvSpPr txBox="1">
            <a:spLocks/>
          </p:cNvSpPr>
          <p:nvPr/>
        </p:nvSpPr>
        <p:spPr>
          <a:xfrm>
            <a:off x="296174" y="0"/>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zh-CN" altLang="en-US" sz="2400">
              <a:latin typeface="Times New Roman" panose="02020603050405020304" pitchFamily="18" charset="0"/>
              <a:cs typeface="Times New Roman" panose="02020603050405020304" pitchFamily="18" charset="0"/>
            </a:endParaRPr>
          </a:p>
        </p:txBody>
      </p:sp>
      <p:sp>
        <p:nvSpPr>
          <p:cNvPr id="5" name="标题 1"/>
          <p:cNvSpPr txBox="1">
            <a:spLocks/>
          </p:cNvSpPr>
          <p:nvPr/>
        </p:nvSpPr>
        <p:spPr>
          <a:xfrm>
            <a:off x="1524000" y="1779205"/>
            <a:ext cx="9144000" cy="1764552"/>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n-US" altLang="zh-CN" b="1" dirty="0">
                <a:cs typeface="Times New Roman" panose="02020603050405020304" pitchFamily="18" charset="0"/>
              </a:rPr>
              <a:t>Way forward on NR URLLC  BS performance requirements</a:t>
            </a:r>
            <a:endParaRPr lang="zh-CN" altLang="en-US" b="1" dirty="0">
              <a:cs typeface="Times New Roman" panose="02020603050405020304" pitchFamily="18" charset="0"/>
            </a:endParaRPr>
          </a:p>
        </p:txBody>
      </p:sp>
    </p:spTree>
    <p:extLst>
      <p:ext uri="{BB962C8B-B14F-4D97-AF65-F5344CB8AC3E}">
        <p14:creationId xmlns:p14="http://schemas.microsoft.com/office/powerpoint/2010/main" val="8226861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0"/>
            <a:ext cx="11473132" cy="862642"/>
          </a:xfrm>
        </p:spPr>
        <p:txBody>
          <a:bodyPr>
            <a:normAutofit/>
          </a:bodyPr>
          <a:lstStyle/>
          <a:p>
            <a:r>
              <a:rPr lang="en-US" altLang="zh-CN" b="1" dirty="0"/>
              <a:t>BS demodulation requirements for high reliability</a:t>
            </a:r>
            <a:endParaRPr lang="zh-CN" altLang="en-US" dirty="0"/>
          </a:p>
        </p:txBody>
      </p:sp>
      <p:sp>
        <p:nvSpPr>
          <p:cNvPr id="3" name="内容占位符 2"/>
          <p:cNvSpPr>
            <a:spLocks noGrp="1"/>
          </p:cNvSpPr>
          <p:nvPr>
            <p:ph idx="1"/>
          </p:nvPr>
        </p:nvSpPr>
        <p:spPr>
          <a:xfrm>
            <a:off x="131034" y="746896"/>
            <a:ext cx="11473132" cy="5727939"/>
          </a:xfrm>
          <a:noFill/>
        </p:spPr>
        <p:txBody>
          <a:bodyPr>
            <a:noAutofit/>
          </a:bodyPr>
          <a:lstStyle/>
          <a:p>
            <a:pPr hangingPunct="0">
              <a:lnSpc>
                <a:spcPct val="100000"/>
              </a:lnSpc>
            </a:pPr>
            <a:r>
              <a:rPr lang="en-US" altLang="zh-CN" sz="2400" b="1" dirty="0"/>
              <a:t>BS FR1 URLLC PUSCH demodulation requirement for high reliability with higher </a:t>
            </a:r>
            <a:r>
              <a:rPr lang="en-US" altLang="zh-CN" sz="2400" b="1" dirty="0" smtClean="0"/>
              <a:t>BLER:</a:t>
            </a:r>
            <a:endParaRPr lang="en-US" altLang="zh-CN" sz="2400" b="1" dirty="0"/>
          </a:p>
          <a:p>
            <a:pPr lvl="2" hangingPunct="0">
              <a:buFont typeface="Calibri" panose="020F0502020204030204" pitchFamily="34" charset="0"/>
              <a:buChar char="−"/>
            </a:pPr>
            <a:r>
              <a:rPr lang="en-US" altLang="zh-CN" sz="1600" dirty="0" smtClean="0"/>
              <a:t>Target </a:t>
            </a:r>
            <a:r>
              <a:rPr lang="en-US" altLang="zh-CN" sz="1600" dirty="0"/>
              <a:t>BLER : 1%</a:t>
            </a:r>
            <a:endParaRPr lang="zh-CN" altLang="zh-CN" sz="1600" dirty="0"/>
          </a:p>
          <a:p>
            <a:pPr lvl="2" hangingPunct="0">
              <a:buFont typeface="Calibri" panose="020F0502020204030204" pitchFamily="34" charset="0"/>
              <a:buChar char="−"/>
            </a:pPr>
            <a:r>
              <a:rPr lang="en-US" altLang="zh-CN" sz="1600" dirty="0"/>
              <a:t>Target confidence level: 99%</a:t>
            </a:r>
            <a:endParaRPr lang="zh-CN" altLang="zh-CN" sz="1600" dirty="0"/>
          </a:p>
          <a:p>
            <a:pPr lvl="2" hangingPunct="0">
              <a:buFont typeface="Calibri" panose="020F0502020204030204" pitchFamily="34" charset="0"/>
              <a:buChar char="−"/>
            </a:pPr>
            <a:r>
              <a:rPr lang="en-US" altLang="zh-CN" sz="1600" dirty="0"/>
              <a:t>Calculate the target BLER after all transmission if HARQ activated.</a:t>
            </a:r>
            <a:endParaRPr lang="zh-CN" altLang="zh-CN" sz="1600" dirty="0"/>
          </a:p>
          <a:p>
            <a:pPr lvl="2" hangingPunct="0">
              <a:buFont typeface="Calibri" panose="020F0502020204030204" pitchFamily="34" charset="0"/>
              <a:buChar char="−"/>
            </a:pPr>
            <a:r>
              <a:rPr lang="en-US" altLang="zh-CN" sz="1600" dirty="0"/>
              <a:t>Number of HARQ transmission: 4</a:t>
            </a:r>
            <a:endParaRPr lang="zh-CN" altLang="zh-CN" sz="1600" dirty="0"/>
          </a:p>
          <a:p>
            <a:pPr lvl="2" hangingPunct="0">
              <a:buFont typeface="Calibri" panose="020F0502020204030204" pitchFamily="34" charset="0"/>
              <a:buChar char="−"/>
            </a:pPr>
            <a:r>
              <a:rPr lang="en-US" altLang="zh-CN" sz="1600" dirty="0"/>
              <a:t>MCS: MCS 5 in table 3</a:t>
            </a:r>
          </a:p>
          <a:p>
            <a:pPr lvl="2" hangingPunct="0">
              <a:buFont typeface="Calibri" panose="020F0502020204030204" pitchFamily="34" charset="0"/>
              <a:buChar char="−"/>
            </a:pPr>
            <a:r>
              <a:rPr lang="en-US" altLang="zh-CN" sz="1600" dirty="0"/>
              <a:t>Waveform: </a:t>
            </a:r>
            <a:r>
              <a:rPr lang="en-GB" altLang="zh-CN" sz="1600" dirty="0"/>
              <a:t>CP-OFDM</a:t>
            </a:r>
            <a:endParaRPr lang="zh-CN" altLang="zh-CN" sz="1600" dirty="0"/>
          </a:p>
          <a:p>
            <a:pPr lvl="2" hangingPunct="0">
              <a:buFont typeface="Calibri" panose="020F0502020204030204" pitchFamily="34" charset="0"/>
              <a:buChar char="−"/>
            </a:pPr>
            <a:r>
              <a:rPr lang="en-GB" altLang="zh-CN" sz="1600" dirty="0"/>
              <a:t>TDD pattern: </a:t>
            </a:r>
            <a:endParaRPr lang="zh-CN" altLang="zh-CN" sz="1600" dirty="0"/>
          </a:p>
          <a:p>
            <a:pPr lvl="3" hangingPunct="0"/>
            <a:r>
              <a:rPr lang="en-GB" altLang="zh-CN" sz="1600" dirty="0"/>
              <a:t>15kHz SCS: 3D1S1U, S=10D: 2G: 2U</a:t>
            </a:r>
            <a:endParaRPr lang="zh-CN" altLang="zh-CN" sz="1600" dirty="0"/>
          </a:p>
          <a:p>
            <a:pPr lvl="3" hangingPunct="0"/>
            <a:r>
              <a:rPr lang="en-GB" altLang="zh-CN" sz="1600" dirty="0"/>
              <a:t>30kHz SCS: 7D1S2U, S=6D: 4G: 4U </a:t>
            </a:r>
            <a:endParaRPr lang="zh-CN" altLang="zh-CN" sz="1600" dirty="0"/>
          </a:p>
          <a:p>
            <a:pPr lvl="2" hangingPunct="0">
              <a:buFont typeface="Calibri" panose="020F0502020204030204" pitchFamily="34" charset="0"/>
              <a:buChar char="−"/>
            </a:pPr>
            <a:r>
              <a:rPr lang="en-GB" altLang="zh-CN" sz="1600" dirty="0"/>
              <a:t>Symbol length is 14 with starting symbol 0</a:t>
            </a:r>
            <a:endParaRPr lang="zh-CN" altLang="zh-CN" sz="1600" dirty="0"/>
          </a:p>
          <a:p>
            <a:pPr lvl="2" hangingPunct="0">
              <a:buFont typeface="Calibri" panose="020F0502020204030204" pitchFamily="34" charset="0"/>
              <a:buChar char="−"/>
            </a:pPr>
            <a:r>
              <a:rPr lang="en-GB" altLang="zh-CN" sz="1600" dirty="0"/>
              <a:t>DM-RS configuration: Type 1 with single-symbol: 1+1</a:t>
            </a:r>
            <a:endParaRPr lang="zh-CN" altLang="zh-CN" sz="1600" dirty="0"/>
          </a:p>
          <a:p>
            <a:pPr lvl="2" hangingPunct="0">
              <a:buFont typeface="Calibri" panose="020F0502020204030204" pitchFamily="34" charset="0"/>
              <a:buChar char="−"/>
            </a:pPr>
            <a:r>
              <a:rPr lang="en-GB" altLang="zh-CN" sz="1600" dirty="0"/>
              <a:t>Antenna configuration: </a:t>
            </a:r>
            <a:r>
              <a:rPr lang="en-US" altLang="zh-CN" sz="1600" dirty="0"/>
              <a:t>1x2</a:t>
            </a:r>
            <a:r>
              <a:rPr lang="en-US" altLang="zh-CN" sz="1600" dirty="0" smtClean="0"/>
              <a:t>, </a:t>
            </a:r>
            <a:r>
              <a:rPr lang="en-US" altLang="zh-CN" sz="1600" dirty="0"/>
              <a:t>low</a:t>
            </a:r>
            <a:endParaRPr lang="zh-CN" altLang="zh-CN" sz="1600" dirty="0"/>
          </a:p>
          <a:p>
            <a:pPr lvl="2" hangingPunct="0">
              <a:buFont typeface="Calibri" panose="020F0502020204030204" pitchFamily="34" charset="0"/>
              <a:buChar char="−"/>
            </a:pPr>
            <a:r>
              <a:rPr lang="en-US" altLang="zh-CN" sz="1600" dirty="0"/>
              <a:t>Propagation condition: </a:t>
            </a:r>
            <a:r>
              <a:rPr lang="en-GB" altLang="zh-CN" sz="1600" dirty="0" smtClean="0"/>
              <a:t>TDLB100-400</a:t>
            </a:r>
          </a:p>
          <a:p>
            <a:pPr lvl="2" hangingPunct="0">
              <a:buFont typeface="Calibri" panose="020F0502020204030204" pitchFamily="34" charset="0"/>
              <a:buChar char="−"/>
            </a:pPr>
            <a:r>
              <a:rPr lang="en-GB" altLang="zh-CN" sz="1600" dirty="0"/>
              <a:t>Mapping Type: Type A and B with test applicability rule defined.</a:t>
            </a:r>
          </a:p>
          <a:p>
            <a:pPr lvl="2" hangingPunct="0">
              <a:buFont typeface="Calibri" panose="020F0502020204030204" pitchFamily="34" charset="0"/>
              <a:buChar char="−"/>
            </a:pPr>
            <a:r>
              <a:rPr lang="en-GB" altLang="zh-CN" sz="1600" dirty="0"/>
              <a:t>SCS&amp;BW for FR 1</a:t>
            </a:r>
          </a:p>
          <a:p>
            <a:pPr lvl="3">
              <a:buFont typeface="Calibri" panose="020F0502020204030204" pitchFamily="34" charset="0"/>
              <a:buChar char="▪"/>
            </a:pPr>
            <a:r>
              <a:rPr lang="en-GB" altLang="zh-CN" sz="1600" dirty="0"/>
              <a:t>10MHz/15kHz</a:t>
            </a:r>
          </a:p>
          <a:p>
            <a:pPr lvl="3">
              <a:buFont typeface="Calibri" panose="020F0502020204030204" pitchFamily="34" charset="0"/>
              <a:buChar char="▪"/>
            </a:pPr>
            <a:r>
              <a:rPr lang="en-GB" altLang="zh-CN" sz="1600" dirty="0"/>
              <a:t>40MHz/30kHz</a:t>
            </a:r>
          </a:p>
          <a:p>
            <a:pPr lvl="3">
              <a:buFont typeface="Calibri" panose="020F0502020204030204" pitchFamily="34" charset="0"/>
              <a:buChar char="▪"/>
            </a:pPr>
            <a:r>
              <a:rPr lang="en-GB" altLang="zh-CN" sz="1600" dirty="0"/>
              <a:t>Other sets are not </a:t>
            </a:r>
            <a:r>
              <a:rPr lang="en-GB" altLang="zh-CN" sz="1600" dirty="0" smtClean="0"/>
              <a:t>precluded</a:t>
            </a:r>
            <a:endParaRPr lang="en-GB" altLang="zh-CN" sz="1600" dirty="0"/>
          </a:p>
        </p:txBody>
      </p:sp>
    </p:spTree>
    <p:extLst>
      <p:ext uri="{BB962C8B-B14F-4D97-AF65-F5344CB8AC3E}">
        <p14:creationId xmlns:p14="http://schemas.microsoft.com/office/powerpoint/2010/main" val="3275021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0"/>
            <a:ext cx="11473132" cy="862642"/>
          </a:xfrm>
        </p:spPr>
        <p:txBody>
          <a:bodyPr>
            <a:normAutofit/>
          </a:bodyPr>
          <a:lstStyle/>
          <a:p>
            <a:r>
              <a:rPr lang="en-US" altLang="zh-CN" b="1" dirty="0"/>
              <a:t>BS demodulation requirements for high reliability</a:t>
            </a:r>
            <a:endParaRPr lang="zh-CN" altLang="en-US" dirty="0"/>
          </a:p>
        </p:txBody>
      </p:sp>
      <p:sp>
        <p:nvSpPr>
          <p:cNvPr id="3" name="内容占位符 2"/>
          <p:cNvSpPr>
            <a:spLocks noGrp="1"/>
          </p:cNvSpPr>
          <p:nvPr>
            <p:ph idx="1"/>
          </p:nvPr>
        </p:nvSpPr>
        <p:spPr>
          <a:xfrm>
            <a:off x="327804" y="862642"/>
            <a:ext cx="11473132" cy="5727939"/>
          </a:xfrm>
        </p:spPr>
        <p:txBody>
          <a:bodyPr>
            <a:noAutofit/>
          </a:bodyPr>
          <a:lstStyle/>
          <a:p>
            <a:pPr hangingPunct="0">
              <a:lnSpc>
                <a:spcPct val="100000"/>
              </a:lnSpc>
            </a:pPr>
            <a:r>
              <a:rPr lang="en-US" altLang="zh-CN" sz="2400" b="1" dirty="0"/>
              <a:t>BS FR1 URLLC PUSCH demodulation requirement for high reliability with higher </a:t>
            </a:r>
            <a:r>
              <a:rPr lang="en-US" altLang="zh-CN" sz="2400" b="1" dirty="0" smtClean="0"/>
              <a:t>BLER:</a:t>
            </a:r>
            <a:endParaRPr lang="en-US" altLang="zh-CN" sz="2400" b="1" dirty="0"/>
          </a:p>
          <a:p>
            <a:pPr marL="914400" lvl="2" indent="0">
              <a:buNone/>
            </a:pPr>
            <a:endParaRPr lang="en-GB" altLang="zh-CN" sz="1600" b="1" u="sng" dirty="0" smtClean="0"/>
          </a:p>
          <a:p>
            <a:pPr marL="914400" lvl="2" indent="0">
              <a:buNone/>
            </a:pPr>
            <a:r>
              <a:rPr lang="en-GB" altLang="zh-CN" sz="1600" b="1" u="sng" dirty="0" smtClean="0"/>
              <a:t>Issue 1: </a:t>
            </a:r>
            <a:r>
              <a:rPr lang="en-GB" altLang="zh-CN" sz="1600" b="1" u="sng" dirty="0"/>
              <a:t>PUSCH aggregation level</a:t>
            </a:r>
            <a:endParaRPr lang="zh-CN" altLang="zh-CN" sz="1600" dirty="0"/>
          </a:p>
          <a:p>
            <a:pPr lvl="3"/>
            <a:r>
              <a:rPr lang="en-GB" altLang="zh-CN" sz="1600" dirty="0"/>
              <a:t>Option 1: </a:t>
            </a:r>
            <a:r>
              <a:rPr lang="en-GB" altLang="zh-CN" sz="1600" dirty="0" smtClean="0"/>
              <a:t>2</a:t>
            </a:r>
            <a:endParaRPr lang="zh-CN" altLang="zh-CN" sz="1600" dirty="0" smtClean="0"/>
          </a:p>
          <a:p>
            <a:pPr lvl="3"/>
            <a:r>
              <a:rPr lang="en-GB" altLang="zh-CN" sz="1600" dirty="0" smtClean="0"/>
              <a:t>Option 2: 4 </a:t>
            </a:r>
            <a:endParaRPr lang="zh-CN" altLang="zh-CN" sz="1600" dirty="0" smtClean="0"/>
          </a:p>
          <a:p>
            <a:pPr lvl="3"/>
            <a:r>
              <a:rPr lang="en-GB" altLang="zh-CN" sz="1600" dirty="0" smtClean="0"/>
              <a:t>Option </a:t>
            </a:r>
            <a:r>
              <a:rPr lang="en-GB" altLang="zh-CN" sz="1600" dirty="0"/>
              <a:t>3: 2, 4  </a:t>
            </a:r>
            <a:endParaRPr lang="zh-CN" altLang="zh-CN" sz="1600" dirty="0"/>
          </a:p>
          <a:p>
            <a:pPr lvl="3"/>
            <a:r>
              <a:rPr lang="en-GB" altLang="zh-CN" sz="1600" dirty="0"/>
              <a:t>Option 3: 8 </a:t>
            </a:r>
            <a:endParaRPr lang="en-GB" altLang="zh-CN" sz="1600" b="1" u="sng" dirty="0" smtClean="0"/>
          </a:p>
          <a:p>
            <a:pPr marL="914400" lvl="2" indent="0">
              <a:buNone/>
            </a:pPr>
            <a:endParaRPr lang="en-GB" altLang="zh-CN" sz="1600" b="1" u="sng" dirty="0"/>
          </a:p>
          <a:p>
            <a:pPr marL="914400" lvl="2" indent="0">
              <a:buNone/>
            </a:pPr>
            <a:r>
              <a:rPr lang="en-GB" altLang="zh-CN" sz="1600" b="1" u="sng" dirty="0" smtClean="0"/>
              <a:t>Issue </a:t>
            </a:r>
            <a:r>
              <a:rPr lang="en-GB" altLang="zh-CN" sz="1600" b="1" u="sng" dirty="0"/>
              <a:t>2</a:t>
            </a:r>
            <a:r>
              <a:rPr lang="en-GB" altLang="zh-CN" sz="1600" b="1" u="sng" dirty="0" smtClean="0"/>
              <a:t>: </a:t>
            </a:r>
            <a:r>
              <a:rPr lang="en-GB" altLang="zh-CN" sz="1600" b="1" u="sng" dirty="0"/>
              <a:t>Number of PRBs</a:t>
            </a:r>
            <a:endParaRPr lang="zh-CN" altLang="zh-CN" sz="1600" dirty="0"/>
          </a:p>
          <a:p>
            <a:pPr lvl="3"/>
            <a:r>
              <a:rPr lang="en-GB" altLang="zh-CN" sz="1600" dirty="0" smtClean="0"/>
              <a:t>Option </a:t>
            </a:r>
            <a:r>
              <a:rPr lang="en-GB" altLang="zh-CN" sz="1600" dirty="0"/>
              <a:t>1: </a:t>
            </a:r>
            <a:r>
              <a:rPr lang="en-US" altLang="zh-CN" sz="1600" dirty="0"/>
              <a:t>25 </a:t>
            </a:r>
            <a:endParaRPr lang="zh-CN" altLang="zh-CN" sz="1600" dirty="0"/>
          </a:p>
          <a:p>
            <a:pPr lvl="3"/>
            <a:r>
              <a:rPr lang="en-GB" altLang="zh-CN" sz="1600" dirty="0"/>
              <a:t>Option 2: Full </a:t>
            </a:r>
            <a:r>
              <a:rPr lang="en-GB" altLang="zh-CN" sz="1600" dirty="0" smtClean="0"/>
              <a:t>bandwidth</a:t>
            </a:r>
            <a:endParaRPr lang="en-US" altLang="zh-CN" sz="1600" dirty="0"/>
          </a:p>
          <a:p>
            <a:pPr lvl="3"/>
            <a:r>
              <a:rPr lang="en-US" altLang="zh-CN" sz="1600" dirty="0"/>
              <a:t>Option 3: </a:t>
            </a:r>
            <a:r>
              <a:rPr lang="sv-SE" altLang="zh-CN" sz="1600" dirty="0"/>
              <a:t>Other options not precluded (depending on bandwidth set</a:t>
            </a:r>
            <a:r>
              <a:rPr lang="sv-SE" altLang="zh-CN" sz="1600" dirty="0" smtClean="0"/>
              <a:t>)</a:t>
            </a:r>
          </a:p>
          <a:p>
            <a:pPr lvl="3"/>
            <a:endParaRPr lang="sv-SE" altLang="zh-CN" sz="1600" dirty="0">
              <a:solidFill>
                <a:srgbClr val="FF0000"/>
              </a:solidFill>
            </a:endParaRPr>
          </a:p>
          <a:p>
            <a:pPr marL="914400" lvl="2" indent="0">
              <a:buNone/>
            </a:pPr>
            <a:r>
              <a:rPr lang="en-US" altLang="zh-CN" sz="1600" b="1" u="sng" dirty="0"/>
              <a:t>Issue </a:t>
            </a:r>
            <a:r>
              <a:rPr lang="en-US" altLang="zh-CN" sz="1600" b="1" u="sng" dirty="0" smtClean="0"/>
              <a:t>3: </a:t>
            </a:r>
            <a:r>
              <a:rPr lang="en-US" altLang="zh-CN" sz="1600" b="1" u="sng" dirty="0"/>
              <a:t>Whether to introduce DFT-s-OFDM: </a:t>
            </a:r>
            <a:endParaRPr lang="zh-CN" altLang="zh-CN" sz="1600" dirty="0"/>
          </a:p>
          <a:p>
            <a:pPr lvl="3"/>
            <a:r>
              <a:rPr lang="en-GB" altLang="zh-CN" sz="1600" dirty="0" smtClean="0"/>
              <a:t>Option </a:t>
            </a:r>
            <a:r>
              <a:rPr lang="en-GB" altLang="zh-CN" sz="1600" dirty="0"/>
              <a:t>1: No </a:t>
            </a:r>
            <a:endParaRPr lang="zh-CN" altLang="zh-CN" sz="1600" dirty="0"/>
          </a:p>
          <a:p>
            <a:pPr lvl="3"/>
            <a:r>
              <a:rPr lang="en-GB" altLang="zh-CN" sz="1600" dirty="0"/>
              <a:t>Option 2: Yes </a:t>
            </a:r>
            <a:endParaRPr lang="zh-CN" altLang="zh-CN" sz="1600" dirty="0"/>
          </a:p>
          <a:p>
            <a:pPr lvl="3"/>
            <a:endParaRPr lang="sv-SE" altLang="zh-CN" sz="1600" dirty="0" smtClean="0">
              <a:solidFill>
                <a:srgbClr val="FF0000"/>
              </a:solidFill>
            </a:endParaRPr>
          </a:p>
          <a:p>
            <a:pPr lvl="3"/>
            <a:endParaRPr lang="sv-SE" altLang="zh-CN" sz="1600" dirty="0">
              <a:solidFill>
                <a:srgbClr val="FF0000"/>
              </a:solidFill>
            </a:endParaRPr>
          </a:p>
        </p:txBody>
      </p:sp>
    </p:spTree>
    <p:extLst>
      <p:ext uri="{BB962C8B-B14F-4D97-AF65-F5344CB8AC3E}">
        <p14:creationId xmlns:p14="http://schemas.microsoft.com/office/powerpoint/2010/main" val="34342958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0"/>
            <a:ext cx="11473132" cy="862642"/>
          </a:xfrm>
        </p:spPr>
        <p:txBody>
          <a:bodyPr>
            <a:normAutofit/>
          </a:bodyPr>
          <a:lstStyle/>
          <a:p>
            <a:r>
              <a:rPr lang="en-US" altLang="zh-CN" b="1" dirty="0"/>
              <a:t>BS demodulation requirements for high reliability</a:t>
            </a:r>
            <a:endParaRPr lang="zh-CN" altLang="en-US" dirty="0"/>
          </a:p>
        </p:txBody>
      </p:sp>
      <p:sp>
        <p:nvSpPr>
          <p:cNvPr id="3" name="内容占位符 2"/>
          <p:cNvSpPr>
            <a:spLocks noGrp="1"/>
          </p:cNvSpPr>
          <p:nvPr>
            <p:ph idx="1"/>
          </p:nvPr>
        </p:nvSpPr>
        <p:spPr>
          <a:xfrm>
            <a:off x="327804" y="862642"/>
            <a:ext cx="11473132" cy="5727939"/>
          </a:xfrm>
        </p:spPr>
        <p:txBody>
          <a:bodyPr>
            <a:noAutofit/>
          </a:bodyPr>
          <a:lstStyle/>
          <a:p>
            <a:pPr hangingPunct="0">
              <a:lnSpc>
                <a:spcPct val="100000"/>
              </a:lnSpc>
            </a:pPr>
            <a:r>
              <a:rPr lang="en-US" altLang="zh-CN" sz="2400" b="1" dirty="0"/>
              <a:t>BS FR1 URLLC PUSCH demodulation requirement for high reliability with higher BLER and/or confidence level:</a:t>
            </a:r>
          </a:p>
          <a:p>
            <a:pPr marL="457200" lvl="1" indent="0" hangingPunct="0">
              <a:lnSpc>
                <a:spcPct val="100000"/>
              </a:lnSpc>
              <a:buNone/>
            </a:pPr>
            <a:r>
              <a:rPr lang="en-GB" altLang="zh-CN" sz="800" dirty="0"/>
              <a:t> </a:t>
            </a:r>
            <a:r>
              <a:rPr lang="en-US" altLang="zh-CN" sz="1600" dirty="0"/>
              <a:t> </a:t>
            </a:r>
            <a:endParaRPr lang="zh-CN" altLang="zh-CN" sz="1600" dirty="0"/>
          </a:p>
          <a:p>
            <a:pPr marL="914400" lvl="2" indent="0">
              <a:buNone/>
            </a:pPr>
            <a:r>
              <a:rPr lang="en-US" altLang="zh-CN" sz="1600" b="1" u="sng" dirty="0"/>
              <a:t>Issue </a:t>
            </a:r>
            <a:r>
              <a:rPr lang="en-US" altLang="zh-CN" sz="1600" b="1" u="sng" dirty="0" smtClean="0"/>
              <a:t>4: </a:t>
            </a:r>
            <a:r>
              <a:rPr lang="en-US" altLang="zh-CN" sz="1600" b="1" u="sng" dirty="0"/>
              <a:t>Safety critical aspects: </a:t>
            </a:r>
            <a:endParaRPr lang="zh-CN" altLang="zh-CN" sz="1600" dirty="0"/>
          </a:p>
          <a:p>
            <a:pPr lvl="2"/>
            <a:r>
              <a:rPr lang="en-GB" altLang="zh-CN" sz="1600" dirty="0"/>
              <a:t>Proposals </a:t>
            </a:r>
            <a:endParaRPr lang="zh-CN" altLang="zh-CN" sz="1600" dirty="0"/>
          </a:p>
          <a:p>
            <a:pPr lvl="2" hangingPunct="0"/>
            <a:r>
              <a:rPr lang="en-GB" altLang="zh-CN" sz="1600" dirty="0"/>
              <a:t>Proposal 11: If high reliability will be tested with BLER metric, add the following note to the test specification: “Note that this test procedure will only provide an indication to a certain confidence level that the target reliability requirements are likely to be satisfied, and it is assumed that for critical applications further testing would be done to ensure suitability of the equipment for the intended application.” </a:t>
            </a:r>
            <a:r>
              <a:rPr lang="en-GB" altLang="zh-CN" sz="1600" dirty="0" smtClean="0"/>
              <a:t>(Nokia)</a:t>
            </a:r>
            <a:endParaRPr lang="en-GB" altLang="zh-CN" sz="1600" dirty="0"/>
          </a:p>
          <a:p>
            <a:pPr lvl="3" hangingPunct="0"/>
            <a:r>
              <a:rPr lang="en-US" altLang="zh-CN" sz="1400" dirty="0"/>
              <a:t>Since the URLLC features of 5G NR will potentially be used in safety critical applications, the ultimately chosen statistical testing methodology for testing of these features must be verified by an independent body of experts/statisticians, before requirements and test can be used as basis for safety critical implementations. All statistical analysis and discussions provided in this meeting are to be taken as a best effort and is not to be taken as due diligence. </a:t>
            </a:r>
            <a:r>
              <a:rPr lang="en-US" altLang="zh-CN" sz="1400" dirty="0" smtClean="0"/>
              <a:t>(Nokia)</a:t>
            </a:r>
            <a:endParaRPr lang="en-US" altLang="zh-CN" sz="1400" dirty="0"/>
          </a:p>
          <a:p>
            <a:pPr marL="1371600" lvl="3" indent="0" hangingPunct="0">
              <a:buNone/>
            </a:pPr>
            <a:endParaRPr lang="zh-CN" altLang="zh-CN" sz="1400" dirty="0"/>
          </a:p>
          <a:p>
            <a:pPr lvl="2" hangingPunct="0"/>
            <a:r>
              <a:rPr lang="en-US" altLang="zh-CN" sz="1600" dirty="0"/>
              <a:t>Option 1: Need to be clarified in 3GPP specification. </a:t>
            </a:r>
            <a:endParaRPr lang="zh-CN" altLang="zh-CN" sz="1600" dirty="0"/>
          </a:p>
          <a:p>
            <a:pPr lvl="2" hangingPunct="0"/>
            <a:r>
              <a:rPr lang="en-US" altLang="zh-CN" sz="1600" dirty="0"/>
              <a:t>Option 2: No need to be clarified in 3GPP specification. </a:t>
            </a:r>
            <a:endParaRPr lang="en-US" altLang="zh-CN" sz="2200" dirty="0"/>
          </a:p>
          <a:p>
            <a:pPr lvl="2" hangingPunct="0"/>
            <a:endParaRPr lang="en-US" altLang="zh-CN" sz="2200" dirty="0"/>
          </a:p>
        </p:txBody>
      </p:sp>
    </p:spTree>
    <p:extLst>
      <p:ext uri="{BB962C8B-B14F-4D97-AF65-F5344CB8AC3E}">
        <p14:creationId xmlns:p14="http://schemas.microsoft.com/office/powerpoint/2010/main" val="628967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0"/>
            <a:ext cx="11473132" cy="862642"/>
          </a:xfrm>
        </p:spPr>
        <p:txBody>
          <a:bodyPr>
            <a:normAutofit/>
          </a:bodyPr>
          <a:lstStyle/>
          <a:p>
            <a:r>
              <a:rPr lang="en-US" altLang="zh-CN" b="1" dirty="0"/>
              <a:t>BS demodulation requirements for high reliability</a:t>
            </a:r>
            <a:endParaRPr lang="zh-CN" altLang="en-US" dirty="0"/>
          </a:p>
        </p:txBody>
      </p:sp>
      <p:sp>
        <p:nvSpPr>
          <p:cNvPr id="3" name="内容占位符 2"/>
          <p:cNvSpPr>
            <a:spLocks noGrp="1"/>
          </p:cNvSpPr>
          <p:nvPr>
            <p:ph idx="1"/>
          </p:nvPr>
        </p:nvSpPr>
        <p:spPr>
          <a:xfrm>
            <a:off x="327804" y="862642"/>
            <a:ext cx="11473132" cy="5727939"/>
          </a:xfrm>
        </p:spPr>
        <p:txBody>
          <a:bodyPr>
            <a:noAutofit/>
          </a:bodyPr>
          <a:lstStyle/>
          <a:p>
            <a:pPr hangingPunct="0">
              <a:lnSpc>
                <a:spcPct val="100000"/>
              </a:lnSpc>
            </a:pPr>
            <a:r>
              <a:rPr lang="en-US" altLang="zh-CN" sz="2400" b="1" dirty="0"/>
              <a:t>BS </a:t>
            </a:r>
            <a:r>
              <a:rPr lang="en-US" altLang="zh-CN" sz="2400" b="1" dirty="0" smtClean="0"/>
              <a:t>FR2 </a:t>
            </a:r>
            <a:r>
              <a:rPr lang="en-US" altLang="zh-CN" sz="2400" b="1" dirty="0"/>
              <a:t>URLLC PUSCH demodulation requirement for high reliability with higher </a:t>
            </a:r>
            <a:r>
              <a:rPr lang="en-US" altLang="zh-CN" sz="2400" b="1" dirty="0" smtClean="0"/>
              <a:t>BLER:</a:t>
            </a:r>
            <a:endParaRPr lang="en-GB" altLang="zh-CN" sz="1600" b="1" u="sng" dirty="0"/>
          </a:p>
          <a:p>
            <a:pPr marL="914400" lvl="2" indent="0">
              <a:buNone/>
            </a:pPr>
            <a:r>
              <a:rPr lang="en-GB" altLang="zh-CN" sz="1600" b="1" u="sng" dirty="0"/>
              <a:t>Issue 1: Whether to define BS FR2 URLLC performance requirements for high reliability</a:t>
            </a:r>
            <a:endParaRPr lang="zh-CN" altLang="zh-CN" sz="1600" dirty="0"/>
          </a:p>
          <a:p>
            <a:pPr lvl="2"/>
            <a:r>
              <a:rPr lang="en-GB" altLang="zh-CN" sz="1600" dirty="0"/>
              <a:t>Proposals </a:t>
            </a:r>
            <a:endParaRPr lang="zh-CN" altLang="zh-CN" sz="1600" dirty="0"/>
          </a:p>
          <a:p>
            <a:pPr lvl="3"/>
            <a:r>
              <a:rPr lang="en-GB" altLang="zh-CN" sz="1600" dirty="0"/>
              <a:t>Option 1: </a:t>
            </a:r>
            <a:r>
              <a:rPr lang="en-US" altLang="zh-CN" sz="1600" dirty="0"/>
              <a:t>Do not define </a:t>
            </a:r>
            <a:endParaRPr lang="zh-CN" altLang="zh-CN" sz="1600" dirty="0"/>
          </a:p>
          <a:p>
            <a:pPr lvl="3"/>
            <a:r>
              <a:rPr lang="en-US" altLang="zh-CN" sz="1600" dirty="0"/>
              <a:t>Option 2: Define. </a:t>
            </a:r>
            <a:endParaRPr lang="en-US" altLang="zh-CN" sz="1600" dirty="0" smtClean="0"/>
          </a:p>
          <a:p>
            <a:pPr lvl="3"/>
            <a:endParaRPr lang="en-GB" altLang="zh-CN" sz="1600" b="1" u="sng" dirty="0"/>
          </a:p>
          <a:p>
            <a:pPr marL="914400" lvl="2" indent="0">
              <a:buNone/>
            </a:pPr>
            <a:r>
              <a:rPr lang="en-GB" altLang="zh-CN" sz="1600" b="1" u="sng" dirty="0"/>
              <a:t>Issue 2: Test applicability rule for FR1 and FR2 performance requirements if both requirements are defined</a:t>
            </a:r>
            <a:endParaRPr lang="zh-CN" altLang="zh-CN" sz="1600" dirty="0"/>
          </a:p>
          <a:p>
            <a:pPr lvl="2"/>
            <a:r>
              <a:rPr lang="en-GB" altLang="zh-CN" sz="1600" dirty="0"/>
              <a:t>Proposals </a:t>
            </a:r>
            <a:endParaRPr lang="zh-CN" altLang="zh-CN" sz="1600" dirty="0"/>
          </a:p>
          <a:p>
            <a:pPr lvl="3"/>
            <a:r>
              <a:rPr lang="en-GB" altLang="zh-CN" sz="1600" dirty="0"/>
              <a:t>Option 1: Based on BS declaration of support FR1 or FR2</a:t>
            </a:r>
            <a:r>
              <a:rPr lang="en-US" altLang="zh-CN" sz="1600" dirty="0"/>
              <a:t> </a:t>
            </a:r>
            <a:endParaRPr lang="zh-CN" altLang="zh-CN" sz="1600" dirty="0"/>
          </a:p>
          <a:p>
            <a:pPr lvl="3"/>
            <a:r>
              <a:rPr lang="en-US" altLang="zh-CN" sz="1600" dirty="0"/>
              <a:t>Option 2: </a:t>
            </a:r>
            <a:r>
              <a:rPr lang="zh-CN" altLang="zh-CN" sz="1600" dirty="0"/>
              <a:t> </a:t>
            </a:r>
            <a:r>
              <a:rPr lang="en-US" altLang="zh-CN" sz="1600" dirty="0"/>
              <a:t>If BS supports both FR1 and FR2, the performance requirements for both FR1 and FR2 should be tested </a:t>
            </a:r>
            <a:endParaRPr lang="en-US" altLang="zh-CN" sz="1600" dirty="0" smtClean="0"/>
          </a:p>
          <a:p>
            <a:pPr lvl="3"/>
            <a:endParaRPr lang="en-US" altLang="zh-CN" sz="1600" dirty="0"/>
          </a:p>
          <a:p>
            <a:pPr marL="914400" lvl="2" indent="0">
              <a:buNone/>
            </a:pPr>
            <a:r>
              <a:rPr lang="en-GB" altLang="zh-CN" sz="1600" b="1" u="sng" dirty="0"/>
              <a:t>Issue </a:t>
            </a:r>
            <a:r>
              <a:rPr lang="en-GB" altLang="zh-CN" sz="1600" b="1" u="sng" dirty="0" smtClean="0"/>
              <a:t>3: </a:t>
            </a:r>
            <a:r>
              <a:rPr lang="en-GB" altLang="zh-CN" sz="1600" b="1" u="sng" dirty="0"/>
              <a:t>SCS&amp;BW for FR2 if FR2 will be defined</a:t>
            </a:r>
            <a:endParaRPr lang="zh-CN" altLang="zh-CN" sz="1600" dirty="0"/>
          </a:p>
          <a:p>
            <a:pPr lvl="3"/>
            <a:r>
              <a:rPr lang="en-GB" altLang="zh-CN" sz="1600" dirty="0" smtClean="0"/>
              <a:t>60kHz </a:t>
            </a:r>
            <a:r>
              <a:rPr lang="en-GB" altLang="zh-CN" sz="1600" dirty="0"/>
              <a:t>SCS</a:t>
            </a:r>
            <a:endParaRPr lang="zh-CN" altLang="zh-CN" sz="1600" dirty="0"/>
          </a:p>
          <a:p>
            <a:pPr lvl="4"/>
            <a:r>
              <a:rPr lang="en-GB" altLang="zh-CN" sz="1600" dirty="0"/>
              <a:t>Option 1: </a:t>
            </a:r>
            <a:r>
              <a:rPr lang="en-US" altLang="zh-CN" sz="1600" dirty="0"/>
              <a:t>50/100MHz </a:t>
            </a:r>
          </a:p>
          <a:p>
            <a:pPr lvl="4"/>
            <a:r>
              <a:rPr lang="en-US" altLang="zh-CN" sz="1600" dirty="0" smtClean="0"/>
              <a:t>Option </a:t>
            </a:r>
            <a:r>
              <a:rPr lang="en-US" altLang="zh-CN" sz="1600" dirty="0"/>
              <a:t>2: No test </a:t>
            </a:r>
          </a:p>
          <a:p>
            <a:pPr lvl="4"/>
            <a:r>
              <a:rPr lang="en-US" altLang="zh-CN" sz="1600" dirty="0"/>
              <a:t>Option 3: 50 MHz </a:t>
            </a:r>
            <a:endParaRPr lang="zh-CN" altLang="zh-CN" sz="1600" dirty="0"/>
          </a:p>
          <a:p>
            <a:pPr lvl="3"/>
            <a:r>
              <a:rPr lang="en-US" altLang="zh-CN" sz="1600" dirty="0"/>
              <a:t>120kHz SCS</a:t>
            </a:r>
            <a:endParaRPr lang="zh-CN" altLang="zh-CN" sz="1600" dirty="0"/>
          </a:p>
          <a:p>
            <a:pPr lvl="4"/>
            <a:r>
              <a:rPr lang="en-GB" altLang="zh-CN" sz="1600" dirty="0"/>
              <a:t>Option 1: </a:t>
            </a:r>
            <a:r>
              <a:rPr lang="en-US" altLang="zh-CN" sz="1600" dirty="0"/>
              <a:t>50/100/200MHz </a:t>
            </a:r>
            <a:endParaRPr lang="zh-CN" altLang="zh-CN" sz="1600" dirty="0"/>
          </a:p>
          <a:p>
            <a:pPr lvl="4"/>
            <a:r>
              <a:rPr lang="en-GB" altLang="zh-CN" sz="1600" dirty="0"/>
              <a:t>Option 2: No test </a:t>
            </a:r>
          </a:p>
          <a:p>
            <a:pPr lvl="4"/>
            <a:r>
              <a:rPr lang="en-GB" altLang="zh-CN" sz="1600" dirty="0"/>
              <a:t>Option 3: 100 MHz </a:t>
            </a:r>
            <a:endParaRPr lang="zh-CN" altLang="zh-CN" sz="1600" dirty="0"/>
          </a:p>
        </p:txBody>
      </p:sp>
    </p:spTree>
    <p:extLst>
      <p:ext uri="{BB962C8B-B14F-4D97-AF65-F5344CB8AC3E}">
        <p14:creationId xmlns:p14="http://schemas.microsoft.com/office/powerpoint/2010/main" val="1545211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0"/>
            <a:ext cx="11473132" cy="862642"/>
          </a:xfrm>
        </p:spPr>
        <p:txBody>
          <a:bodyPr>
            <a:normAutofit/>
          </a:bodyPr>
          <a:lstStyle/>
          <a:p>
            <a:r>
              <a:rPr lang="en-US" altLang="zh-CN" b="1" dirty="0"/>
              <a:t>BS demodulation requirements for low latency</a:t>
            </a:r>
            <a:endParaRPr lang="zh-CN" altLang="en-US" dirty="0"/>
          </a:p>
        </p:txBody>
      </p:sp>
      <p:sp>
        <p:nvSpPr>
          <p:cNvPr id="3" name="内容占位符 2"/>
          <p:cNvSpPr>
            <a:spLocks noGrp="1"/>
          </p:cNvSpPr>
          <p:nvPr>
            <p:ph idx="1"/>
          </p:nvPr>
        </p:nvSpPr>
        <p:spPr>
          <a:xfrm>
            <a:off x="327804" y="1009787"/>
            <a:ext cx="11473132" cy="5244860"/>
          </a:xfrm>
          <a:noFill/>
        </p:spPr>
        <p:txBody>
          <a:bodyPr>
            <a:noAutofit/>
          </a:bodyPr>
          <a:lstStyle/>
          <a:p>
            <a:r>
              <a:rPr lang="en-US" altLang="zh-CN" sz="2400" b="1" dirty="0"/>
              <a:t>BS FR1 URLLC demodulation requirements for PUSCH mapping Type B</a:t>
            </a:r>
          </a:p>
          <a:p>
            <a:pPr lvl="2" hangingPunct="0">
              <a:buFont typeface="Calibri" panose="020F0502020204030204" pitchFamily="34" charset="0"/>
              <a:buChar char="−"/>
            </a:pPr>
            <a:r>
              <a:rPr lang="en-US" altLang="zh-CN" sz="1800" dirty="0" smtClean="0"/>
              <a:t>Starting </a:t>
            </a:r>
            <a:r>
              <a:rPr lang="en-US" altLang="zh-CN" sz="1800" dirty="0"/>
              <a:t>symbol: 0</a:t>
            </a:r>
            <a:endParaRPr lang="zh-CN" altLang="zh-CN" sz="1800" dirty="0"/>
          </a:p>
          <a:p>
            <a:pPr lvl="2" hangingPunct="0">
              <a:buFont typeface="Calibri" panose="020F0502020204030204" pitchFamily="34" charset="0"/>
              <a:buChar char="−"/>
            </a:pPr>
            <a:r>
              <a:rPr lang="en-US" altLang="zh-CN" sz="1800" dirty="0"/>
              <a:t>PUSCH aggregation level is 1.</a:t>
            </a:r>
            <a:endParaRPr lang="zh-CN" altLang="zh-CN" sz="1800" dirty="0"/>
          </a:p>
          <a:p>
            <a:pPr lvl="2" hangingPunct="0">
              <a:buFont typeface="Calibri" panose="020F0502020204030204" pitchFamily="34" charset="0"/>
              <a:buChar char="−"/>
            </a:pPr>
            <a:r>
              <a:rPr lang="en-GB" altLang="zh-CN" sz="1800" dirty="0"/>
              <a:t>TDD pattern: </a:t>
            </a:r>
            <a:endParaRPr lang="zh-CN" altLang="zh-CN" sz="1800" dirty="0"/>
          </a:p>
          <a:p>
            <a:pPr lvl="3" hangingPunct="0">
              <a:buFont typeface="Calibri" panose="020F0502020204030204" pitchFamily="34" charset="0"/>
              <a:buChar char="−"/>
            </a:pPr>
            <a:r>
              <a:rPr lang="en-GB" altLang="zh-CN" dirty="0"/>
              <a:t>15kHz SCS: 3D1S1U, S=10D: 2G: 2U</a:t>
            </a:r>
            <a:endParaRPr lang="zh-CN" altLang="zh-CN" dirty="0"/>
          </a:p>
          <a:p>
            <a:pPr lvl="3" hangingPunct="0">
              <a:buFont typeface="Calibri" panose="020F0502020204030204" pitchFamily="34" charset="0"/>
              <a:buChar char="−"/>
            </a:pPr>
            <a:r>
              <a:rPr lang="en-GB" altLang="zh-CN" dirty="0"/>
              <a:t>30kHz SCS: 7D1S2U, S=6D: 4G: 4U </a:t>
            </a:r>
            <a:endParaRPr lang="zh-CN" altLang="zh-CN" dirty="0"/>
          </a:p>
          <a:p>
            <a:pPr lvl="2" hangingPunct="0">
              <a:buFont typeface="Calibri" panose="020F0502020204030204" pitchFamily="34" charset="0"/>
              <a:buChar char="−"/>
            </a:pPr>
            <a:r>
              <a:rPr lang="en-US" altLang="zh-CN" sz="1800" dirty="0"/>
              <a:t>Antenna configuration: </a:t>
            </a:r>
            <a:r>
              <a:rPr lang="en-GB" altLang="zh-CN" sz="1800" dirty="0" smtClean="0"/>
              <a:t>1x2, low</a:t>
            </a:r>
            <a:endParaRPr lang="en-GB" altLang="zh-CN" sz="1800" dirty="0"/>
          </a:p>
          <a:p>
            <a:pPr lvl="2" hangingPunct="0">
              <a:buFont typeface="Calibri" panose="020F0502020204030204" pitchFamily="34" charset="0"/>
              <a:buChar char="−"/>
            </a:pPr>
            <a:r>
              <a:rPr lang="en-US" altLang="zh-CN" sz="1800" dirty="0"/>
              <a:t>Waveform: </a:t>
            </a:r>
            <a:r>
              <a:rPr lang="en-GB" altLang="zh-CN" sz="1800" dirty="0"/>
              <a:t>CP-OFDM</a:t>
            </a:r>
            <a:endParaRPr lang="zh-CN" altLang="zh-CN" sz="1800" dirty="0"/>
          </a:p>
          <a:p>
            <a:pPr lvl="2" hangingPunct="0">
              <a:buFont typeface="Calibri" panose="020F0502020204030204" pitchFamily="34" charset="0"/>
              <a:buChar char="−"/>
            </a:pPr>
            <a:r>
              <a:rPr lang="en-GB" altLang="zh-CN" sz="1800" dirty="0"/>
              <a:t>Channel condition: TDLC300-100 Low for FR1.</a:t>
            </a:r>
            <a:endParaRPr lang="zh-CN" altLang="zh-CN" sz="1800" dirty="0"/>
          </a:p>
          <a:p>
            <a:pPr lvl="2">
              <a:buFont typeface="Calibri" panose="020F0502020204030204" pitchFamily="34" charset="0"/>
              <a:buChar char="−"/>
            </a:pPr>
            <a:r>
              <a:rPr lang="en-US" altLang="zh-CN" sz="1800" dirty="0"/>
              <a:t>No PUSCH performance requirements for UL transmission with grant free/UL configured grant.</a:t>
            </a:r>
            <a:endParaRPr lang="zh-CN" altLang="zh-CN" sz="1800" dirty="0"/>
          </a:p>
          <a:p>
            <a:pPr lvl="2" hangingPunct="0">
              <a:buFont typeface="Calibri" panose="020F0502020204030204" pitchFamily="34" charset="0"/>
              <a:buChar char="−"/>
            </a:pPr>
            <a:r>
              <a:rPr lang="en-GB" altLang="zh-CN" sz="1800" dirty="0" smtClean="0"/>
              <a:t>Number </a:t>
            </a:r>
            <a:r>
              <a:rPr lang="en-GB" altLang="zh-CN" sz="1800" dirty="0"/>
              <a:t>of HARQ transmission: 1</a:t>
            </a:r>
            <a:endParaRPr lang="en-GB" altLang="zh-CN" sz="2800" dirty="0"/>
          </a:p>
          <a:p>
            <a:pPr lvl="2" hangingPunct="0">
              <a:buFont typeface="Calibri" panose="020F0502020204030204" pitchFamily="34" charset="0"/>
              <a:buChar char="−"/>
            </a:pPr>
            <a:r>
              <a:rPr lang="en-GB" altLang="zh-CN" sz="1800" dirty="0"/>
              <a:t>SCS/BW:</a:t>
            </a:r>
          </a:p>
          <a:p>
            <a:pPr lvl="3" hangingPunct="0"/>
            <a:r>
              <a:rPr lang="en-GB" altLang="zh-CN" sz="1600" dirty="0"/>
              <a:t>15 kHz/10 MHz and 30 kHz/40 MHz </a:t>
            </a:r>
            <a:r>
              <a:rPr lang="en-US" altLang="zh-CN" sz="1600" dirty="0"/>
              <a:t>with defined test applicability rule</a:t>
            </a:r>
          </a:p>
          <a:p>
            <a:pPr lvl="3" hangingPunct="0"/>
            <a:r>
              <a:rPr lang="en-GB" altLang="zh-CN" sz="1600" dirty="0"/>
              <a:t>Other sets are not </a:t>
            </a:r>
            <a:r>
              <a:rPr lang="en-GB" altLang="zh-CN" sz="1600" dirty="0" smtClean="0"/>
              <a:t>precluded</a:t>
            </a:r>
            <a:endParaRPr lang="en-GB" altLang="zh-CN" sz="1600" dirty="0"/>
          </a:p>
        </p:txBody>
      </p:sp>
    </p:spTree>
    <p:extLst>
      <p:ext uri="{BB962C8B-B14F-4D97-AF65-F5344CB8AC3E}">
        <p14:creationId xmlns:p14="http://schemas.microsoft.com/office/powerpoint/2010/main" val="1165976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0"/>
            <a:ext cx="11473132" cy="862642"/>
          </a:xfrm>
        </p:spPr>
        <p:txBody>
          <a:bodyPr>
            <a:normAutofit/>
          </a:bodyPr>
          <a:lstStyle/>
          <a:p>
            <a:r>
              <a:rPr lang="en-US" altLang="zh-CN" b="1" dirty="0"/>
              <a:t>BS demodulation requirements for low latency</a:t>
            </a:r>
            <a:endParaRPr lang="zh-CN" altLang="en-US" dirty="0"/>
          </a:p>
        </p:txBody>
      </p:sp>
      <p:sp>
        <p:nvSpPr>
          <p:cNvPr id="3" name="内容占位符 2"/>
          <p:cNvSpPr>
            <a:spLocks noGrp="1"/>
          </p:cNvSpPr>
          <p:nvPr>
            <p:ph idx="1"/>
          </p:nvPr>
        </p:nvSpPr>
        <p:spPr>
          <a:xfrm>
            <a:off x="327804" y="1156447"/>
            <a:ext cx="11473132" cy="5244860"/>
          </a:xfrm>
          <a:noFill/>
        </p:spPr>
        <p:txBody>
          <a:bodyPr>
            <a:noAutofit/>
          </a:bodyPr>
          <a:lstStyle/>
          <a:p>
            <a:r>
              <a:rPr lang="en-US" altLang="zh-CN" sz="2400" b="1" dirty="0"/>
              <a:t>BS URLLC demodulation requirements for PUSCH mapping Type B</a:t>
            </a:r>
          </a:p>
          <a:p>
            <a:pPr marL="457200" lvl="1" indent="0" hangingPunct="0">
              <a:lnSpc>
                <a:spcPct val="100000"/>
              </a:lnSpc>
              <a:buNone/>
            </a:pPr>
            <a:endParaRPr lang="en-US" altLang="zh-CN" sz="2000" b="1" dirty="0"/>
          </a:p>
          <a:p>
            <a:pPr marL="914400" lvl="2" indent="0">
              <a:buNone/>
            </a:pPr>
            <a:r>
              <a:rPr lang="en-GB" altLang="zh-CN" sz="1600" b="1" u="sng" dirty="0"/>
              <a:t>Issue 1: Whether to define requirements for BS FR2 URLLC performance requirements for low latency</a:t>
            </a:r>
            <a:endParaRPr lang="zh-CN" altLang="zh-CN" sz="1600" dirty="0"/>
          </a:p>
          <a:p>
            <a:pPr lvl="3" hangingPunct="0"/>
            <a:r>
              <a:rPr lang="en-GB" altLang="zh-CN" sz="1600" dirty="0" smtClean="0"/>
              <a:t>Option </a:t>
            </a:r>
            <a:r>
              <a:rPr lang="en-GB" altLang="zh-CN" sz="1600" dirty="0"/>
              <a:t>1: </a:t>
            </a:r>
            <a:r>
              <a:rPr lang="en-US" altLang="zh-CN" sz="1600" dirty="0"/>
              <a:t>Do not define </a:t>
            </a:r>
            <a:r>
              <a:rPr lang="zh-CN" altLang="zh-CN" sz="1600" dirty="0"/>
              <a:t> </a:t>
            </a:r>
          </a:p>
          <a:p>
            <a:pPr lvl="3" hangingPunct="0"/>
            <a:r>
              <a:rPr lang="en-US" altLang="zh-CN" sz="1600" dirty="0"/>
              <a:t>Option 2: </a:t>
            </a:r>
            <a:r>
              <a:rPr lang="en-US" altLang="zh-CN" sz="1600" dirty="0" smtClean="0"/>
              <a:t>Define</a:t>
            </a:r>
          </a:p>
          <a:p>
            <a:pPr lvl="3" hangingPunct="0"/>
            <a:endParaRPr lang="zh-CN" altLang="zh-CN" sz="1600" dirty="0"/>
          </a:p>
          <a:p>
            <a:pPr marL="914400" lvl="2" indent="0">
              <a:buNone/>
            </a:pPr>
            <a:r>
              <a:rPr lang="en-GB" altLang="zh-CN" sz="1600" dirty="0"/>
              <a:t> </a:t>
            </a:r>
            <a:r>
              <a:rPr lang="en-GB" altLang="zh-CN" sz="1600" b="1" u="sng" dirty="0"/>
              <a:t>Issue 2: Symbol length (L) </a:t>
            </a:r>
            <a:endParaRPr lang="zh-CN" altLang="zh-CN" sz="1600" dirty="0"/>
          </a:p>
          <a:p>
            <a:pPr lvl="3" hangingPunct="0"/>
            <a:r>
              <a:rPr lang="zh-CN" altLang="zh-CN" sz="1600" dirty="0" smtClean="0"/>
              <a:t>Option </a:t>
            </a:r>
            <a:r>
              <a:rPr lang="zh-CN" altLang="zh-CN" sz="1600" dirty="0"/>
              <a:t>1: 4os </a:t>
            </a:r>
          </a:p>
          <a:p>
            <a:pPr lvl="3" hangingPunct="0"/>
            <a:r>
              <a:rPr lang="en-GB" altLang="zh-CN" sz="1600" dirty="0"/>
              <a:t>Option 2: 2os </a:t>
            </a:r>
            <a:endParaRPr lang="zh-CN" altLang="zh-CN" sz="1600" dirty="0"/>
          </a:p>
          <a:p>
            <a:pPr lvl="3" hangingPunct="0"/>
            <a:r>
              <a:rPr lang="zh-CN" altLang="zh-CN" sz="1600" dirty="0"/>
              <a:t>Option 4: 7os </a:t>
            </a:r>
            <a:endParaRPr lang="en-US" altLang="zh-CN" sz="1600" dirty="0"/>
          </a:p>
          <a:p>
            <a:pPr lvl="3" hangingPunct="0"/>
            <a:r>
              <a:rPr lang="en-US" altLang="zh-CN" sz="1600" dirty="0"/>
              <a:t>Option 5: </a:t>
            </a:r>
            <a:r>
              <a:rPr lang="zh-CN" altLang="zh-CN" sz="1600" dirty="0"/>
              <a:t>2os and 7os </a:t>
            </a:r>
            <a:r>
              <a:rPr lang="en-GB" altLang="zh-CN" sz="1600" dirty="0"/>
              <a:t> </a:t>
            </a:r>
          </a:p>
          <a:p>
            <a:pPr marL="1371600" lvl="3" indent="0" hangingPunct="0">
              <a:buNone/>
            </a:pPr>
            <a:endParaRPr lang="en-GB" altLang="zh-CN" sz="1600" dirty="0"/>
          </a:p>
          <a:p>
            <a:pPr marL="914400" lvl="2" indent="0">
              <a:buNone/>
            </a:pPr>
            <a:r>
              <a:rPr lang="en-GB" altLang="zh-CN" sz="1600" b="1" u="sng" dirty="0"/>
              <a:t>Issue 3: DM-RS configuration Type 1 with single symbol</a:t>
            </a:r>
            <a:endParaRPr lang="zh-CN" altLang="zh-CN" sz="1600" dirty="0"/>
          </a:p>
          <a:p>
            <a:pPr lvl="2"/>
            <a:r>
              <a:rPr lang="en-GB" altLang="zh-CN" sz="1600" dirty="0"/>
              <a:t>Proposals for symbol lengths of </a:t>
            </a:r>
            <a:r>
              <a:rPr lang="en-GB" altLang="zh-CN" sz="1600" dirty="0" smtClean="0"/>
              <a:t>7os </a:t>
            </a:r>
            <a:r>
              <a:rPr lang="en-GB" altLang="zh-CN" sz="1600" dirty="0"/>
              <a:t>if agreed</a:t>
            </a:r>
            <a:endParaRPr lang="zh-CN" altLang="zh-CN" sz="1600" dirty="0"/>
          </a:p>
          <a:p>
            <a:pPr lvl="3"/>
            <a:r>
              <a:rPr lang="en-GB" altLang="zh-CN" sz="1600" dirty="0"/>
              <a:t>Option 1:1+0 </a:t>
            </a:r>
            <a:endParaRPr lang="zh-CN" altLang="zh-CN" sz="1600" dirty="0"/>
          </a:p>
          <a:p>
            <a:pPr lvl="3"/>
            <a:r>
              <a:rPr lang="zh-CN" altLang="zh-CN" sz="1600" dirty="0"/>
              <a:t>Option 2: 1+1 </a:t>
            </a:r>
            <a:endParaRPr lang="en-GB" altLang="zh-CN" sz="1600" dirty="0"/>
          </a:p>
          <a:p>
            <a:pPr marL="914400" lvl="2" indent="0">
              <a:buNone/>
            </a:pPr>
            <a:endParaRPr lang="zh-CN" altLang="zh-CN" sz="1600" dirty="0"/>
          </a:p>
          <a:p>
            <a:pPr marL="1371600" lvl="3" indent="0" hangingPunct="0">
              <a:buNone/>
            </a:pPr>
            <a:endParaRPr lang="zh-CN" altLang="zh-CN" sz="1600" dirty="0"/>
          </a:p>
        </p:txBody>
      </p:sp>
    </p:spTree>
    <p:extLst>
      <p:ext uri="{BB962C8B-B14F-4D97-AF65-F5344CB8AC3E}">
        <p14:creationId xmlns:p14="http://schemas.microsoft.com/office/powerpoint/2010/main" val="36637006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0"/>
            <a:ext cx="11473132" cy="862642"/>
          </a:xfrm>
        </p:spPr>
        <p:txBody>
          <a:bodyPr>
            <a:normAutofit/>
          </a:bodyPr>
          <a:lstStyle/>
          <a:p>
            <a:r>
              <a:rPr lang="en-US" altLang="zh-CN" b="1" dirty="0"/>
              <a:t>BS demodulation requirements for low latency</a:t>
            </a:r>
            <a:endParaRPr lang="zh-CN" altLang="en-US" dirty="0"/>
          </a:p>
        </p:txBody>
      </p:sp>
      <p:sp>
        <p:nvSpPr>
          <p:cNvPr id="3" name="内容占位符 2"/>
          <p:cNvSpPr>
            <a:spLocks noGrp="1"/>
          </p:cNvSpPr>
          <p:nvPr>
            <p:ph idx="1"/>
          </p:nvPr>
        </p:nvSpPr>
        <p:spPr>
          <a:xfrm>
            <a:off x="438162" y="1077619"/>
            <a:ext cx="11473132" cy="5244860"/>
          </a:xfrm>
          <a:noFill/>
        </p:spPr>
        <p:txBody>
          <a:bodyPr>
            <a:noAutofit/>
          </a:bodyPr>
          <a:lstStyle/>
          <a:p>
            <a:r>
              <a:rPr lang="en-US" altLang="zh-CN" sz="2400" b="1" dirty="0"/>
              <a:t>BS FR1 URLLC demodulation requirements for PUSCH mapping Type B</a:t>
            </a:r>
          </a:p>
          <a:p>
            <a:pPr marL="914400" lvl="2" indent="0">
              <a:buNone/>
            </a:pPr>
            <a:endParaRPr lang="en-GB" altLang="zh-CN" sz="1600" b="1" u="sng" dirty="0" smtClean="0"/>
          </a:p>
          <a:p>
            <a:pPr marL="914400" lvl="2" indent="0">
              <a:buNone/>
            </a:pPr>
            <a:r>
              <a:rPr lang="en-GB" altLang="zh-CN" sz="1600" b="1" u="sng" dirty="0" smtClean="0"/>
              <a:t>Issue </a:t>
            </a:r>
            <a:r>
              <a:rPr lang="en-GB" altLang="zh-CN" sz="1600" b="1" u="sng" dirty="0"/>
              <a:t>4: MCS</a:t>
            </a:r>
            <a:endParaRPr lang="zh-CN" altLang="zh-CN" sz="1600" dirty="0"/>
          </a:p>
          <a:p>
            <a:pPr lvl="3"/>
            <a:r>
              <a:rPr lang="en-GB" altLang="zh-CN" sz="1600" dirty="0" smtClean="0"/>
              <a:t>Option </a:t>
            </a:r>
            <a:r>
              <a:rPr lang="en-GB" altLang="zh-CN" sz="1600" dirty="0"/>
              <a:t>1: MCS 5 from Table 3 </a:t>
            </a:r>
            <a:endParaRPr lang="zh-CN" altLang="zh-CN" sz="1600" dirty="0"/>
          </a:p>
          <a:p>
            <a:pPr lvl="3"/>
            <a:r>
              <a:rPr lang="en-GB" altLang="zh-CN" sz="1600" dirty="0"/>
              <a:t>Option 2: MCS 21 (658/1024) from Table 2 </a:t>
            </a:r>
            <a:endParaRPr lang="en-GB" altLang="zh-CN" sz="1600" b="1" dirty="0"/>
          </a:p>
          <a:p>
            <a:pPr marL="1371600" lvl="3" indent="0">
              <a:buNone/>
            </a:pPr>
            <a:endParaRPr lang="en-GB" altLang="zh-CN" sz="1600" dirty="0"/>
          </a:p>
          <a:p>
            <a:pPr marL="914400" lvl="2" indent="0">
              <a:buNone/>
            </a:pPr>
            <a:r>
              <a:rPr lang="en-GB" altLang="zh-CN" sz="1600" b="1" u="sng" dirty="0"/>
              <a:t>Issue 5: Number of PRB </a:t>
            </a:r>
            <a:endParaRPr lang="zh-CN" altLang="zh-CN" sz="1600" dirty="0"/>
          </a:p>
          <a:p>
            <a:pPr lvl="3"/>
            <a:r>
              <a:rPr lang="en-GB" altLang="zh-CN" sz="1600" dirty="0" smtClean="0"/>
              <a:t>Option </a:t>
            </a:r>
            <a:r>
              <a:rPr lang="en-GB" altLang="zh-CN" sz="1600" dirty="0"/>
              <a:t>1: full bandwidth </a:t>
            </a:r>
            <a:endParaRPr lang="zh-CN" altLang="zh-CN" sz="1600" dirty="0"/>
          </a:p>
          <a:p>
            <a:pPr lvl="3"/>
            <a:r>
              <a:rPr lang="en-GB" altLang="zh-CN" sz="1600" dirty="0"/>
              <a:t>Option 2: A fixed number of RB </a:t>
            </a:r>
          </a:p>
          <a:p>
            <a:pPr marL="1371600" lvl="3" indent="0">
              <a:buNone/>
            </a:pPr>
            <a:endParaRPr lang="en-GB" altLang="zh-CN" sz="1600" dirty="0" smtClean="0"/>
          </a:p>
          <a:p>
            <a:pPr marL="914400" lvl="2" indent="0">
              <a:buNone/>
            </a:pPr>
            <a:r>
              <a:rPr lang="en-GB" altLang="zh-CN" sz="1600" b="1" u="sng" dirty="0"/>
              <a:t>Issue 6: Test metrics</a:t>
            </a:r>
            <a:endParaRPr lang="zh-CN" altLang="zh-CN" sz="1600" dirty="0"/>
          </a:p>
          <a:p>
            <a:pPr lvl="3"/>
            <a:r>
              <a:rPr lang="en-GB" altLang="zh-CN" sz="1600" dirty="0" smtClean="0"/>
              <a:t>Option </a:t>
            </a:r>
            <a:r>
              <a:rPr lang="en-GB" altLang="zh-CN" sz="1600" dirty="0"/>
              <a:t>1: 70% throughput </a:t>
            </a:r>
            <a:endParaRPr lang="zh-CN" altLang="zh-CN" sz="1600" dirty="0"/>
          </a:p>
          <a:p>
            <a:pPr lvl="3"/>
            <a:r>
              <a:rPr lang="en-GB" altLang="zh-CN" sz="1600" dirty="0"/>
              <a:t>Option 2: 10% BLER (= 90% throughput) </a:t>
            </a:r>
          </a:p>
          <a:p>
            <a:pPr lvl="3"/>
            <a:endParaRPr lang="zh-CN" altLang="zh-CN" sz="1600" dirty="0"/>
          </a:p>
          <a:p>
            <a:pPr marL="914400" lvl="2" indent="0">
              <a:buNone/>
            </a:pPr>
            <a:r>
              <a:rPr lang="en-GB" altLang="zh-CN" sz="1600" dirty="0"/>
              <a:t> </a:t>
            </a:r>
            <a:r>
              <a:rPr lang="en-GB" altLang="zh-CN" sz="1600" b="1" u="sng" dirty="0"/>
              <a:t>Issue 7: </a:t>
            </a:r>
            <a:r>
              <a:rPr lang="en-US" altLang="zh-CN" sz="1600" b="1" u="sng" dirty="0"/>
              <a:t>Whether to introduce DFT-s-OFDM: </a:t>
            </a:r>
            <a:endParaRPr lang="zh-CN" altLang="zh-CN" sz="1600" dirty="0"/>
          </a:p>
          <a:p>
            <a:pPr lvl="3"/>
            <a:r>
              <a:rPr lang="en-GB" altLang="zh-CN" sz="1600" dirty="0" smtClean="0"/>
              <a:t>Option </a:t>
            </a:r>
            <a:r>
              <a:rPr lang="en-GB" altLang="zh-CN" sz="1600" dirty="0"/>
              <a:t>1: No </a:t>
            </a:r>
            <a:endParaRPr lang="zh-CN" altLang="zh-CN" sz="1600" dirty="0"/>
          </a:p>
          <a:p>
            <a:pPr lvl="3"/>
            <a:r>
              <a:rPr lang="en-GB" altLang="zh-CN" sz="1600" dirty="0"/>
              <a:t>Option 2: Yes </a:t>
            </a:r>
          </a:p>
          <a:p>
            <a:pPr lvl="3"/>
            <a:endParaRPr lang="zh-CN" altLang="zh-CN" sz="1600" dirty="0"/>
          </a:p>
        </p:txBody>
      </p:sp>
    </p:spTree>
    <p:extLst>
      <p:ext uri="{BB962C8B-B14F-4D97-AF65-F5344CB8AC3E}">
        <p14:creationId xmlns:p14="http://schemas.microsoft.com/office/powerpoint/2010/main" val="18455968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0"/>
            <a:ext cx="11473132" cy="862642"/>
          </a:xfrm>
        </p:spPr>
        <p:txBody>
          <a:bodyPr>
            <a:normAutofit/>
          </a:bodyPr>
          <a:lstStyle/>
          <a:p>
            <a:r>
              <a:rPr lang="en-US" altLang="zh-CN" b="1" dirty="0"/>
              <a:t>BS demodulation requirements for high reliability</a:t>
            </a:r>
            <a:endParaRPr lang="zh-CN" altLang="en-US" dirty="0"/>
          </a:p>
        </p:txBody>
      </p:sp>
      <p:sp>
        <p:nvSpPr>
          <p:cNvPr id="3" name="内容占位符 2"/>
          <p:cNvSpPr>
            <a:spLocks noGrp="1"/>
          </p:cNvSpPr>
          <p:nvPr>
            <p:ph idx="1"/>
          </p:nvPr>
        </p:nvSpPr>
        <p:spPr>
          <a:xfrm>
            <a:off x="751490" y="825062"/>
            <a:ext cx="10852676" cy="5649773"/>
          </a:xfrm>
          <a:noFill/>
        </p:spPr>
        <p:txBody>
          <a:bodyPr>
            <a:noAutofit/>
          </a:bodyPr>
          <a:lstStyle/>
          <a:p>
            <a:pPr marL="1828800" lvl="4" indent="0">
              <a:buNone/>
            </a:pPr>
            <a:endParaRPr lang="en-GB" altLang="zh-CN" sz="1600" b="1" u="sng" dirty="0"/>
          </a:p>
          <a:p>
            <a:pPr lvl="3">
              <a:buFont typeface="Calibri" panose="020F0502020204030204" pitchFamily="34" charset="0"/>
              <a:buChar char="−"/>
            </a:pPr>
            <a:endParaRPr lang="en-GB" altLang="zh-CN" sz="1600" dirty="0" smtClean="0"/>
          </a:p>
          <a:p>
            <a:pPr>
              <a:spcAft>
                <a:spcPts val="900"/>
              </a:spcAft>
            </a:pPr>
            <a:r>
              <a:rPr lang="en-GB" altLang="zh-CN" sz="2400" b="1" dirty="0"/>
              <a:t>Define the PUCCH performance requirements for high reliability</a:t>
            </a:r>
            <a:endParaRPr lang="zh-CN" altLang="zh-CN" sz="2400" b="1" dirty="0"/>
          </a:p>
          <a:p>
            <a:pPr lvl="1" hangingPunct="0">
              <a:lnSpc>
                <a:spcPct val="100000"/>
              </a:lnSpc>
            </a:pPr>
            <a:r>
              <a:rPr lang="en-US" altLang="zh-CN" sz="2000" dirty="0"/>
              <a:t>Do not define </a:t>
            </a:r>
            <a:r>
              <a:rPr lang="en-GB" altLang="zh-CN" sz="2000" dirty="0"/>
              <a:t>the PUCCH performance requirements for high reliability.</a:t>
            </a:r>
            <a:endParaRPr lang="zh-CN" altLang="zh-CN" sz="2000" dirty="0"/>
          </a:p>
          <a:p>
            <a:pPr lvl="3">
              <a:buFont typeface="Calibri" panose="020F0502020204030204" pitchFamily="34" charset="0"/>
              <a:buChar char="−"/>
            </a:pPr>
            <a:endParaRPr lang="en-GB" altLang="zh-CN" sz="1600" dirty="0"/>
          </a:p>
          <a:p>
            <a:pPr lvl="3">
              <a:buFont typeface="Calibri" panose="020F0502020204030204" pitchFamily="34" charset="0"/>
              <a:buChar char="−"/>
            </a:pPr>
            <a:endParaRPr lang="en-GB" altLang="zh-CN" sz="1600" dirty="0"/>
          </a:p>
          <a:p>
            <a:pPr marL="1371600" lvl="3" indent="0">
              <a:buNone/>
            </a:pPr>
            <a:endParaRPr lang="en-GB" altLang="zh-CN" sz="1600" b="1" dirty="0"/>
          </a:p>
          <a:p>
            <a:pPr marL="1371600" lvl="3" indent="0">
              <a:buNone/>
            </a:pPr>
            <a:endParaRPr lang="en-GB" altLang="zh-CN" sz="1600" b="1" dirty="0"/>
          </a:p>
          <a:p>
            <a:pPr marL="1371600" lvl="3" indent="0">
              <a:buNone/>
            </a:pPr>
            <a:endParaRPr lang="en-GB" altLang="zh-CN" sz="1600" b="1" dirty="0"/>
          </a:p>
          <a:p>
            <a:pPr lvl="1" hangingPunct="0">
              <a:lnSpc>
                <a:spcPct val="100000"/>
              </a:lnSpc>
            </a:pPr>
            <a:endParaRPr lang="en-US" altLang="zh-CN" sz="2000" b="1" dirty="0">
              <a:solidFill>
                <a:srgbClr val="000000"/>
              </a:solidFill>
              <a:highlight>
                <a:srgbClr val="00FF00"/>
              </a:highlight>
              <a:latin typeface="Times New Roman" panose="02020603050405020304" pitchFamily="18" charset="0"/>
            </a:endParaRPr>
          </a:p>
          <a:p>
            <a:pPr hangingPunct="0">
              <a:lnSpc>
                <a:spcPct val="100000"/>
              </a:lnSpc>
            </a:pPr>
            <a:endParaRPr lang="en-US" altLang="zh-CN" sz="2400" dirty="0"/>
          </a:p>
        </p:txBody>
      </p:sp>
    </p:spTree>
    <p:extLst>
      <p:ext uri="{BB962C8B-B14F-4D97-AF65-F5344CB8AC3E}">
        <p14:creationId xmlns:p14="http://schemas.microsoft.com/office/powerpoint/2010/main" val="126331561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TotalTime>
  <Words>648</Words>
  <Application>Microsoft Office PowerPoint</Application>
  <PresentationFormat>宽屏</PresentationFormat>
  <Paragraphs>132</Paragraphs>
  <Slides>9</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9</vt:i4>
      </vt:variant>
    </vt:vector>
  </HeadingPairs>
  <TitlesOfParts>
    <vt:vector size="15" baseType="lpstr">
      <vt:lpstr>宋体</vt:lpstr>
      <vt:lpstr>Arial</vt:lpstr>
      <vt:lpstr>Calibri</vt:lpstr>
      <vt:lpstr>Calibri Light</vt:lpstr>
      <vt:lpstr>Times New Roman</vt:lpstr>
      <vt:lpstr>Office 主题</vt:lpstr>
      <vt:lpstr>3GPP TSG-RAN WG4 Meeting  #94-e                 R4-2002429   Electronic Meeting, Feb.24th – Mar.6th 2020 </vt:lpstr>
      <vt:lpstr>BS demodulation requirements for high reliability</vt:lpstr>
      <vt:lpstr>BS demodulation requirements for high reliability</vt:lpstr>
      <vt:lpstr>BS demodulation requirements for high reliability</vt:lpstr>
      <vt:lpstr>BS demodulation requirements for high reliability</vt:lpstr>
      <vt:lpstr>BS demodulation requirements for low latency</vt:lpstr>
      <vt:lpstr>BS demodulation requirements for low latency</vt:lpstr>
      <vt:lpstr>BS demodulation requirements for low latency</vt:lpstr>
      <vt:lpstr>BS demodulation requirements for high reliability</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 Meeting  #94-e                 R4-20xxxx   Electronic Meeting, Feb.24th – Mar.6th 2020</dc:title>
  <dc:creator>Huawei</dc:creator>
  <cp:lastModifiedBy>Huawei</cp:lastModifiedBy>
  <cp:revision>56</cp:revision>
  <dcterms:created xsi:type="dcterms:W3CDTF">2020-02-29T07:12:05Z</dcterms:created>
  <dcterms:modified xsi:type="dcterms:W3CDTF">2020-03-05T02:12:42Z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(3)q/qnt12niA9z9vT13aBFCDBCAOFb7IoNfnFZJeWU76Dqfd98q200LQKSIq5TOAKuGGZsEFIU
RdtjvPf/Ri4+IvuElwl8Ny9l/poxRnN9QZNFgRjD+pVaBDqKPkSEwVCYDY383PMX87JV8DcS
JoxWW9qLkKqtxcrkRurxENG1/HjKjkfgSQDUvhwoqobjnVsAx3Yr71wGsLcCf7Nt8QZhaCRc
E06yp4P82lCjF94JN8</vt:lpwstr>
  </property>
  <property fmtid="{D5CDD505-2E9C-101B-9397-08002B2CF9AE}" pid="3" name="_2015_ms_pID_7253431">
    <vt:lpwstr>Gyk8tE8GwUGU5Dk+3FQ+r67ivDjCS9fBCsj1jv59yKuZZmGHck9IS6
EJLvFrXQKWltfJju1VdYqFzSvmuz063ddEU9ONMAgauil2vD//FLUUHJL2zH6xI2lnALVY/j
mqpn6cxWpf0GsQAwaA1TD5FUZPbnVfjZ4wGjfS85FM+oPmeOgf5IL5qaJsycJzVPnUM6Ugqm
sVoJwLsTQOhDq6rlbVy549lko4dLuW3pX7W2</vt:lpwstr>
  </property>
  <property fmtid="{D5CDD505-2E9C-101B-9397-08002B2CF9AE}" pid="4" name="_2015_ms_pID_7253432">
    <vt:lpwstr>vg==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1579743642</vt:lpwstr>
  </property>
</Properties>
</file>