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0" r:id="rId4"/>
    <p:sldId id="261" r:id="rId5"/>
    <p:sldId id="262" r:id="rId6"/>
    <p:sldId id="257"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161" d="100"/>
          <a:sy n="161" d="100"/>
        </p:scale>
        <p:origin x="14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3" name="テキスト プレースホルダー 22"/>
          <p:cNvSpPr>
            <a:spLocks noGrp="1"/>
          </p:cNvSpPr>
          <p:nvPr>
            <p:ph type="body" sz="quarter" idx="10" hasCustomPrompt="1"/>
          </p:nvPr>
        </p:nvSpPr>
        <p:spPr>
          <a:xfrm>
            <a:off x="563880" y="316761"/>
            <a:ext cx="8644514" cy="1133475"/>
          </a:xfrm>
        </p:spPr>
        <p:txBody>
          <a:bodyPr>
            <a:normAutofit/>
          </a:bodyPr>
          <a:lstStyle>
            <a:lvl1pPr marL="0" indent="0">
              <a:buNone/>
              <a:defRPr sz="1800" b="1">
                <a:latin typeface="Arial" panose="020B0604020202020204" pitchFamily="34" charset="0"/>
                <a:cs typeface="Arial" panose="020B0604020202020204" pitchFamily="34" charset="0"/>
              </a:defRPr>
            </a:lvl1pPr>
          </a:lstStyle>
          <a:p>
            <a:pPr lvl="0"/>
            <a:r>
              <a:rPr kumimoji="1" lang="en-US" altLang="ja-JP" dirty="0" smtClean="0"/>
              <a:t>Header</a:t>
            </a:r>
            <a:endParaRPr kumimoji="1" lang="ja-JP" altLang="en-US" dirty="0"/>
          </a:p>
        </p:txBody>
      </p:sp>
      <p:sp>
        <p:nvSpPr>
          <p:cNvPr id="26" name="テキスト プレースホルダー 25"/>
          <p:cNvSpPr>
            <a:spLocks noGrp="1"/>
          </p:cNvSpPr>
          <p:nvPr>
            <p:ph type="body" sz="quarter" idx="11" hasCustomPrompt="1"/>
          </p:nvPr>
        </p:nvSpPr>
        <p:spPr>
          <a:xfrm>
            <a:off x="9401175" y="317501"/>
            <a:ext cx="2408238" cy="480990"/>
          </a:xfrm>
        </p:spPr>
        <p:txBody>
          <a:bodyPr>
            <a:norm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GB" altLang="ja-JP" sz="2400" b="1" i="1" kern="1200" dirty="0" smtClean="0">
                <a:solidFill>
                  <a:schemeClr val="tx1"/>
                </a:solidFill>
                <a:effectLst/>
                <a:latin typeface="Arial" panose="020B0604020202020204" pitchFamily="34" charset="0"/>
                <a:ea typeface="+mn-ea"/>
                <a:cs typeface="Arial" panose="020B0604020202020204" pitchFamily="34" charset="0"/>
              </a:rPr>
              <a:t>R4-190xxxx</a:t>
            </a:r>
            <a:endParaRPr kumimoji="1" lang="ja-JP" altLang="ja-JP" sz="2400" kern="1200" dirty="0" smtClean="0">
              <a:solidFill>
                <a:schemeClr val="tx1"/>
              </a:solidFill>
              <a:effectLst/>
              <a:latin typeface="Arial" panose="020B0604020202020204" pitchFamily="34" charset="0"/>
              <a:ea typeface="+mn-ea"/>
              <a:cs typeface="Arial" panose="020B0604020202020204" pitchFamily="34" charset="0"/>
            </a:endParaRPr>
          </a:p>
        </p:txBody>
      </p:sp>
      <p:sp>
        <p:nvSpPr>
          <p:cNvPr id="27" name="タイトル 26"/>
          <p:cNvSpPr>
            <a:spLocks noGrp="1"/>
          </p:cNvSpPr>
          <p:nvPr>
            <p:ph type="title" hasCustomPrompt="1"/>
          </p:nvPr>
        </p:nvSpPr>
        <p:spPr>
          <a:xfrm>
            <a:off x="563879" y="1635617"/>
            <a:ext cx="11245533" cy="3335628"/>
          </a:xfrm>
        </p:spPr>
        <p:txBody>
          <a:bodyPr>
            <a:noAutofit/>
          </a:bodyPr>
          <a:lstStyle>
            <a:lvl1pPr algn="ctr">
              <a:defRPr sz="7200">
                <a:latin typeface="Calibri" panose="020F0502020204030204" pitchFamily="34" charset="0"/>
                <a:cs typeface="Calibri" panose="020F0502020204030204" pitchFamily="34" charset="0"/>
              </a:defRPr>
            </a:lvl1pPr>
          </a:lstStyle>
          <a:p>
            <a:r>
              <a:rPr kumimoji="1" lang="en-US" altLang="ja-JP" dirty="0" smtClean="0"/>
              <a:t>Title</a:t>
            </a:r>
            <a:endParaRPr kumimoji="1" lang="ja-JP" altLang="en-US" dirty="0"/>
          </a:p>
        </p:txBody>
      </p:sp>
      <p:sp>
        <p:nvSpPr>
          <p:cNvPr id="31" name="テキスト プレースホルダー 30"/>
          <p:cNvSpPr>
            <a:spLocks noGrp="1"/>
          </p:cNvSpPr>
          <p:nvPr>
            <p:ph type="body" sz="quarter" idx="12" hasCustomPrompt="1"/>
          </p:nvPr>
        </p:nvSpPr>
        <p:spPr>
          <a:xfrm>
            <a:off x="563879" y="5061397"/>
            <a:ext cx="11245532" cy="1326523"/>
          </a:xfrm>
        </p:spPr>
        <p:txBody>
          <a:bodyPr>
            <a:noAutofit/>
          </a:bodyPr>
          <a:lstStyle>
            <a:lvl1pPr marL="0" indent="0" algn="ctr">
              <a:buNone/>
              <a:defRPr sz="4000"/>
            </a:lvl1pPr>
          </a:lstStyle>
          <a:p>
            <a:pPr lvl="0"/>
            <a:r>
              <a:rPr kumimoji="1" lang="en-US" altLang="ja-JP" dirty="0" smtClean="0"/>
              <a:t>Source</a:t>
            </a:r>
            <a:endParaRPr kumimoji="1" lang="ja-JP" altLang="en-US" dirty="0"/>
          </a:p>
        </p:txBody>
      </p:sp>
    </p:spTree>
    <p:extLst>
      <p:ext uri="{BB962C8B-B14F-4D97-AF65-F5344CB8AC3E}">
        <p14:creationId xmlns:p14="http://schemas.microsoft.com/office/powerpoint/2010/main" val="3801074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テキスト プレースホルダー 4"/>
          <p:cNvSpPr>
            <a:spLocks noGrp="1"/>
          </p:cNvSpPr>
          <p:nvPr>
            <p:ph type="body" sz="quarter" idx="11" hasCustomPrompt="1"/>
          </p:nvPr>
        </p:nvSpPr>
        <p:spPr>
          <a:xfrm>
            <a:off x="838200" y="1249252"/>
            <a:ext cx="10515600" cy="4907074"/>
          </a:xfrm>
        </p:spPr>
        <p:txBody>
          <a:bodyPr/>
          <a:lstStyle>
            <a:lvl1pPr>
              <a:defRPr/>
            </a:lvl1pPr>
            <a:lvl2pPr>
              <a:defRPr/>
            </a:lvl2pPr>
            <a:lvl3pPr>
              <a:defRPr/>
            </a:lvl3pPr>
            <a:lvl4pPr>
              <a:defRPr sz="2000"/>
            </a:lvl4pPr>
            <a:lvl5pPr>
              <a:defRPr sz="2000"/>
            </a:lvl5pPr>
          </a:lstStyle>
          <a:p>
            <a:pPr lvl="0"/>
            <a:r>
              <a:rPr kumimoji="1" lang="en-US" altLang="ja-JP" dirty="0" smtClean="0"/>
              <a:t>1st</a:t>
            </a:r>
            <a:endParaRPr kumimoji="1" lang="ja-JP" altLang="en-US" dirty="0" smtClean="0"/>
          </a:p>
          <a:p>
            <a:pPr lvl="1"/>
            <a:r>
              <a:rPr kumimoji="1" lang="en-US" altLang="ja-JP" dirty="0" smtClean="0"/>
              <a:t>2nd</a:t>
            </a:r>
            <a:endParaRPr kumimoji="1" lang="ja-JP" altLang="en-US" dirty="0" smtClean="0"/>
          </a:p>
          <a:p>
            <a:pPr lvl="2"/>
            <a:r>
              <a:rPr kumimoji="1" lang="en-US" altLang="ja-JP" dirty="0" smtClean="0"/>
              <a:t>3rd</a:t>
            </a:r>
            <a:endParaRPr kumimoji="1" lang="ja-JP" altLang="en-US" dirty="0" smtClean="0"/>
          </a:p>
          <a:p>
            <a:pPr lvl="3"/>
            <a:r>
              <a:rPr kumimoji="1" lang="en-US" altLang="ja-JP" dirty="0" smtClean="0"/>
              <a:t>4th</a:t>
            </a:r>
            <a:endParaRPr kumimoji="1" lang="ja-JP" altLang="en-US" dirty="0" smtClean="0"/>
          </a:p>
          <a:p>
            <a:pPr lvl="4"/>
            <a:r>
              <a:rPr kumimoji="1" lang="en-US" altLang="ja-JP" dirty="0" smtClean="0"/>
              <a:t>5th</a:t>
            </a:r>
            <a:endParaRPr kumimoji="1" lang="ja-JP" altLang="en-US" dirty="0"/>
          </a:p>
        </p:txBody>
      </p:sp>
    </p:spTree>
    <p:extLst>
      <p:ext uri="{BB962C8B-B14F-4D97-AF65-F5344CB8AC3E}">
        <p14:creationId xmlns:p14="http://schemas.microsoft.com/office/powerpoint/2010/main" val="28506526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2">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smtClean="0"/>
              <a:t>Title</a:t>
            </a:r>
            <a:endParaRPr kumimoji="1" lang="ja-JP" altLang="en-US" dirty="0"/>
          </a:p>
        </p:txBody>
      </p:sp>
    </p:spTree>
    <p:extLst>
      <p:ext uri="{BB962C8B-B14F-4D97-AF65-F5344CB8AC3E}">
        <p14:creationId xmlns:p14="http://schemas.microsoft.com/office/powerpoint/2010/main" val="2741403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ference">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smtClean="0"/>
              <a:t>Reference</a:t>
            </a:r>
            <a:endParaRPr kumimoji="1" lang="ja-JP" altLang="en-US" dirty="0"/>
          </a:p>
        </p:txBody>
      </p:sp>
      <p:sp>
        <p:nvSpPr>
          <p:cNvPr id="7" name="テキスト プレースホルダー 6"/>
          <p:cNvSpPr>
            <a:spLocks noGrp="1"/>
          </p:cNvSpPr>
          <p:nvPr>
            <p:ph type="body" sz="quarter" idx="11" hasCustomPrompt="1"/>
          </p:nvPr>
        </p:nvSpPr>
        <p:spPr>
          <a:xfrm>
            <a:off x="838200" y="1210614"/>
            <a:ext cx="10515600" cy="4920311"/>
          </a:xfrm>
        </p:spPr>
        <p:txBody>
          <a:bodyPr/>
          <a:lstStyle>
            <a:lvl1pPr marL="514350" indent="-514350">
              <a:buFont typeface="+mj-lt"/>
              <a:buAutoNum type="arabicPeriod"/>
              <a:defRPr baseline="0"/>
            </a:lvl1pPr>
          </a:lstStyle>
          <a:p>
            <a:pPr lvl="0"/>
            <a:r>
              <a:rPr kumimoji="1" lang="en-US" altLang="ja-JP" dirty="0" smtClean="0"/>
              <a:t>Reference 1</a:t>
            </a:r>
          </a:p>
          <a:p>
            <a:pPr lvl="0"/>
            <a:r>
              <a:rPr kumimoji="1" lang="en-US" altLang="ja-JP" dirty="0" smtClean="0"/>
              <a:t>Reference 2</a:t>
            </a:r>
            <a:endParaRPr kumimoji="1" lang="ja-JP" altLang="en-US" dirty="0" smtClean="0"/>
          </a:p>
        </p:txBody>
      </p:sp>
    </p:spTree>
    <p:extLst>
      <p:ext uri="{BB962C8B-B14F-4D97-AF65-F5344CB8AC3E}">
        <p14:creationId xmlns:p14="http://schemas.microsoft.com/office/powerpoint/2010/main" val="17750595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表プレースホルダー 4"/>
          <p:cNvSpPr>
            <a:spLocks noGrp="1"/>
          </p:cNvSpPr>
          <p:nvPr>
            <p:ph type="tbl" sz="quarter" idx="11" hasCustomPrompt="1"/>
          </p:nvPr>
        </p:nvSpPr>
        <p:spPr>
          <a:xfrm>
            <a:off x="838200" y="1931832"/>
            <a:ext cx="10515600" cy="4314512"/>
          </a:xfrm>
        </p:spPr>
        <p:txBody>
          <a:bodyPr/>
          <a:lstStyle>
            <a:lvl1pPr>
              <a:defRPr/>
            </a:lvl1pPr>
          </a:lstStyle>
          <a:p>
            <a:r>
              <a:rPr kumimoji="1" lang="en-US" altLang="ja-JP" dirty="0" smtClean="0"/>
              <a:t>Table</a:t>
            </a:r>
            <a:endParaRPr kumimoji="1" lang="ja-JP" altLang="en-US" dirty="0"/>
          </a:p>
        </p:txBody>
      </p:sp>
      <p:sp>
        <p:nvSpPr>
          <p:cNvPr id="9" name="テキスト プレースホルダー 8"/>
          <p:cNvSpPr>
            <a:spLocks noGrp="1"/>
          </p:cNvSpPr>
          <p:nvPr>
            <p:ph type="body" sz="quarter" idx="12" hasCustomPrompt="1"/>
          </p:nvPr>
        </p:nvSpPr>
        <p:spPr>
          <a:xfrm>
            <a:off x="838200" y="1365763"/>
            <a:ext cx="10515600" cy="424400"/>
          </a:xfrm>
        </p:spPr>
        <p:txBody>
          <a:bodyPr/>
          <a:lstStyle>
            <a:lvl1pPr marL="0" indent="0" algn="ctr">
              <a:buNone/>
              <a:defRPr baseline="0"/>
            </a:lvl1pPr>
            <a:lvl2pPr marL="457200" indent="0">
              <a:buNone/>
              <a:defRPr/>
            </a:lvl2pPr>
          </a:lstStyle>
          <a:p>
            <a:pPr lvl="0"/>
            <a:r>
              <a:rPr kumimoji="1" lang="en-US" altLang="ja-JP" dirty="0" smtClean="0"/>
              <a:t>Table name</a:t>
            </a:r>
            <a:endParaRPr kumimoji="1" lang="ja-JP" altLang="en-US" dirty="0" smtClean="0"/>
          </a:p>
        </p:txBody>
      </p:sp>
    </p:spTree>
    <p:extLst>
      <p:ext uri="{BB962C8B-B14F-4D97-AF65-F5344CB8AC3E}">
        <p14:creationId xmlns:p14="http://schemas.microsoft.com/office/powerpoint/2010/main" val="32086202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6"/>
            <a:ext cx="10515600" cy="652306"/>
          </a:xfrm>
          <a:prstGeom prst="rect">
            <a:avLst/>
          </a:prstGeom>
        </p:spPr>
        <p:txBody>
          <a:bodyPr vert="horz" lIns="91440" tIns="45720" rIns="91440" bIns="45720" rtlCol="0" anchor="ctr">
            <a:normAutofit/>
          </a:bodyPr>
          <a:lstStyle/>
          <a:p>
            <a:r>
              <a:rPr kumimoji="1" lang="en-US" altLang="ja-JP" dirty="0" smtClean="0"/>
              <a:t>Title</a:t>
            </a:r>
            <a:endParaRPr kumimoji="1" lang="ja-JP" altLang="en-US" dirty="0"/>
          </a:p>
        </p:txBody>
      </p:sp>
      <p:sp>
        <p:nvSpPr>
          <p:cNvPr id="3" name="テキスト プレースホルダー 2"/>
          <p:cNvSpPr>
            <a:spLocks noGrp="1"/>
          </p:cNvSpPr>
          <p:nvPr>
            <p:ph type="body" idx="1"/>
          </p:nvPr>
        </p:nvSpPr>
        <p:spPr>
          <a:xfrm>
            <a:off x="838200" y="1262130"/>
            <a:ext cx="10515600" cy="4914833"/>
          </a:xfrm>
          <a:prstGeom prst="rect">
            <a:avLst/>
          </a:prstGeom>
        </p:spPr>
        <p:txBody>
          <a:bodyPr vert="horz" lIns="91440" tIns="45720" rIns="91440" bIns="45720" rtlCol="0">
            <a:normAutofit/>
          </a:bodyPr>
          <a:lstStyle/>
          <a:p>
            <a:pPr lvl="0"/>
            <a:r>
              <a:rPr kumimoji="1" lang="en-US" altLang="ja-JP" dirty="0" smtClean="0"/>
              <a:t>1st</a:t>
            </a:r>
          </a:p>
          <a:p>
            <a:pPr lvl="1"/>
            <a:r>
              <a:rPr kumimoji="1" lang="en-US" altLang="ja-JP" dirty="0" smtClean="0"/>
              <a:t>2nd</a:t>
            </a:r>
          </a:p>
          <a:p>
            <a:pPr lvl="2"/>
            <a:r>
              <a:rPr kumimoji="1" lang="en-US" altLang="ja-JP" dirty="0" smtClean="0"/>
              <a:t>3rd</a:t>
            </a:r>
            <a:endParaRPr kumimoji="1" lang="ja-JP" altLang="en-US" dirty="0" smtClean="0"/>
          </a:p>
          <a:p>
            <a:pPr lvl="3"/>
            <a:r>
              <a:rPr kumimoji="1" lang="en-US" altLang="ja-JP" dirty="0" smtClean="0"/>
              <a:t>4th</a:t>
            </a:r>
            <a:endParaRPr kumimoji="1" lang="ja-JP" altLang="en-US" dirty="0" smtClean="0"/>
          </a:p>
          <a:p>
            <a:pPr lvl="4"/>
            <a:r>
              <a:rPr kumimoji="1" lang="en-US" altLang="ja-JP" dirty="0" smtClean="0"/>
              <a:t>5th</a:t>
            </a:r>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32D56F-5F95-451D-A19F-2D421F91B586}" type="slidenum">
              <a:rPr kumimoji="1" lang="ja-JP" altLang="en-US" smtClean="0"/>
              <a:t>‹#›</a:t>
            </a:fld>
            <a:endParaRPr kumimoji="1" lang="ja-JP" altLang="en-US"/>
          </a:p>
        </p:txBody>
      </p:sp>
    </p:spTree>
    <p:extLst>
      <p:ext uri="{BB962C8B-B14F-4D97-AF65-F5344CB8AC3E}">
        <p14:creationId xmlns:p14="http://schemas.microsoft.com/office/powerpoint/2010/main" val="2986507349"/>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1" r:id="rId4"/>
    <p:sldLayoutId id="2147483654"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baseline="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0"/>
          </p:nvPr>
        </p:nvSpPr>
        <p:spPr/>
        <p:txBody>
          <a:bodyPr>
            <a:normAutofit fontScale="85000" lnSpcReduction="20000"/>
          </a:bodyPr>
          <a:lstStyle/>
          <a:p>
            <a:pPr lvl="0"/>
            <a:r>
              <a:rPr lang="en-US" altLang="ja-JP" dirty="0"/>
              <a:t>3GPP TSG-RAN WG4 Meeting #</a:t>
            </a:r>
            <a:r>
              <a:rPr lang="en-US" altLang="ja-JP" dirty="0" smtClean="0"/>
              <a:t>94-e</a:t>
            </a:r>
            <a:endParaRPr lang="en-US" altLang="ja-JP" dirty="0"/>
          </a:p>
          <a:p>
            <a:pPr lvl="0"/>
            <a:r>
              <a:rPr lang="en-US" altLang="ja-JP" dirty="0"/>
              <a:t>Electronic Meeting, Feb.24th - Mar.6th </a:t>
            </a:r>
            <a:r>
              <a:rPr lang="en-US" altLang="ja-JP" dirty="0" smtClean="0"/>
              <a:t>2020</a:t>
            </a:r>
            <a:endParaRPr lang="en-US" altLang="ja-JP" dirty="0"/>
          </a:p>
          <a:p>
            <a:pPr lvl="0"/>
            <a:r>
              <a:rPr lang="sv-SE" altLang="ja-JP" dirty="0"/>
              <a:t>Agenda item:	</a:t>
            </a:r>
            <a:r>
              <a:rPr lang="sv-SE" altLang="ja-JP" dirty="0" smtClean="0"/>
              <a:t>8.18  </a:t>
            </a:r>
            <a:r>
              <a:rPr lang="sv-SE" altLang="ja-JP" dirty="0"/>
              <a:t>[</a:t>
            </a:r>
            <a:r>
              <a:rPr lang="sv-SE" altLang="ja-JP" dirty="0" smtClean="0"/>
              <a:t>NR_perf_enh-Perf</a:t>
            </a:r>
            <a:r>
              <a:rPr lang="sv-SE" altLang="ja-JP" dirty="0"/>
              <a:t>]</a:t>
            </a:r>
          </a:p>
          <a:p>
            <a:pPr lvl="0"/>
            <a:r>
              <a:rPr lang="en-US" altLang="ja-JP" dirty="0"/>
              <a:t>Document for:	</a:t>
            </a:r>
            <a:r>
              <a:rPr lang="en-US" altLang="ja-JP" dirty="0" smtClean="0"/>
              <a:t>Approval</a:t>
            </a:r>
            <a:endParaRPr lang="en-US" altLang="ja-JP" dirty="0"/>
          </a:p>
        </p:txBody>
      </p:sp>
      <p:sp>
        <p:nvSpPr>
          <p:cNvPr id="21" name="テキスト プレースホルダー 20"/>
          <p:cNvSpPr>
            <a:spLocks noGrp="1"/>
          </p:cNvSpPr>
          <p:nvPr>
            <p:ph type="body" sz="quarter" idx="11"/>
          </p:nvPr>
        </p:nvSpPr>
        <p:spPr/>
        <p:txBody>
          <a:bodyPr/>
          <a:lstStyle/>
          <a:p>
            <a:r>
              <a:rPr kumimoji="1" lang="en-US" altLang="ja-JP" dirty="0" smtClean="0"/>
              <a:t>R4-20</a:t>
            </a:r>
            <a:r>
              <a:rPr lang="en-US" altLang="ja-JP" dirty="0" smtClean="0"/>
              <a:t>02397</a:t>
            </a:r>
            <a:endParaRPr kumimoji="1" lang="ja-JP" altLang="en-US" dirty="0"/>
          </a:p>
        </p:txBody>
      </p:sp>
      <p:sp>
        <p:nvSpPr>
          <p:cNvPr id="20" name="タイトル 19"/>
          <p:cNvSpPr>
            <a:spLocks noGrp="1"/>
          </p:cNvSpPr>
          <p:nvPr>
            <p:ph type="title"/>
          </p:nvPr>
        </p:nvSpPr>
        <p:spPr/>
        <p:txBody>
          <a:bodyPr/>
          <a:lstStyle/>
          <a:p>
            <a:r>
              <a:rPr lang="en-US" altLang="ja-JP" sz="6000" dirty="0" smtClean="0"/>
              <a:t>Way </a:t>
            </a:r>
            <a:r>
              <a:rPr lang="en-US" altLang="ja-JP" sz="6000" dirty="0"/>
              <a:t>forward on PUSCH demodulation requirements for 30% throughput</a:t>
            </a:r>
            <a:endParaRPr kumimoji="1" lang="ja-JP" altLang="en-US" sz="6000" dirty="0"/>
          </a:p>
        </p:txBody>
      </p:sp>
      <p:sp>
        <p:nvSpPr>
          <p:cNvPr id="22" name="テキスト プレースホルダー 21"/>
          <p:cNvSpPr>
            <a:spLocks noGrp="1"/>
          </p:cNvSpPr>
          <p:nvPr>
            <p:ph type="body" sz="quarter" idx="12"/>
          </p:nvPr>
        </p:nvSpPr>
        <p:spPr/>
        <p:txBody>
          <a:bodyPr/>
          <a:lstStyle/>
          <a:p>
            <a:r>
              <a:rPr kumimoji="1" lang="en-US" altLang="ja-JP" sz="3200" dirty="0" smtClean="0"/>
              <a:t>NTT DOCOMO, INC.</a:t>
            </a:r>
            <a:endParaRPr kumimoji="1" lang="ja-JP" altLang="en-US" sz="3200" dirty="0"/>
          </a:p>
        </p:txBody>
      </p:sp>
    </p:spTree>
    <p:extLst>
      <p:ext uri="{BB962C8B-B14F-4D97-AF65-F5344CB8AC3E}">
        <p14:creationId xmlns:p14="http://schemas.microsoft.com/office/powerpoint/2010/main" val="5129513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Background</a:t>
            </a:r>
            <a:endParaRPr kumimoji="1" lang="ja-JP" altLang="en-US" dirty="0"/>
          </a:p>
        </p:txBody>
      </p:sp>
      <p:sp>
        <p:nvSpPr>
          <p:cNvPr id="3" name="テキスト プレースホルダー 2"/>
          <p:cNvSpPr>
            <a:spLocks noGrp="1"/>
          </p:cNvSpPr>
          <p:nvPr>
            <p:ph type="body" sz="quarter" idx="11"/>
          </p:nvPr>
        </p:nvSpPr>
        <p:spPr/>
        <p:txBody>
          <a:bodyPr>
            <a:normAutofit fontScale="92500" lnSpcReduction="10000"/>
          </a:bodyPr>
          <a:lstStyle/>
          <a:p>
            <a:r>
              <a:rPr kumimoji="1" lang="en-US" altLang="ja-JP" dirty="0" smtClean="0"/>
              <a:t>In RAN4 #93, agreements and open issues were summarized in ad hoc minutes [1].</a:t>
            </a:r>
          </a:p>
          <a:p>
            <a:pPr lvl="1"/>
            <a:r>
              <a:rPr kumimoji="1" lang="en-US" altLang="ja-JP" dirty="0" smtClean="0"/>
              <a:t>Open issues</a:t>
            </a:r>
          </a:p>
          <a:p>
            <a:pPr lvl="2"/>
            <a:r>
              <a:rPr lang="en-US" altLang="ja-JP" dirty="0" smtClean="0"/>
              <a:t>DM-RS configuration</a:t>
            </a:r>
          </a:p>
          <a:p>
            <a:pPr lvl="3"/>
            <a:r>
              <a:rPr kumimoji="1" lang="en-US" altLang="ja-JP" dirty="0" smtClean="0"/>
              <a:t>FR2</a:t>
            </a:r>
          </a:p>
          <a:p>
            <a:pPr lvl="4"/>
            <a:r>
              <a:rPr lang="en-US" altLang="ja-JP" dirty="0" smtClean="0"/>
              <a:t>Option 1: 1+1</a:t>
            </a:r>
          </a:p>
          <a:p>
            <a:pPr lvl="4"/>
            <a:r>
              <a:rPr kumimoji="1" lang="en-US" altLang="ja-JP" dirty="0" smtClean="0"/>
              <a:t>Option 2: 1+0</a:t>
            </a:r>
          </a:p>
          <a:p>
            <a:pPr lvl="4"/>
            <a:r>
              <a:rPr lang="en-US" altLang="ja-JP" dirty="0" smtClean="0"/>
              <a:t>Option 3: 1+1 and 1+0</a:t>
            </a:r>
          </a:p>
          <a:p>
            <a:pPr lvl="2"/>
            <a:r>
              <a:rPr kumimoji="1" lang="en-US" altLang="ja-JP" dirty="0" smtClean="0"/>
              <a:t>PT-RS for FR2</a:t>
            </a:r>
          </a:p>
          <a:p>
            <a:pPr lvl="3"/>
            <a:r>
              <a:rPr lang="en-US" altLang="ja-JP" dirty="0" smtClean="0"/>
              <a:t>Option 1: with and without PT-Rs</a:t>
            </a:r>
          </a:p>
          <a:p>
            <a:pPr lvl="3"/>
            <a:r>
              <a:rPr kumimoji="1" lang="en-US" altLang="ja-JP" dirty="0" smtClean="0"/>
              <a:t>Option 2: without PT-Rs</a:t>
            </a:r>
          </a:p>
          <a:p>
            <a:pPr lvl="3"/>
            <a:r>
              <a:rPr lang="en-US" altLang="ja-JP" dirty="0" smtClean="0"/>
              <a:t>Option 3: with PT-RS</a:t>
            </a:r>
            <a:endParaRPr kumimoji="1" lang="en-US" altLang="ja-JP" dirty="0" smtClean="0"/>
          </a:p>
          <a:p>
            <a:r>
              <a:rPr kumimoji="1" lang="en-US" altLang="ja-JP" dirty="0" smtClean="0"/>
              <a:t>In RAN4 #94-e, PUSCH demodulation requirements for 30% throughput was discussed based on [2-11].</a:t>
            </a:r>
            <a:endParaRPr kumimoji="1" lang="ja-JP" altLang="en-US" dirty="0"/>
          </a:p>
        </p:txBody>
      </p:sp>
    </p:spTree>
    <p:extLst>
      <p:ext uri="{BB962C8B-B14F-4D97-AF65-F5344CB8AC3E}">
        <p14:creationId xmlns:p14="http://schemas.microsoft.com/office/powerpoint/2010/main" val="921557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Way forward</a:t>
            </a:r>
            <a:endParaRPr kumimoji="1" lang="ja-JP" altLang="en-US" dirty="0"/>
          </a:p>
        </p:txBody>
      </p:sp>
      <p:sp>
        <p:nvSpPr>
          <p:cNvPr id="3" name="テキスト プレースホルダー 2"/>
          <p:cNvSpPr>
            <a:spLocks noGrp="1"/>
          </p:cNvSpPr>
          <p:nvPr>
            <p:ph type="body" sz="quarter" idx="11"/>
          </p:nvPr>
        </p:nvSpPr>
        <p:spPr/>
        <p:txBody>
          <a:bodyPr>
            <a:normAutofit/>
          </a:bodyPr>
          <a:lstStyle/>
          <a:p>
            <a:r>
              <a:rPr kumimoji="1" lang="en-US" altLang="ja-JP" dirty="0" smtClean="0"/>
              <a:t>FR2 DM-RS configuration (Issue 6-1)</a:t>
            </a:r>
          </a:p>
          <a:p>
            <a:pPr lvl="1"/>
            <a:r>
              <a:rPr lang="en-GB" altLang="ja-JP" dirty="0"/>
              <a:t>Option 1: Define requirements for DM-RS 1+1 and 1+0, and conduct tests based on Rel-15 test applicability</a:t>
            </a:r>
            <a:r>
              <a:rPr lang="en-GB" altLang="ja-JP" dirty="0" smtClean="0"/>
              <a:t>.</a:t>
            </a:r>
            <a:endParaRPr lang="ja-JP" altLang="ja-JP" dirty="0"/>
          </a:p>
          <a:p>
            <a:pPr lvl="2"/>
            <a:r>
              <a:rPr lang="en-US" altLang="ja-JP" dirty="0"/>
              <a:t>Companies can provide simulation results for their interested cases.</a:t>
            </a:r>
            <a:endParaRPr lang="ja-JP" altLang="ja-JP" dirty="0"/>
          </a:p>
          <a:p>
            <a:pPr lvl="1"/>
            <a:r>
              <a:rPr lang="en-GB" altLang="ja-JP" dirty="0"/>
              <a:t>Option 2: </a:t>
            </a:r>
            <a:r>
              <a:rPr lang="en-GB" altLang="ja-JP" dirty="0" smtClean="0"/>
              <a:t>1+1</a:t>
            </a:r>
            <a:endParaRPr lang="ja-JP" altLang="ja-JP" dirty="0"/>
          </a:p>
          <a:p>
            <a:pPr lvl="1"/>
            <a:r>
              <a:rPr lang="en-GB" altLang="ja-JP" dirty="0"/>
              <a:t>Option 3: </a:t>
            </a:r>
            <a:r>
              <a:rPr lang="en-GB" altLang="ja-JP" dirty="0" smtClean="0"/>
              <a:t>1+0</a:t>
            </a:r>
            <a:endParaRPr lang="en-US" altLang="ja-JP" dirty="0" smtClean="0"/>
          </a:p>
          <a:p>
            <a:pPr lvl="1"/>
            <a:endParaRPr lang="en-US" altLang="ja-JP" dirty="0"/>
          </a:p>
          <a:p>
            <a:pPr marL="457200" lvl="1" indent="0">
              <a:buNone/>
            </a:pPr>
            <a:r>
              <a:rPr lang="en-US" altLang="ja-JP" dirty="0" smtClean="0"/>
              <a:t>Agreement:</a:t>
            </a:r>
          </a:p>
          <a:p>
            <a:pPr lvl="2" fontAlgn="base" hangingPunct="0"/>
            <a:r>
              <a:rPr lang="en-US" altLang="ja-JP" dirty="0"/>
              <a:t>Define requirements for DM-RS 1+1 and 1+0, and </a:t>
            </a:r>
            <a:r>
              <a:rPr lang="en-GB" altLang="ja-JP" dirty="0"/>
              <a:t>conduct tests based on Rel-15 test applicability.</a:t>
            </a:r>
            <a:endParaRPr lang="ja-JP" altLang="ja-JP" dirty="0"/>
          </a:p>
          <a:p>
            <a:pPr lvl="3" fontAlgn="base" hangingPunct="0"/>
            <a:r>
              <a:rPr lang="en-GB" altLang="ja-JP" dirty="0"/>
              <a:t>Companies can provide simulation results for their interested cases</a:t>
            </a:r>
            <a:r>
              <a:rPr lang="en-GB" altLang="ja-JP" dirty="0" smtClean="0"/>
              <a:t>.</a:t>
            </a:r>
            <a:endParaRPr lang="ja-JP" altLang="ja-JP" dirty="0"/>
          </a:p>
          <a:p>
            <a:pPr lvl="2"/>
            <a:endParaRPr lang="ja-JP" altLang="ja-JP" dirty="0"/>
          </a:p>
        </p:txBody>
      </p:sp>
    </p:spTree>
    <p:extLst>
      <p:ext uri="{BB962C8B-B14F-4D97-AF65-F5344CB8AC3E}">
        <p14:creationId xmlns:p14="http://schemas.microsoft.com/office/powerpoint/2010/main" val="39434665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Way forward</a:t>
            </a:r>
            <a:endParaRPr kumimoji="1" lang="ja-JP" altLang="en-US" dirty="0"/>
          </a:p>
        </p:txBody>
      </p:sp>
      <p:sp>
        <p:nvSpPr>
          <p:cNvPr id="3" name="テキスト プレースホルダー 2"/>
          <p:cNvSpPr>
            <a:spLocks noGrp="1"/>
          </p:cNvSpPr>
          <p:nvPr>
            <p:ph type="body" sz="quarter" idx="11"/>
          </p:nvPr>
        </p:nvSpPr>
        <p:spPr/>
        <p:txBody>
          <a:bodyPr/>
          <a:lstStyle/>
          <a:p>
            <a:r>
              <a:rPr lang="en-GB" altLang="ja-JP" dirty="0"/>
              <a:t>FR2 PT-RS configuration</a:t>
            </a:r>
            <a:r>
              <a:rPr kumimoji="1" lang="en-US" altLang="ja-JP" dirty="0" smtClean="0"/>
              <a:t> (Issue 6-2)</a:t>
            </a:r>
          </a:p>
          <a:p>
            <a:pPr lvl="1"/>
            <a:r>
              <a:rPr lang="en-GB" altLang="ja-JP" dirty="0"/>
              <a:t>Option 1: Define requirements for with and without PT-RS, and conduct tests based on Rel-15 test applicability</a:t>
            </a:r>
            <a:r>
              <a:rPr lang="en-GB" altLang="ja-JP" dirty="0" smtClean="0"/>
              <a:t>.</a:t>
            </a:r>
            <a:endParaRPr lang="ja-JP" altLang="ja-JP" dirty="0" smtClean="0"/>
          </a:p>
          <a:p>
            <a:pPr lvl="2"/>
            <a:r>
              <a:rPr lang="en-US" altLang="ja-JP" dirty="0" smtClean="0"/>
              <a:t>Companies can provide simulation results for their interested cases.</a:t>
            </a:r>
            <a:endParaRPr lang="ja-JP" altLang="ja-JP" dirty="0" smtClean="0"/>
          </a:p>
          <a:p>
            <a:pPr lvl="1"/>
            <a:r>
              <a:rPr lang="en-GB" altLang="ja-JP" dirty="0" smtClean="0"/>
              <a:t>Option </a:t>
            </a:r>
            <a:r>
              <a:rPr lang="en-GB" altLang="ja-JP" dirty="0"/>
              <a:t>2: with </a:t>
            </a:r>
            <a:r>
              <a:rPr lang="en-GB" altLang="ja-JP" dirty="0" smtClean="0"/>
              <a:t>PT-RS</a:t>
            </a:r>
            <a:endParaRPr lang="ja-JP" altLang="ja-JP" dirty="0"/>
          </a:p>
          <a:p>
            <a:pPr lvl="1"/>
            <a:r>
              <a:rPr lang="en-GB" altLang="ja-JP" dirty="0"/>
              <a:t>Option 3: without </a:t>
            </a:r>
            <a:r>
              <a:rPr lang="en-GB" altLang="ja-JP" dirty="0" smtClean="0"/>
              <a:t>PT-RS</a:t>
            </a:r>
          </a:p>
          <a:p>
            <a:pPr lvl="1"/>
            <a:endParaRPr kumimoji="1" lang="en-US" altLang="ja-JP" dirty="0" smtClean="0"/>
          </a:p>
          <a:p>
            <a:pPr marL="457200" lvl="1" indent="0">
              <a:buNone/>
            </a:pPr>
            <a:r>
              <a:rPr lang="en-US" altLang="ja-JP" dirty="0"/>
              <a:t>Agreement:</a:t>
            </a:r>
          </a:p>
          <a:p>
            <a:pPr lvl="2" fontAlgn="base" hangingPunct="0"/>
            <a:r>
              <a:rPr lang="en-US" altLang="ja-JP" dirty="0"/>
              <a:t>Define requirements for with and without PT-RS, and </a:t>
            </a:r>
            <a:r>
              <a:rPr lang="en-GB" altLang="ja-JP" dirty="0"/>
              <a:t>conduct tests based on Rel-15 test applicability.</a:t>
            </a:r>
            <a:endParaRPr lang="ja-JP" altLang="ja-JP" dirty="0"/>
          </a:p>
          <a:p>
            <a:pPr lvl="3" fontAlgn="base" hangingPunct="0"/>
            <a:r>
              <a:rPr lang="en-GB" altLang="ja-JP" dirty="0"/>
              <a:t>Companies can provide simulation results for their interested cases.</a:t>
            </a:r>
            <a:endParaRPr lang="ja-JP" altLang="ja-JP" dirty="0"/>
          </a:p>
          <a:p>
            <a:pPr lvl="2"/>
            <a:endParaRPr kumimoji="1" lang="ja-JP" altLang="en-US" dirty="0"/>
          </a:p>
        </p:txBody>
      </p:sp>
    </p:spTree>
    <p:extLst>
      <p:ext uri="{BB962C8B-B14F-4D97-AF65-F5344CB8AC3E}">
        <p14:creationId xmlns:p14="http://schemas.microsoft.com/office/powerpoint/2010/main" val="242370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Way forward</a:t>
            </a:r>
            <a:endParaRPr kumimoji="1" lang="ja-JP" altLang="en-US" dirty="0"/>
          </a:p>
        </p:txBody>
      </p:sp>
      <p:sp>
        <p:nvSpPr>
          <p:cNvPr id="3" name="テキスト プレースホルダー 2"/>
          <p:cNvSpPr>
            <a:spLocks noGrp="1"/>
          </p:cNvSpPr>
          <p:nvPr>
            <p:ph type="body" sz="quarter" idx="11"/>
          </p:nvPr>
        </p:nvSpPr>
        <p:spPr/>
        <p:txBody>
          <a:bodyPr>
            <a:normAutofit fontScale="77500" lnSpcReduction="20000"/>
          </a:bodyPr>
          <a:lstStyle/>
          <a:p>
            <a:r>
              <a:rPr lang="en-GB" altLang="ja-JP" dirty="0"/>
              <a:t>C</a:t>
            </a:r>
            <a:r>
              <a:rPr lang="en-GB" altLang="ja-JP" dirty="0" smtClean="0"/>
              <a:t>hannel bandwidth </a:t>
            </a:r>
            <a:r>
              <a:rPr kumimoji="1" lang="en-US" altLang="ja-JP" dirty="0" smtClean="0"/>
              <a:t>(Issue 6-3)</a:t>
            </a:r>
          </a:p>
          <a:p>
            <a:pPr lvl="1">
              <a:lnSpc>
                <a:spcPct val="120000"/>
              </a:lnSpc>
            </a:pPr>
            <a:r>
              <a:rPr lang="en-GB" altLang="ja-JP" sz="2200" dirty="0" smtClean="0"/>
              <a:t>Option 1: Add the 30% TP test cases with RBs for the minimum channel bandwidth per SCS (i.e., 25RB for 15kHz SCS, 24RB for 30kHz SCS, 66RB for 60kHz SCS, 32RB for 120kHz SCS, which are agreed in #92bis) to </a:t>
            </a:r>
            <a:r>
              <a:rPr lang="en-GB" altLang="ja-JP" sz="2200" strike="sngStrike" dirty="0" smtClean="0"/>
              <a:t>the</a:t>
            </a:r>
            <a:r>
              <a:rPr lang="ja-JP" altLang="en-US" sz="2200" strike="sngStrike" dirty="0" smtClean="0"/>
              <a:t> </a:t>
            </a:r>
            <a:r>
              <a:rPr lang="en-US" altLang="ja-JP" sz="2200" dirty="0" smtClean="0"/>
              <a:t>all</a:t>
            </a:r>
            <a:r>
              <a:rPr lang="en-GB" altLang="ja-JP" sz="2200" dirty="0" smtClean="0"/>
              <a:t> tables for</a:t>
            </a:r>
            <a:r>
              <a:rPr lang="en-GB" altLang="ja-JP" sz="2200" dirty="0"/>
              <a:t> </a:t>
            </a:r>
            <a:r>
              <a:rPr lang="en-GB" altLang="ja-JP" sz="2200" dirty="0" smtClean="0"/>
              <a:t>CP-OFDM </a:t>
            </a:r>
            <a:r>
              <a:rPr lang="en-GB" altLang="ja-JP" sz="2200" dirty="0"/>
              <a:t>(i.e., Table 8.2.1.2-1 – </a:t>
            </a:r>
            <a:r>
              <a:rPr lang="en-GB" altLang="ja-JP" sz="2200" dirty="0" smtClean="0"/>
              <a:t>8.2.1.2-14, Table 11.2.2.1.2-1 - 11.2.2.1.2-5 in TS 38.104, and corresponding Tables in TS38.141-1/2</a:t>
            </a:r>
            <a:r>
              <a:rPr lang="en-GB" altLang="ja-JP" sz="2200" dirty="0" smtClean="0"/>
              <a:t>)</a:t>
            </a:r>
            <a:endParaRPr lang="ja-JP" altLang="ja-JP" sz="2200" dirty="0" smtClean="0"/>
          </a:p>
          <a:p>
            <a:pPr lvl="1">
              <a:lnSpc>
                <a:spcPct val="120000"/>
              </a:lnSpc>
            </a:pPr>
            <a:r>
              <a:rPr lang="en-GB" altLang="ja-JP" sz="2200" dirty="0" smtClean="0"/>
              <a:t>Option </a:t>
            </a:r>
            <a:r>
              <a:rPr lang="en-GB" altLang="ja-JP" sz="2200" dirty="0"/>
              <a:t>2: Add the 30% TP test </a:t>
            </a:r>
            <a:r>
              <a:rPr lang="en-GB" altLang="ja-JP" sz="2200" dirty="0" smtClean="0"/>
              <a:t>cases </a:t>
            </a:r>
            <a:r>
              <a:rPr lang="en-GB" altLang="ja-JP" sz="2200" dirty="0"/>
              <a:t>with RBs for the minimum channel bandwidth per SCS (i.e., 25RB for 15kHz SCS, 24RB for 30kHz SCS, 66RB for 60kHz SCS, 32RB for 120kHz SCS, which are agreed in #92bis) to </a:t>
            </a:r>
            <a:r>
              <a:rPr lang="en-US" altLang="ja-JP" sz="2200" dirty="0" smtClean="0"/>
              <a:t>only</a:t>
            </a:r>
            <a:r>
              <a:rPr lang="en-GB" altLang="ja-JP" sz="2200" dirty="0" smtClean="0"/>
              <a:t> </a:t>
            </a:r>
            <a:r>
              <a:rPr lang="en-GB" altLang="ja-JP" sz="2200" dirty="0"/>
              <a:t>tables for the minimum channel bandwidth </a:t>
            </a:r>
            <a:r>
              <a:rPr lang="en-GB" altLang="ja-JP" sz="2200" dirty="0" smtClean="0"/>
              <a:t>per SCS for CP-OFDM </a:t>
            </a:r>
            <a:r>
              <a:rPr lang="en-GB" altLang="ja-JP" sz="2200" dirty="0"/>
              <a:t>(i.e., Table </a:t>
            </a:r>
            <a:r>
              <a:rPr lang="en-GB" altLang="ja-JP" sz="2200" dirty="0" smtClean="0"/>
              <a:t>8.2.1.2-1,</a:t>
            </a:r>
            <a:r>
              <a:rPr lang="en-GB" altLang="ja-JP" sz="2200" dirty="0"/>
              <a:t> 8.2.1.2-</a:t>
            </a:r>
            <a:r>
              <a:rPr lang="en-GB" altLang="ja-JP" sz="2200" dirty="0" smtClean="0"/>
              <a:t>4,</a:t>
            </a:r>
            <a:r>
              <a:rPr lang="en-GB" altLang="ja-JP" sz="2200" dirty="0"/>
              <a:t> 8.2.1.2-</a:t>
            </a:r>
            <a:r>
              <a:rPr lang="en-GB" altLang="ja-JP" sz="2200" dirty="0" smtClean="0"/>
              <a:t>8,</a:t>
            </a:r>
            <a:r>
              <a:rPr lang="en-GB" altLang="ja-JP" sz="2200" dirty="0"/>
              <a:t> 8.2.1.2-</a:t>
            </a:r>
            <a:r>
              <a:rPr lang="en-GB" altLang="ja-JP" sz="2200" dirty="0" smtClean="0"/>
              <a:t>11, </a:t>
            </a:r>
            <a:r>
              <a:rPr lang="en-GB" altLang="ja-JP" sz="2200" dirty="0"/>
              <a:t>Table </a:t>
            </a:r>
            <a:r>
              <a:rPr lang="en-GB" altLang="ja-JP" sz="2200" dirty="0" smtClean="0"/>
              <a:t>11.2.2.1.2-1,</a:t>
            </a:r>
            <a:r>
              <a:rPr lang="en-GB" altLang="ja-JP" sz="2200" dirty="0"/>
              <a:t> </a:t>
            </a:r>
            <a:r>
              <a:rPr lang="en-GB" altLang="ja-JP" sz="2200" dirty="0" smtClean="0"/>
              <a:t>11.2.2.1.2-3 in TS 38.104, and corresponding Tables in TS 38.141-1/2)</a:t>
            </a:r>
          </a:p>
          <a:p>
            <a:pPr marL="457200" lvl="1" indent="0">
              <a:buNone/>
            </a:pPr>
            <a:endParaRPr lang="en-US" altLang="ja-JP" dirty="0" smtClean="0"/>
          </a:p>
          <a:p>
            <a:pPr marL="457200" lvl="1" indent="0">
              <a:buNone/>
            </a:pPr>
            <a:r>
              <a:rPr lang="en-US" altLang="ja-JP" dirty="0" smtClean="0"/>
              <a:t>Agreement:</a:t>
            </a:r>
          </a:p>
          <a:p>
            <a:pPr lvl="2" fontAlgn="base" hangingPunct="0">
              <a:lnSpc>
                <a:spcPct val="120000"/>
              </a:lnSpc>
            </a:pPr>
            <a:r>
              <a:rPr lang="en-GB" altLang="ja-JP" dirty="0"/>
              <a:t>Option 1: Add the 30% TP test cases with RBs for the minimum channel bandwidth per SCS (i.e., 25RB for 15kHz SCS, 24RB for 30kHz SCS, 66RB for 60kHz SCS, 32RB for 120kHz SCS, which are agreed in #92bis) to </a:t>
            </a:r>
            <a:r>
              <a:rPr lang="en-US" altLang="ja-JP" dirty="0" smtClean="0"/>
              <a:t>all</a:t>
            </a:r>
            <a:r>
              <a:rPr lang="en-GB" altLang="ja-JP" dirty="0" smtClean="0"/>
              <a:t> </a:t>
            </a:r>
            <a:r>
              <a:rPr lang="en-GB" altLang="ja-JP" dirty="0"/>
              <a:t>tables for CP-OFDM (i.e., Table 8.2.1.2-1 – 8.2.1.2-14, Table 11.2.2.1.2-1 - 11.2.2.1.2-5 in TS 38.104, and corresponding Tables in TS38.141-1/2) </a:t>
            </a:r>
            <a:endParaRPr lang="en-GB" altLang="ja-JP" dirty="0" smtClean="0"/>
          </a:p>
          <a:p>
            <a:pPr lvl="1"/>
            <a:endParaRPr kumimoji="1" lang="ja-JP" altLang="en-US" dirty="0"/>
          </a:p>
        </p:txBody>
      </p:sp>
    </p:spTree>
    <p:extLst>
      <p:ext uri="{BB962C8B-B14F-4D97-AF65-F5344CB8AC3E}">
        <p14:creationId xmlns:p14="http://schemas.microsoft.com/office/powerpoint/2010/main" val="1934679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Reference</a:t>
            </a:r>
            <a:endParaRPr kumimoji="1" lang="ja-JP" altLang="en-US" dirty="0"/>
          </a:p>
        </p:txBody>
      </p:sp>
      <p:sp>
        <p:nvSpPr>
          <p:cNvPr id="3" name="テキスト プレースホルダー 2"/>
          <p:cNvSpPr>
            <a:spLocks noGrp="1"/>
          </p:cNvSpPr>
          <p:nvPr>
            <p:ph type="body" sz="quarter" idx="11"/>
          </p:nvPr>
        </p:nvSpPr>
        <p:spPr/>
        <p:txBody>
          <a:bodyPr>
            <a:normAutofit fontScale="55000" lnSpcReduction="20000"/>
          </a:bodyPr>
          <a:lstStyle/>
          <a:p>
            <a:pPr marL="0" indent="0">
              <a:buNone/>
            </a:pPr>
            <a:r>
              <a:rPr kumimoji="1" lang="en-US" altLang="ja-JP" dirty="0" smtClean="0"/>
              <a:t>[1]	R4-1915804, “”Ad Hoc minutes for NR Rel</a:t>
            </a:r>
            <a:r>
              <a:rPr lang="en-US" altLang="ja-JP" dirty="0" smtClean="0"/>
              <a:t>-15 and Rel-16 BS demodulation”, China Telecom, Huawei, </a:t>
            </a:r>
            <a:r>
              <a:rPr lang="en-US" altLang="ja-JP" dirty="0" err="1" smtClean="0"/>
              <a:t>HiSilicon</a:t>
            </a:r>
            <a:r>
              <a:rPr lang="en-US" altLang="ja-JP" dirty="0" smtClean="0"/>
              <a:t>, 	RAN4#93</a:t>
            </a:r>
            <a:endParaRPr kumimoji="1" lang="en-US" altLang="ja-JP" dirty="0" smtClean="0"/>
          </a:p>
          <a:p>
            <a:pPr marL="0" indent="0">
              <a:buNone/>
            </a:pPr>
            <a:r>
              <a:rPr lang="en-US" altLang="ja-JP" dirty="0" smtClean="0"/>
              <a:t>[2]	R4-2000141, “PUSCH </a:t>
            </a:r>
            <a:r>
              <a:rPr lang="en-US" altLang="ja-JP" dirty="0"/>
              <a:t>demodulation requirements for 30% </a:t>
            </a:r>
            <a:r>
              <a:rPr lang="en-US" altLang="ja-JP" dirty="0" smtClean="0"/>
              <a:t>throughput”, China Telecom, </a:t>
            </a:r>
            <a:r>
              <a:rPr lang="en-US" altLang="ja-JP" dirty="0"/>
              <a:t>RAN4#94-e</a:t>
            </a:r>
            <a:endParaRPr lang="en-US" altLang="ja-JP" dirty="0" smtClean="0"/>
          </a:p>
          <a:p>
            <a:pPr marL="0" indent="0">
              <a:buNone/>
            </a:pPr>
            <a:r>
              <a:rPr lang="en-US" altLang="ja-JP" dirty="0" smtClean="0"/>
              <a:t>[3] 	R4-2000299, “Discussion </a:t>
            </a:r>
            <a:r>
              <a:rPr lang="en-US" altLang="ja-JP" dirty="0"/>
              <a:t>and initial results for NR demodulation performance in </a:t>
            </a:r>
            <a:r>
              <a:rPr lang="en-US" altLang="ja-JP" dirty="0" smtClean="0"/>
              <a:t>Rel-16”, Samsung, RAN4#94-	e</a:t>
            </a:r>
            <a:endParaRPr lang="en-US" altLang="ja-JP" dirty="0"/>
          </a:p>
          <a:p>
            <a:pPr marL="0" indent="0">
              <a:buNone/>
            </a:pPr>
            <a:r>
              <a:rPr lang="en-US" altLang="ja-JP" dirty="0" smtClean="0"/>
              <a:t>[4]	R4-2000403, “Discussion </a:t>
            </a:r>
            <a:r>
              <a:rPr lang="en-US" altLang="ja-JP" dirty="0"/>
              <a:t>on PUSCH demodulation requirements at 30% throughput test </a:t>
            </a:r>
            <a:r>
              <a:rPr lang="en-US" altLang="ja-JP" dirty="0" smtClean="0"/>
              <a:t>point”, Ericsson, 	RAN4#94-e</a:t>
            </a:r>
            <a:endParaRPr lang="en-US" altLang="ja-JP" dirty="0"/>
          </a:p>
          <a:p>
            <a:pPr marL="0" indent="0">
              <a:buNone/>
            </a:pPr>
            <a:r>
              <a:rPr lang="en-US" altLang="ja-JP" dirty="0" smtClean="0"/>
              <a:t>[</a:t>
            </a:r>
            <a:r>
              <a:rPr lang="en-US" altLang="ja-JP" dirty="0"/>
              <a:t>5</a:t>
            </a:r>
            <a:r>
              <a:rPr lang="en-US" altLang="ja-JP" dirty="0" smtClean="0"/>
              <a:t>]	R4-2000614,” Discussion </a:t>
            </a:r>
            <a:r>
              <a:rPr lang="en-US" altLang="ja-JP" dirty="0"/>
              <a:t>on PUSCH performance requirement with 30% throughput </a:t>
            </a:r>
            <a:r>
              <a:rPr lang="en-US" altLang="ja-JP" dirty="0" smtClean="0"/>
              <a:t>metric”, CATT, RAN4#94-	e</a:t>
            </a:r>
            <a:endParaRPr lang="en-US" altLang="ja-JP" dirty="0"/>
          </a:p>
          <a:p>
            <a:pPr marL="0" indent="0">
              <a:buNone/>
            </a:pPr>
            <a:r>
              <a:rPr lang="en-US" altLang="ja-JP" dirty="0" smtClean="0"/>
              <a:t>[6]	R4-2000811, “Discussion on Rel-16 demodulation requirements for 30% throughput testing </a:t>
            </a:r>
            <a:r>
              <a:rPr lang="en-US" altLang="ja-JP" dirty="0" err="1" smtClean="0"/>
              <a:t>points”,ZTE</a:t>
            </a:r>
            <a:r>
              <a:rPr lang="en-US" altLang="ja-JP" dirty="0" smtClean="0"/>
              <a:t> </a:t>
            </a:r>
            <a:r>
              <a:rPr lang="en-US" altLang="ja-JP" dirty="0" err="1" smtClean="0"/>
              <a:t>Wistron</a:t>
            </a:r>
            <a:r>
              <a:rPr lang="en-US" altLang="ja-JP" dirty="0" smtClean="0"/>
              <a:t> 	Telecom AB,</a:t>
            </a:r>
            <a:r>
              <a:rPr lang="en-US" altLang="ja-JP" dirty="0"/>
              <a:t> </a:t>
            </a:r>
            <a:r>
              <a:rPr lang="en-US" altLang="ja-JP" dirty="0" smtClean="0"/>
              <a:t>RAN4#94-e</a:t>
            </a:r>
          </a:p>
          <a:p>
            <a:pPr marL="0" indent="0">
              <a:buNone/>
            </a:pPr>
            <a:r>
              <a:rPr lang="en-US" altLang="ja-JP" dirty="0" smtClean="0"/>
              <a:t>[7]	R4-2000812, “Simulation </a:t>
            </a:r>
            <a:r>
              <a:rPr lang="en-US" altLang="ja-JP" dirty="0"/>
              <a:t>results for NR PUSCH with 30% </a:t>
            </a:r>
            <a:r>
              <a:rPr lang="en-US" altLang="ja-JP" dirty="0" smtClean="0"/>
              <a:t>throughput”, ZTE </a:t>
            </a:r>
            <a:r>
              <a:rPr lang="en-US" altLang="ja-JP" dirty="0" err="1"/>
              <a:t>Wistron</a:t>
            </a:r>
            <a:r>
              <a:rPr lang="en-US" altLang="ja-JP" dirty="0"/>
              <a:t> Telecom </a:t>
            </a:r>
            <a:r>
              <a:rPr lang="en-US" altLang="ja-JP" dirty="0" smtClean="0"/>
              <a:t>AB, </a:t>
            </a:r>
            <a:r>
              <a:rPr lang="en-US" altLang="ja-JP" dirty="0"/>
              <a:t>RAN4#94-e</a:t>
            </a:r>
          </a:p>
          <a:p>
            <a:pPr marL="0" indent="0">
              <a:buNone/>
            </a:pPr>
            <a:r>
              <a:rPr lang="en-US" altLang="ja-JP" dirty="0" smtClean="0"/>
              <a:t>[8]	R4-2001194, “Remaining </a:t>
            </a:r>
            <a:r>
              <a:rPr lang="en-US" altLang="ja-JP" dirty="0"/>
              <a:t>issues on 30% TP test point for BS </a:t>
            </a:r>
            <a:r>
              <a:rPr lang="en-US" altLang="ja-JP" dirty="0" smtClean="0"/>
              <a:t>demodulation”, NTT </a:t>
            </a:r>
            <a:r>
              <a:rPr lang="en-US" altLang="ja-JP" dirty="0"/>
              <a:t>DOCOMO, INC</a:t>
            </a:r>
            <a:r>
              <a:rPr lang="en-US" altLang="ja-JP" dirty="0" smtClean="0"/>
              <a:t>., </a:t>
            </a:r>
            <a:r>
              <a:rPr lang="en-US" altLang="ja-JP" dirty="0"/>
              <a:t>RAN4#94-e</a:t>
            </a:r>
          </a:p>
          <a:p>
            <a:pPr marL="0" indent="0">
              <a:buNone/>
            </a:pPr>
            <a:r>
              <a:rPr lang="en-US" altLang="ja-JP" dirty="0" smtClean="0"/>
              <a:t>[9]	R4-2001449, “Discussion </a:t>
            </a:r>
            <a:r>
              <a:rPr lang="en-US" altLang="ja-JP" dirty="0"/>
              <a:t>on the PUSCH performance requirements at 30% max throughput test </a:t>
            </a:r>
            <a:r>
              <a:rPr lang="en-US" altLang="ja-JP" dirty="0" smtClean="0"/>
              <a:t>point”,</a:t>
            </a:r>
            <a:r>
              <a:rPr lang="en-US" altLang="ja-JP" dirty="0"/>
              <a:t>	Huawei, </a:t>
            </a:r>
            <a:r>
              <a:rPr lang="en-US" altLang="ja-JP" dirty="0" err="1" smtClean="0"/>
              <a:t>HiSilicon</a:t>
            </a:r>
            <a:r>
              <a:rPr lang="en-US" altLang="ja-JP" dirty="0" smtClean="0"/>
              <a:t>, </a:t>
            </a:r>
            <a:r>
              <a:rPr lang="en-US" altLang="ja-JP" dirty="0"/>
              <a:t>RAN4#94-e</a:t>
            </a:r>
          </a:p>
          <a:p>
            <a:pPr marL="0" indent="0">
              <a:buNone/>
            </a:pPr>
            <a:r>
              <a:rPr lang="en-US" altLang="ja-JP" dirty="0" smtClean="0"/>
              <a:t>[10]	R4-2001692, “NR </a:t>
            </a:r>
            <a:r>
              <a:rPr lang="en-US" altLang="ja-JP" dirty="0"/>
              <a:t>Rel-16 performance requirement </a:t>
            </a:r>
            <a:r>
              <a:rPr lang="en-US" altLang="ja-JP" dirty="0" smtClean="0"/>
              <a:t>enhancement </a:t>
            </a:r>
            <a:r>
              <a:rPr lang="en-US" altLang="ja-JP" dirty="0"/>
              <a:t>BS demodulation simulation results </a:t>
            </a:r>
            <a:r>
              <a:rPr lang="en-US" altLang="ja-JP" dirty="0" smtClean="0"/>
              <a:t>	and </a:t>
            </a:r>
            <a:r>
              <a:rPr lang="en-US" altLang="ja-JP" dirty="0"/>
              <a:t>general </a:t>
            </a:r>
            <a:r>
              <a:rPr lang="en-US" altLang="ja-JP" dirty="0" smtClean="0"/>
              <a:t>discussion”, Nokia</a:t>
            </a:r>
            <a:r>
              <a:rPr lang="en-US" altLang="ja-JP" dirty="0"/>
              <a:t>, Nokia Shanghai </a:t>
            </a:r>
            <a:r>
              <a:rPr lang="en-US" altLang="ja-JP" dirty="0" smtClean="0"/>
              <a:t>Bell, </a:t>
            </a:r>
            <a:r>
              <a:rPr lang="en-US" altLang="ja-JP" dirty="0"/>
              <a:t>RAN4#94-e</a:t>
            </a:r>
          </a:p>
          <a:p>
            <a:pPr marL="0" indent="0">
              <a:buNone/>
            </a:pPr>
            <a:r>
              <a:rPr lang="en-US" altLang="ja-JP" dirty="0" smtClean="0"/>
              <a:t>[11]	R4-2000142, “Summary </a:t>
            </a:r>
            <a:r>
              <a:rPr lang="en-US" altLang="ja-JP" dirty="0"/>
              <a:t>of ideal and impairment results for FR2 PUSCH 2T2R </a:t>
            </a:r>
            <a:r>
              <a:rPr lang="en-US" altLang="ja-JP" dirty="0" smtClean="0"/>
              <a:t>MCS12”, China Telecom, 	RAN4#94-e</a:t>
            </a:r>
            <a:endParaRPr lang="en-US" altLang="ja-JP" dirty="0"/>
          </a:p>
        </p:txBody>
      </p:sp>
    </p:spTree>
    <p:extLst>
      <p:ext uri="{BB962C8B-B14F-4D97-AF65-F5344CB8AC3E}">
        <p14:creationId xmlns:p14="http://schemas.microsoft.com/office/powerpoint/2010/main" val="22597749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1203</TotalTime>
  <Words>518</Words>
  <Application>Microsoft Office PowerPoint</Application>
  <PresentationFormat>ワイド画面</PresentationFormat>
  <Paragraphs>59</Paragraphs>
  <Slides>6</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6</vt:i4>
      </vt:variant>
    </vt:vector>
  </HeadingPairs>
  <TitlesOfParts>
    <vt:vector size="11" baseType="lpstr">
      <vt:lpstr>游ゴシック</vt:lpstr>
      <vt:lpstr>游ゴシック Light</vt:lpstr>
      <vt:lpstr>Arial</vt:lpstr>
      <vt:lpstr>Calibri</vt:lpstr>
      <vt:lpstr>Office テーマ</vt:lpstr>
      <vt:lpstr>Way forward on PUSCH demodulation requirements for 30% throughput</vt:lpstr>
      <vt:lpstr>Background</vt:lpstr>
      <vt:lpstr>Way forward</vt:lpstr>
      <vt:lpstr>Way forward</vt:lpstr>
      <vt:lpstr>Way forward</vt:lpstr>
      <vt:lpstr>Reference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NTT DOCOMO v2</dc:creator>
  <cp:lastModifiedBy>NTTDOCOMO</cp:lastModifiedBy>
  <cp:revision>26</cp:revision>
  <dcterms:created xsi:type="dcterms:W3CDTF">2019-02-23T04:02:11Z</dcterms:created>
  <dcterms:modified xsi:type="dcterms:W3CDTF">2020-03-05T00:39:49Z</dcterms:modified>
</cp:coreProperties>
</file>