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347" r:id="rId3"/>
    <p:sldId id="348" r:id="rId4"/>
    <p:sldId id="349" r:id="rId5"/>
    <p:sldId id="350" r:id="rId6"/>
    <p:sldId id="351" r:id="rId7"/>
    <p:sldId id="352" r:id="rId8"/>
    <p:sldId id="35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99" autoAdjust="0"/>
    <p:restoredTop sz="94660"/>
  </p:normalViewPr>
  <p:slideViewPr>
    <p:cSldViewPr snapToGrid="0">
      <p:cViewPr varScale="1">
        <p:scale>
          <a:sx n="75" d="100"/>
          <a:sy n="75" d="100"/>
        </p:scale>
        <p:origin x="72" y="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0F7D7-134D-42B7-AE95-DEADC3706EE1}" type="datetimeFigureOut">
              <a:rPr lang="en-US" smtClean="0"/>
              <a:t>3/5/2020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3DB82-86C9-40DB-8E69-8FF3ADB49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66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55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55032"/>
            <a:ext cx="10515600" cy="50219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3/5/2020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NR-U RRM Requirements (Part 2) 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sz="4400" dirty="0"/>
              <a:t>(all agreements in RAN4#94-e in email thread #47)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 err="1"/>
              <a:t>MediaTek</a:t>
            </a:r>
            <a:r>
              <a:rPr lang="en-US" sz="2800" dirty="0"/>
              <a:t> </a:t>
            </a:r>
            <a:r>
              <a:rPr lang="en-US" sz="2800" dirty="0" err="1"/>
              <a:t>inc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#94-e	                                                                                                                        R4-2002284</a:t>
            </a:r>
            <a:endParaRPr lang="en-GB" b="1" dirty="0">
              <a:solidFill>
                <a:srgbClr val="FF0000"/>
              </a:solidFill>
            </a:endParaRPr>
          </a:p>
          <a:p>
            <a:r>
              <a:rPr lang="en-US" b="1" dirty="0"/>
              <a:t>Electronic Meeting, February 24-March 06, 2020</a:t>
            </a:r>
            <a:endParaRPr lang="sv-SE" dirty="0"/>
          </a:p>
          <a:p>
            <a:pPr hangingPunct="0"/>
            <a:r>
              <a:rPr lang="en-GB" b="1" dirty="0"/>
              <a:t>Agenda Items: 8.1.4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2206487"/>
            <a:ext cx="11449878" cy="44328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v-SE" sz="5000" dirty="0">
                <a:solidFill>
                  <a:srgbClr val="00B050"/>
                </a:solidFill>
              </a:rPr>
              <a:t>Agreements from the 1st round</a:t>
            </a:r>
          </a:p>
          <a:p>
            <a:pPr marL="0" indent="0" algn="ctr">
              <a:buNone/>
            </a:pPr>
            <a:r>
              <a:rPr lang="sv-SE" sz="5000" dirty="0"/>
              <a:t>Agreements from the 2nd round</a:t>
            </a:r>
          </a:p>
        </p:txBody>
      </p:sp>
    </p:spTree>
    <p:extLst>
      <p:ext uri="{BB962C8B-B14F-4D97-AF65-F5344CB8AC3E}">
        <p14:creationId xmlns:p14="http://schemas.microsoft.com/office/powerpoint/2010/main" val="1271365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Active BWP switching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Introduce UL BWP switch requirements (delay and interruption) triggered by consistent UL LBT failures</a:t>
            </a:r>
          </a:p>
          <a:p>
            <a:r>
              <a:rPr lang="en-US" dirty="0"/>
              <a:t>UL BWP switch requirements triggered by consistent UL LBT failures</a:t>
            </a:r>
          </a:p>
          <a:p>
            <a:pPr lvl="1" hangingPunct="0"/>
            <a:r>
              <a:rPr lang="en-US" dirty="0"/>
              <a:t>Option 1: Follow DCI and timer-based BWP switch </a:t>
            </a:r>
          </a:p>
          <a:p>
            <a:pPr lvl="1" hangingPunct="0"/>
            <a:r>
              <a:rPr lang="en-US" dirty="0"/>
              <a:t>Option 2: FFS </a:t>
            </a:r>
          </a:p>
          <a:p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564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SSB based RLM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hangingPunct="0"/>
            <a:r>
              <a:rPr lang="en-US" dirty="0">
                <a:solidFill>
                  <a:srgbClr val="00B050"/>
                </a:solidFill>
              </a:rPr>
              <a:t>For SSB-based RLM in-sync</a:t>
            </a:r>
          </a:p>
          <a:p>
            <a:pPr lvl="1"/>
            <a:r>
              <a:rPr lang="en-US" dirty="0" err="1">
                <a:solidFill>
                  <a:srgbClr val="00B050"/>
                </a:solidFill>
              </a:rPr>
              <a:t>L</a:t>
            </a:r>
            <a:r>
              <a:rPr lang="en-US" baseline="-25000" dirty="0" err="1">
                <a:solidFill>
                  <a:srgbClr val="00B050"/>
                </a:solidFill>
              </a:rPr>
              <a:t>in,max</a:t>
            </a:r>
            <a:r>
              <a:rPr lang="en-US" dirty="0">
                <a:solidFill>
                  <a:srgbClr val="00B050"/>
                </a:solidFill>
              </a:rPr>
              <a:t> = 7 for Max(T</a:t>
            </a:r>
            <a:r>
              <a:rPr lang="en-US" baseline="-25000" dirty="0">
                <a:solidFill>
                  <a:srgbClr val="00B050"/>
                </a:solidFill>
              </a:rPr>
              <a:t>DRX</a:t>
            </a:r>
            <a:r>
              <a:rPr lang="en-US" dirty="0">
                <a:solidFill>
                  <a:srgbClr val="00B050"/>
                </a:solidFill>
              </a:rPr>
              <a:t>,T</a:t>
            </a:r>
            <a:r>
              <a:rPr lang="en-US" baseline="-25000" dirty="0">
                <a:solidFill>
                  <a:srgbClr val="00B050"/>
                </a:solidFill>
              </a:rPr>
              <a:t>SSB</a:t>
            </a:r>
            <a:r>
              <a:rPr lang="en-US" dirty="0">
                <a:solidFill>
                  <a:srgbClr val="00B050"/>
                </a:solidFill>
              </a:rPr>
              <a:t>)≤40 where T</a:t>
            </a:r>
            <a:r>
              <a:rPr lang="en-US" baseline="-25000" dirty="0">
                <a:solidFill>
                  <a:srgbClr val="00B050"/>
                </a:solidFill>
              </a:rPr>
              <a:t>DRX</a:t>
            </a:r>
            <a:r>
              <a:rPr lang="en-US" dirty="0">
                <a:solidFill>
                  <a:srgbClr val="00B050"/>
                </a:solidFill>
              </a:rPr>
              <a:t>=0 for non-DRX</a:t>
            </a:r>
          </a:p>
          <a:p>
            <a:pPr lvl="1"/>
            <a:r>
              <a:rPr lang="en-US" dirty="0" err="1">
                <a:solidFill>
                  <a:srgbClr val="00B050"/>
                </a:solidFill>
              </a:rPr>
              <a:t>L</a:t>
            </a:r>
            <a:r>
              <a:rPr lang="en-US" baseline="-25000" dirty="0" err="1">
                <a:solidFill>
                  <a:srgbClr val="00B050"/>
                </a:solidFill>
              </a:rPr>
              <a:t>in,max</a:t>
            </a:r>
            <a:r>
              <a:rPr lang="en-US" dirty="0">
                <a:solidFill>
                  <a:srgbClr val="00B050"/>
                </a:solidFill>
              </a:rPr>
              <a:t> = 5 for 40&lt;Max(T</a:t>
            </a:r>
            <a:r>
              <a:rPr lang="en-US" baseline="-25000" dirty="0">
                <a:solidFill>
                  <a:srgbClr val="00B050"/>
                </a:solidFill>
              </a:rPr>
              <a:t>DRX</a:t>
            </a:r>
            <a:r>
              <a:rPr lang="en-US" dirty="0">
                <a:solidFill>
                  <a:srgbClr val="00B050"/>
                </a:solidFill>
              </a:rPr>
              <a:t>,T</a:t>
            </a:r>
            <a:r>
              <a:rPr lang="en-US" baseline="-25000" dirty="0">
                <a:solidFill>
                  <a:srgbClr val="00B050"/>
                </a:solidFill>
              </a:rPr>
              <a:t>SSB</a:t>
            </a:r>
            <a:r>
              <a:rPr lang="en-US" dirty="0">
                <a:solidFill>
                  <a:srgbClr val="00B050"/>
                </a:solidFill>
              </a:rPr>
              <a:t>)≤320</a:t>
            </a:r>
          </a:p>
          <a:p>
            <a:pPr lvl="1"/>
            <a:r>
              <a:rPr lang="en-US" dirty="0" err="1">
                <a:solidFill>
                  <a:srgbClr val="00B050"/>
                </a:solidFill>
              </a:rPr>
              <a:t>L</a:t>
            </a:r>
            <a:r>
              <a:rPr lang="en-US" baseline="-25000" dirty="0" err="1">
                <a:solidFill>
                  <a:srgbClr val="00B050"/>
                </a:solidFill>
              </a:rPr>
              <a:t>in,max</a:t>
            </a:r>
            <a:r>
              <a:rPr lang="en-US" dirty="0">
                <a:solidFill>
                  <a:srgbClr val="00B050"/>
                </a:solidFill>
              </a:rPr>
              <a:t> = 3 for T</a:t>
            </a:r>
            <a:r>
              <a:rPr lang="en-US" baseline="-25000" dirty="0">
                <a:solidFill>
                  <a:srgbClr val="00B050"/>
                </a:solidFill>
              </a:rPr>
              <a:t>DRX</a:t>
            </a:r>
            <a:r>
              <a:rPr lang="en-US" dirty="0">
                <a:solidFill>
                  <a:srgbClr val="00B050"/>
                </a:solidFill>
              </a:rPr>
              <a:t>&gt;320</a:t>
            </a:r>
          </a:p>
          <a:p>
            <a:r>
              <a:rPr lang="en-GB" dirty="0">
                <a:solidFill>
                  <a:srgbClr val="00B050"/>
                </a:solidFill>
              </a:rPr>
              <a:t>No </a:t>
            </a:r>
            <a:r>
              <a:rPr lang="en-US" dirty="0">
                <a:solidFill>
                  <a:srgbClr val="00B050"/>
                </a:solidFill>
              </a:rPr>
              <a:t>additional requirements </a:t>
            </a:r>
            <a:r>
              <a:rPr lang="en-US" strike="sngStrike" dirty="0">
                <a:solidFill>
                  <a:srgbClr val="FF0000"/>
                </a:solidFill>
              </a:rPr>
              <a:t>for </a:t>
            </a:r>
            <a:r>
              <a:rPr lang="en-US" dirty="0">
                <a:solidFill>
                  <a:srgbClr val="FF0000"/>
                </a:solidFill>
              </a:rPr>
              <a:t>due to</a:t>
            </a:r>
            <a:r>
              <a:rPr lang="en-US" dirty="0">
                <a:solidFill>
                  <a:srgbClr val="00B050"/>
                </a:solidFill>
              </a:rPr>
              <a:t> consecutively missing SSBs </a:t>
            </a:r>
            <a:r>
              <a:rPr lang="en-US" strike="sngStrike" dirty="0">
                <a:solidFill>
                  <a:srgbClr val="FF0000"/>
                </a:solidFill>
              </a:rPr>
              <a:t>due to </a:t>
            </a:r>
            <a:r>
              <a:rPr lang="en-US" dirty="0">
                <a:solidFill>
                  <a:srgbClr val="FF0000"/>
                </a:solidFill>
              </a:rPr>
              <a:t>for </a:t>
            </a:r>
            <a:r>
              <a:rPr lang="en-US" dirty="0">
                <a:solidFill>
                  <a:srgbClr val="00B050"/>
                </a:solidFill>
              </a:rPr>
              <a:t>SSB-based RLM INS</a:t>
            </a:r>
          </a:p>
          <a:p>
            <a:r>
              <a:rPr lang="en-GB" dirty="0"/>
              <a:t>The set of SSB that UE is required to monitor</a:t>
            </a:r>
            <a:endParaRPr lang="en-US" dirty="0"/>
          </a:p>
          <a:p>
            <a:pPr lvl="1" hangingPunct="0"/>
            <a:r>
              <a:rPr lang="en-US" dirty="0"/>
              <a:t>Option 1: UE is required to monitor at least one SSB from the set of SSBs that are </a:t>
            </a:r>
            <a:r>
              <a:rPr lang="en-US" dirty="0" err="1"/>
              <a:t>QCLed</a:t>
            </a:r>
            <a:r>
              <a:rPr lang="en-US" dirty="0"/>
              <a:t> with each other </a:t>
            </a:r>
          </a:p>
          <a:p>
            <a:pPr lvl="1" hangingPunct="0"/>
            <a:r>
              <a:rPr lang="en-US" dirty="0"/>
              <a:t>Option 2: UE is required to monitor SSBs from the set of SSBs that are </a:t>
            </a:r>
            <a:r>
              <a:rPr lang="en-US" dirty="0" err="1"/>
              <a:t>QCLed</a:t>
            </a:r>
            <a:r>
              <a:rPr lang="en-US" dirty="0"/>
              <a:t> with each other within the set of configured RLM-RS resources, until it detects an SSB during this SMTC during RLM or link recovery procedures </a:t>
            </a:r>
          </a:p>
          <a:p>
            <a:pPr lvl="1" hangingPunct="0"/>
            <a:r>
              <a:rPr lang="en-US" dirty="0"/>
              <a:t>Option 3: UE shall monitor all SSBs configured for RLM, regardless of QCL information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1892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SSB based RLM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RLM requirements shall not </a:t>
            </a:r>
            <a:r>
              <a:rPr lang="en-US" dirty="0" smtClean="0"/>
              <a:t>rely </a:t>
            </a:r>
            <a:r>
              <a:rPr lang="en-US" dirty="0"/>
              <a:t>on COT information availability</a:t>
            </a:r>
          </a:p>
          <a:p>
            <a:pPr lvl="1"/>
            <a:r>
              <a:rPr lang="en-US" dirty="0"/>
              <a:t>FFS whether the decision is applicable to both FBE and LBE or only one of them</a:t>
            </a:r>
          </a:p>
          <a:p>
            <a:r>
              <a:rPr lang="en-US" dirty="0"/>
              <a:t>FFS whether UE can expect </a:t>
            </a:r>
            <a:r>
              <a:rPr lang="en-US" dirty="0" err="1"/>
              <a:t>gNB</a:t>
            </a:r>
            <a:r>
              <a:rPr lang="en-US" dirty="0"/>
              <a:t> to transmit RLM-RS with same transmit power across different occasions</a:t>
            </a:r>
          </a:p>
          <a:p>
            <a:r>
              <a:rPr lang="en-US" dirty="0"/>
              <a:t>Whether to extend the OOS evaluation period based on the number of unavailable SSB</a:t>
            </a:r>
          </a:p>
          <a:p>
            <a:pPr lvl="1"/>
            <a:r>
              <a:rPr lang="en-US" dirty="0"/>
              <a:t>Option 1: No. Out-of-sync evaluation period is extended by a fixed number of samples </a:t>
            </a:r>
          </a:p>
          <a:p>
            <a:pPr lvl="1"/>
            <a:r>
              <a:rPr lang="en-US" dirty="0"/>
              <a:t>Option 2: Yes. OOS evaluation is based on Lout, where L</a:t>
            </a:r>
            <a:r>
              <a:rPr lang="en-US" baseline="-25000" dirty="0"/>
              <a:t>out</a:t>
            </a:r>
            <a:r>
              <a:rPr lang="en-US" dirty="0"/>
              <a:t> ≤</a:t>
            </a:r>
            <a:r>
              <a:rPr lang="en-US" dirty="0" err="1"/>
              <a:t>L</a:t>
            </a:r>
            <a:r>
              <a:rPr lang="en-US" baseline="-25000" dirty="0" err="1"/>
              <a:t>out,max</a:t>
            </a:r>
            <a:r>
              <a:rPr lang="en-US" dirty="0"/>
              <a:t> is the number of SSBs not available at the UE during </a:t>
            </a:r>
            <a:r>
              <a:rPr lang="en-US" dirty="0" err="1"/>
              <a:t>T</a:t>
            </a:r>
            <a:r>
              <a:rPr lang="en-US" baseline="-25000" dirty="0" err="1"/>
              <a:t>Evaluate_out_SSB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Option 3: Select option 2 in FBE networks and option 1 in LBE networks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149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CSI-RS based RLM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to handle CSI-RS based RLM</a:t>
            </a:r>
          </a:p>
          <a:p>
            <a:pPr lvl="1" hangingPunct="0"/>
            <a:r>
              <a:rPr lang="en-US" dirty="0"/>
              <a:t>Option 2: Adopt the same approach for the extension of the INS and OOS evaluation periods for CSI-RS based RLM as in SSB based RLM </a:t>
            </a:r>
          </a:p>
          <a:p>
            <a:pPr lvl="1" hangingPunct="0"/>
            <a:r>
              <a:rPr lang="en-US" dirty="0"/>
              <a:t>Option 3: RAN4 deprioritizes defining requirements for CSI-RS based RLM in Rel-16 NR-U networks.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924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BFD and CBD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to handle BFD</a:t>
            </a:r>
          </a:p>
          <a:p>
            <a:pPr lvl="1"/>
            <a:r>
              <a:rPr lang="en-US" dirty="0"/>
              <a:t>Option 1: Adopt the same approach as for RLM OOS</a:t>
            </a:r>
          </a:p>
          <a:p>
            <a:pPr lvl="1"/>
            <a:r>
              <a:rPr lang="en-US" dirty="0"/>
              <a:t>Other options are not precluded</a:t>
            </a:r>
          </a:p>
          <a:p>
            <a:r>
              <a:rPr lang="en-US" dirty="0"/>
              <a:t>How to handle CBD </a:t>
            </a:r>
          </a:p>
          <a:p>
            <a:pPr lvl="1"/>
            <a:r>
              <a:rPr lang="en-US" dirty="0"/>
              <a:t>Option 1: Adopt the same approach as for RLM IN</a:t>
            </a:r>
          </a:p>
          <a:p>
            <a:pPr lvl="1"/>
            <a:r>
              <a:rPr lang="en-US" dirty="0"/>
              <a:t>Other options are not precluded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9014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Timing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B050"/>
                </a:solidFill>
              </a:rPr>
              <a:t>One shot timing adjustment is not allowed when UE changes its DL timing reference cell to any activated </a:t>
            </a:r>
            <a:r>
              <a:rPr lang="en-US" dirty="0" err="1">
                <a:solidFill>
                  <a:srgbClr val="00B050"/>
                </a:solidFill>
              </a:rPr>
              <a:t>SCell</a:t>
            </a:r>
            <a:r>
              <a:rPr lang="en-US" dirty="0">
                <a:solidFill>
                  <a:srgbClr val="00B050"/>
                </a:solidFill>
              </a:rPr>
              <a:t> if </a:t>
            </a:r>
            <a:r>
              <a:rPr lang="en-US" dirty="0" err="1">
                <a:solidFill>
                  <a:srgbClr val="00B050"/>
                </a:solidFill>
              </a:rPr>
              <a:t>SpCell</a:t>
            </a:r>
            <a:r>
              <a:rPr lang="en-US" dirty="0">
                <a:solidFill>
                  <a:srgbClr val="00B050"/>
                </a:solidFill>
              </a:rPr>
              <a:t> is unavailable to UE for a certain number of DL SSB detection attempts.</a:t>
            </a:r>
          </a:p>
          <a:p>
            <a:r>
              <a:rPr lang="en-US" dirty="0" err="1"/>
              <a:t>deriveSSB-IndexFromCell</a:t>
            </a:r>
            <a:r>
              <a:rPr lang="en-US" dirty="0"/>
              <a:t> is optional on unlicensed band</a:t>
            </a:r>
          </a:p>
        </p:txBody>
      </p:sp>
    </p:spTree>
    <p:extLst>
      <p:ext uri="{BB962C8B-B14F-4D97-AF65-F5344CB8AC3E}">
        <p14:creationId xmlns:p14="http://schemas.microsoft.com/office/powerpoint/2010/main" val="31314201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11713</TotalTime>
  <Words>461</Words>
  <Application>Microsoft Office PowerPoint</Application>
  <PresentationFormat>Widescreen</PresentationFormat>
  <Paragraphs>44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WF on NR-U RRM Requirements (Part 2)   (all agreements in RAN4#94-e in email thread #47)</vt:lpstr>
      <vt:lpstr>PowerPoint Presentation</vt:lpstr>
      <vt:lpstr>Active BWP switching</vt:lpstr>
      <vt:lpstr>SSB based RLM</vt:lpstr>
      <vt:lpstr>SSB based RLM</vt:lpstr>
      <vt:lpstr>CSI-RS based RLM</vt:lpstr>
      <vt:lpstr>BFD and CBD</vt:lpstr>
      <vt:lpstr>Timing</vt:lpstr>
    </vt:vector>
  </TitlesOfParts>
  <Company>Qualcomm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keywords>CTPClassification=CTP_NT</cp:keywords>
  <cp:lastModifiedBy>Ato-MediaTek</cp:lastModifiedBy>
  <cp:revision>1880</cp:revision>
  <dcterms:created xsi:type="dcterms:W3CDTF">2016-04-13T15:12:29Z</dcterms:created>
  <dcterms:modified xsi:type="dcterms:W3CDTF">2020-03-05T02:43:03Z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  <property fmtid="{D5CDD505-2E9C-101B-9397-08002B2CF9AE}" pid="10" name="TitusGUID">
    <vt:lpwstr>d13d0c97-1544-48d9-94ae-758c3fa742a4</vt:lpwstr>
  </property>
  <property fmtid="{D5CDD505-2E9C-101B-9397-08002B2CF9AE}" pid="11" name="CTP_TimeStamp">
    <vt:lpwstr>2018-05-24 00:15:42Z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