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77" r:id="rId7"/>
    <p:sldId id="270" r:id="rId8"/>
    <p:sldId id="272" r:id="rId9"/>
    <p:sldId id="284" r:id="rId10"/>
    <p:sldId id="28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2974" autoAdjust="0"/>
  </p:normalViewPr>
  <p:slideViewPr>
    <p:cSldViewPr>
      <p:cViewPr varScale="1">
        <p:scale>
          <a:sx n="76" d="100"/>
          <a:sy n="76" d="100"/>
        </p:scale>
        <p:origin x="102" y="30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ea typeface="Arial Unicode MS" panose="020B0604020202020204" pitchFamily="50" charset="-128"/>
              </a:rPr>
              <a:t>3GPP TSG-RAN WG4 Meeting #93</a:t>
            </a:r>
            <a:br>
              <a:rPr lang="en-US" altLang="zh-CN" sz="1800" dirty="0">
                <a:ea typeface="Arial Unicode MS" panose="020B0604020202020204" pitchFamily="50" charset="-128"/>
              </a:rPr>
            </a:br>
            <a:r>
              <a:rPr lang="en-CA" sz="1800" dirty="0">
                <a:ea typeface="Arial Unicode MS" panose="020B0604020202020204" pitchFamily="50" charset="-128"/>
              </a:rPr>
              <a:t>Reno, USA, November 18 -22, 2019</a:t>
            </a:r>
            <a:br>
              <a:rPr lang="sv-SE" dirty="0"/>
            </a:b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4800" dirty="0"/>
              <a:t>WF on Rel-16 MTC RRM Requirements</a:t>
            </a:r>
            <a:endParaRPr lang="zh-CN" altLang="en-US" sz="9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R4-2002268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No technical open issues are remaining for PUR feature.</a:t>
            </a:r>
          </a:p>
          <a:p>
            <a:r>
              <a:rPr lang="sv-SE" sz="2800" dirty="0"/>
              <a:t>RAN4 is discussing how to capture the agreements that were made in previous RAN4 meetings. The agreements can be found in following agreed way forwards:</a:t>
            </a:r>
          </a:p>
          <a:p>
            <a:pPr lvl="1"/>
            <a:r>
              <a:rPr lang="en-US" sz="1800" dirty="0"/>
              <a:t>R4-1907733, “</a:t>
            </a:r>
            <a:r>
              <a:rPr lang="en-US" altLang="zh-CN" sz="1800" dirty="0">
                <a:latin typeface="Calibri" panose="020F0502020204030204" pitchFamily="34" charset="0"/>
              </a:rPr>
              <a:t>Way forward on Rel-16 MTC RRM enhancement</a:t>
            </a:r>
            <a:r>
              <a:rPr lang="sv-SE" altLang="zh-CN" sz="1800" dirty="0">
                <a:latin typeface="Calibri" panose="020F0502020204030204" pitchFamily="34" charset="0"/>
              </a:rPr>
              <a:t>”,</a:t>
            </a:r>
            <a:r>
              <a:rPr lang="zh-CN" altLang="sv-SE" sz="1800" dirty="0">
                <a:latin typeface="Calibri" panose="020F0502020204030204" pitchFamily="34" charset="0"/>
              </a:rPr>
              <a:t> </a:t>
            </a:r>
            <a:r>
              <a:rPr lang="en-US" sz="1800" dirty="0"/>
              <a:t>May 2019</a:t>
            </a:r>
          </a:p>
          <a:p>
            <a:pPr lvl="1"/>
            <a:r>
              <a:rPr lang="en-US" sz="1800" dirty="0"/>
              <a:t>R4-1910107, “</a:t>
            </a:r>
            <a:r>
              <a:rPr lang="en-US" altLang="zh-CN" sz="1800" dirty="0">
                <a:latin typeface="Calibri" panose="020F0502020204030204" pitchFamily="34" charset="0"/>
              </a:rPr>
              <a:t>Way forward on Rel-16 MTC RRM enhancement</a:t>
            </a:r>
            <a:r>
              <a:rPr lang="en-US" sz="1800" dirty="0"/>
              <a:t>“, August 2019</a:t>
            </a:r>
          </a:p>
          <a:p>
            <a:pPr lvl="1"/>
            <a:r>
              <a:rPr lang="en-GB" sz="1800" dirty="0"/>
              <a:t>R4-1912735, “</a:t>
            </a:r>
            <a:r>
              <a:rPr lang="en-US" altLang="zh-CN" sz="1800" dirty="0">
                <a:latin typeface="Calibri" panose="020F0502020204030204" pitchFamily="34" charset="0"/>
              </a:rPr>
              <a:t>Way forward on Rel-16 MTC RRM enhancement</a:t>
            </a:r>
            <a:r>
              <a:rPr lang="sv-SE" altLang="zh-CN" sz="1800" dirty="0">
                <a:latin typeface="Calibri" panose="020F0502020204030204" pitchFamily="34" charset="0"/>
              </a:rPr>
              <a:t>”,</a:t>
            </a:r>
            <a:r>
              <a:rPr lang="zh-CN" altLang="sv-SE" sz="1800" dirty="0">
                <a:latin typeface="Calibri" panose="020F0502020204030204" pitchFamily="34" charset="0"/>
              </a:rPr>
              <a:t> </a:t>
            </a:r>
            <a:r>
              <a:rPr lang="sv-SE" altLang="zh-CN" sz="1800" dirty="0">
                <a:latin typeface="Calibri" panose="020F0502020204030204" pitchFamily="34" charset="0"/>
              </a:rPr>
              <a:t>October</a:t>
            </a:r>
            <a:r>
              <a:rPr lang="zh-CN" altLang="sv-SE" sz="1800" dirty="0">
                <a:latin typeface="Calibri" panose="020F0502020204030204" pitchFamily="34" charset="0"/>
              </a:rPr>
              <a:t> </a:t>
            </a:r>
            <a:r>
              <a:rPr lang="sv-SE" altLang="zh-CN" sz="1800" dirty="0">
                <a:latin typeface="Calibri" panose="020F0502020204030204" pitchFamily="34" charset="0"/>
              </a:rPr>
              <a:t>2019</a:t>
            </a:r>
            <a:endParaRPr lang="en-GB" sz="1800" dirty="0"/>
          </a:p>
          <a:p>
            <a:pPr lvl="1"/>
            <a:r>
              <a:rPr lang="en-GB" sz="2000" dirty="0"/>
              <a:t>R4-1915889, “</a:t>
            </a:r>
            <a:r>
              <a:rPr lang="en-US" altLang="zh-CN" sz="1800" dirty="0">
                <a:latin typeface="Calibri" panose="020F0502020204030204" pitchFamily="34" charset="0"/>
              </a:rPr>
              <a:t>Way forward on Rel-16 MTC RRM enhancement</a:t>
            </a:r>
            <a:r>
              <a:rPr lang="sv-SE" altLang="zh-CN" sz="1800" dirty="0">
                <a:latin typeface="Calibri" panose="020F0502020204030204" pitchFamily="34" charset="0"/>
              </a:rPr>
              <a:t>”, November 2019</a:t>
            </a:r>
          </a:p>
          <a:p>
            <a:endParaRPr lang="zh-CN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973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RAN4 to define RSS based RSRP measurements in IDLE and CONNECTED mode for serving cells and neighbor cells under certain conditions regarding location of RSS resources in the cell bandwidth. </a:t>
            </a:r>
          </a:p>
          <a:p>
            <a:pPr lvl="1"/>
            <a:r>
              <a:rPr lang="en-US" sz="1800" dirty="0"/>
              <a:t>The conditions are to be discussed at next meeting. </a:t>
            </a:r>
          </a:p>
          <a:p>
            <a:pPr lvl="1"/>
            <a:r>
              <a:rPr lang="en-US" sz="1800" dirty="0"/>
              <a:t>RAN4 is to discuss the measurement delay requirements for RSS based RSRP measurements at next meeting</a:t>
            </a:r>
            <a:r>
              <a:rPr lang="sv-SE" sz="1800" dirty="0"/>
              <a:t>.</a:t>
            </a:r>
          </a:p>
          <a:p>
            <a:pPr lvl="1"/>
            <a:r>
              <a:rPr lang="sv-SE" sz="1800" dirty="0"/>
              <a:t>RAN4 agrees to use the same RF margin that was used for deriving the CRS based RSRP measurement accuracy requirements for cat-M. </a:t>
            </a:r>
          </a:p>
          <a:p>
            <a:pPr lvl="1"/>
            <a:endParaRPr lang="sv-SE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27848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83AA-C36B-47A8-BA05-D633186D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MPDCCH performance improvement for RLM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D642-3CF1-49CD-A763-8FAC38CA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The SNR test points at which RLM based on improved MPDCCH is open.</a:t>
            </a:r>
          </a:p>
          <a:p>
            <a:r>
              <a:rPr lang="en-GB" sz="2000" dirty="0"/>
              <a:t>Following options on SNR test points are under consideration</a:t>
            </a:r>
          </a:p>
          <a:p>
            <a:pPr lvl="1"/>
            <a:r>
              <a:rPr lang="en-GB" sz="1800" dirty="0"/>
              <a:t>Option 1: RAN4 does not consider defining new RLM test cases based on R16 MPDCCH performance improvement in SNR points above -10 dB or in fading channel conditions.</a:t>
            </a:r>
            <a:endParaRPr lang="sv-SE" sz="1800" dirty="0"/>
          </a:p>
          <a:p>
            <a:pPr lvl="1"/>
            <a:r>
              <a:rPr lang="en-GB" sz="1800" dirty="0"/>
              <a:t> Option 2: RAN4 to discuss the possibility of adding new RLM test cases based on R16 MPDCCH performance improvement in SNR points below -10 dB and AWGN channel.</a:t>
            </a:r>
            <a:endParaRPr lang="sv-SE" sz="1800" dirty="0"/>
          </a:p>
          <a:p>
            <a:pPr lvl="1"/>
            <a:r>
              <a:rPr lang="en-GB" sz="1800" dirty="0"/>
              <a:t>Option 3: When the network configures the enhanced RLM (</a:t>
            </a:r>
            <a:r>
              <a:rPr lang="en-GB" sz="1800" dirty="0" err="1"/>
              <a:t>rlm-ReportConfig</a:t>
            </a:r>
            <a:r>
              <a:rPr lang="en-GB" sz="1800" dirty="0"/>
              <a:t>) and improved MPDCCH (</a:t>
            </a:r>
            <a:r>
              <a:rPr lang="en-GB" sz="1800" dirty="0" err="1"/>
              <a:t>mpdcch</a:t>
            </a:r>
            <a:r>
              <a:rPr lang="en-GB" sz="1800" dirty="0"/>
              <a:t>-</a:t>
            </a:r>
            <a:r>
              <a:rPr lang="en-GB" sz="1800" dirty="0" err="1"/>
              <a:t>crs</a:t>
            </a:r>
            <a:r>
              <a:rPr lang="en-GB" sz="1800" dirty="0"/>
              <a:t>-connected-config), UE applies the improved MPDCCH transmission parameters for evaluating the out-of-synch when UE reports the Event E1 to the network. This is applicable for both CE Mode A UE and CE Mode B UE.</a:t>
            </a:r>
          </a:p>
          <a:p>
            <a:r>
              <a:rPr lang="en-GB" sz="2200" dirty="0"/>
              <a:t>To reach consensus, companies are encouraged to provide simulation results based on agreed simulation assumptions (ref. R4-1914343). </a:t>
            </a:r>
            <a:endParaRPr lang="sv-SE" sz="2200" dirty="0"/>
          </a:p>
          <a:p>
            <a:pPr lvl="1"/>
            <a:endParaRPr lang="en-GB" dirty="0"/>
          </a:p>
          <a:p>
            <a:endParaRPr lang="sv-SE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0330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 hangingPunct="1"/>
            <a:r>
              <a:rPr lang="en-GB" dirty="0"/>
              <a:t>Separate accuracy requirements for fixed AL24 and fixed RL=1</a:t>
            </a:r>
            <a:endParaRPr lang="sv-SE" dirty="0"/>
          </a:p>
          <a:p>
            <a:pPr lvl="1" fontAlgn="auto" hangingPunct="1"/>
            <a:r>
              <a:rPr lang="en-GB" dirty="0"/>
              <a:t>Set -15 </a:t>
            </a:r>
            <a:r>
              <a:rPr lang="zh-CN" altLang="sv-SE" dirty="0"/>
              <a:t>≤</a:t>
            </a:r>
            <a:r>
              <a:rPr lang="en-GB" dirty="0"/>
              <a:t> Es/</a:t>
            </a:r>
            <a:r>
              <a:rPr lang="en-GB" dirty="0" err="1"/>
              <a:t>Iot</a:t>
            </a:r>
            <a:r>
              <a:rPr lang="en-GB" dirty="0"/>
              <a:t> </a:t>
            </a:r>
            <a:r>
              <a:rPr lang="zh-CN" altLang="sv-SE" dirty="0"/>
              <a:t>≤ </a:t>
            </a:r>
            <a:r>
              <a:rPr lang="en-GB" dirty="0"/>
              <a:t>[-3] dB as the side condition to report the repetition level with the fixed AL=24.</a:t>
            </a:r>
            <a:endParaRPr lang="sv-SE" dirty="0"/>
          </a:p>
          <a:p>
            <a:pPr lvl="1" fontAlgn="auto" hangingPunct="1"/>
            <a:r>
              <a:rPr lang="en-GB" dirty="0"/>
              <a:t>Set Es/</a:t>
            </a:r>
            <a:r>
              <a:rPr lang="en-GB" dirty="0" err="1"/>
              <a:t>Iot</a:t>
            </a:r>
            <a:r>
              <a:rPr lang="en-GB" dirty="0"/>
              <a:t> ≥ [-3] dB as the side condition to report the aggregation level with the fixed RL=1.</a:t>
            </a:r>
          </a:p>
          <a:p>
            <a:pPr lvl="0" fontAlgn="auto" hangingPunct="1"/>
            <a:r>
              <a:rPr lang="en-GB" dirty="0"/>
              <a:t>Use static channel for test case as same as Rel-14 NB-IoT channel quality reporting.</a:t>
            </a:r>
          </a:p>
          <a:p>
            <a:pPr lvl="0" fontAlgn="auto" hangingPunct="1"/>
            <a:endParaRPr lang="sv-SE" dirty="0"/>
          </a:p>
          <a:p>
            <a:endParaRPr lang="en-GB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C5F9D-7BB6-4A73-AF98-811E7ADF5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Following 8-bit reporting table is agreed:</a:t>
            </a:r>
          </a:p>
          <a:p>
            <a:endParaRPr lang="sv-SE" sz="2800" dirty="0"/>
          </a:p>
          <a:p>
            <a:endParaRPr lang="sv-SE" sz="2800" dirty="0"/>
          </a:p>
          <a:p>
            <a:endParaRPr lang="sv-SE" sz="2800" dirty="0"/>
          </a:p>
          <a:p>
            <a:endParaRPr lang="sv-SE" sz="2800" dirty="0"/>
          </a:p>
          <a:p>
            <a:endParaRPr lang="sv-SE" sz="2800" dirty="0"/>
          </a:p>
          <a:p>
            <a:endParaRPr lang="sv-SE" sz="2800" dirty="0"/>
          </a:p>
          <a:p>
            <a:endParaRPr lang="en-GB" sz="2800" i="1" dirty="0"/>
          </a:p>
          <a:p>
            <a:r>
              <a:rPr lang="en-GB" sz="2800" dirty="0"/>
              <a:t>RAN4 waits for RAN2 conclusion on 2-bit reporting table.</a:t>
            </a:r>
            <a:endParaRPr lang="sv-SE" sz="2800" dirty="0"/>
          </a:p>
          <a:p>
            <a:endParaRPr lang="sv-SE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142F417-C682-432A-8F5D-D66FC8A98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25937"/>
              </p:ext>
            </p:extLst>
          </p:nvPr>
        </p:nvGraphicFramePr>
        <p:xfrm>
          <a:off x="1475656" y="2276872"/>
          <a:ext cx="5760639" cy="3311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5669">
                  <a:extLst>
                    <a:ext uri="{9D8B030D-6E8A-4147-A177-3AD203B41FA5}">
                      <a16:colId xmlns:a16="http://schemas.microsoft.com/office/drawing/2014/main" val="3469612995"/>
                    </a:ext>
                  </a:extLst>
                </a:gridCol>
                <a:gridCol w="1497766">
                  <a:extLst>
                    <a:ext uri="{9D8B030D-6E8A-4147-A177-3AD203B41FA5}">
                      <a16:colId xmlns:a16="http://schemas.microsoft.com/office/drawing/2014/main" val="599278142"/>
                    </a:ext>
                  </a:extLst>
                </a:gridCol>
                <a:gridCol w="1563602">
                  <a:extLst>
                    <a:ext uri="{9D8B030D-6E8A-4147-A177-3AD203B41FA5}">
                      <a16:colId xmlns:a16="http://schemas.microsoft.com/office/drawing/2014/main" val="3188241454"/>
                    </a:ext>
                  </a:extLst>
                </a:gridCol>
                <a:gridCol w="1563602">
                  <a:extLst>
                    <a:ext uri="{9D8B030D-6E8A-4147-A177-3AD203B41FA5}">
                      <a16:colId xmlns:a16="http://schemas.microsoft.com/office/drawing/2014/main" val="2300389815"/>
                    </a:ext>
                  </a:extLst>
                </a:gridCol>
              </a:tblGrid>
              <a:tr h="36804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Reported level</a:t>
                      </a:r>
                      <a:endParaRPr lang="sv-SE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MPDCCH repetition level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MPDCCH aggregation level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CE mode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038973"/>
                  </a:ext>
                </a:extLst>
              </a:tr>
              <a:tr h="36804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No measurement reporting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No measurement reporting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9098450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078772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031515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0880434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8407389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16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2208417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1659737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8739127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9421244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9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1852344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16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6734209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32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8029737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64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2451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128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A, 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5838861"/>
                  </a:ext>
                </a:extLst>
              </a:tr>
              <a:tr h="18402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14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256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x-none" sz="1200" dirty="0">
                          <a:effectLst/>
                        </a:rPr>
                        <a:t>A, B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72316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113D4CA1-D457-4B74-932E-048FD564D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80213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D3881-1AA1-42EB-8395-D5D7FE71A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Performance requirements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556DEA2-A2D9-40F4-B151-756B08A7D9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4271567"/>
              </p:ext>
            </p:extLst>
          </p:nvPr>
        </p:nvGraphicFramePr>
        <p:xfrm>
          <a:off x="457200" y="1600200"/>
          <a:ext cx="8229600" cy="413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1755988526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189752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Test case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954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WUS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agrees to not specify any performance tests for group WUS.</a:t>
                      </a:r>
                      <a:endParaRPr lang="sv-SE" sz="180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sv-SE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336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i="0" dirty="0"/>
                        <a:t>More discussions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87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Improved MPDCCH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i="0" dirty="0"/>
                        <a:t>More discussions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946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RSS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i="0" dirty="0"/>
                        <a:t>More discussions needed</a:t>
                      </a:r>
                    </a:p>
                    <a:p>
                      <a:endParaRPr lang="sv-SE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681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quality reporting</a:t>
                      </a:r>
                      <a:endParaRPr lang="sv-SE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agrees to introduce test case for DL quality reporting in IDLE and CONNECTED mode. Test configurations are to be discussed further at next meeting.</a:t>
                      </a:r>
                      <a:endParaRPr lang="sv-SE" sz="180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sv-SE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328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128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5c9da9f50f0dd14808d1c4d246e5cc9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d3c395663b4098da6b50c057fbc79c21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43C3C-1003-468D-9B95-A05412ED5909}">
  <ds:schemaRefs>
    <ds:schemaRef ds:uri="http://purl.org/dc/terms/"/>
    <ds:schemaRef ds:uri="http://schemas.microsoft.com/office/infopath/2007/PartnerControl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db33437f-65a5-48c5-b537-19efd290f967"/>
    <ds:schemaRef ds:uri="http://schemas.microsoft.com/office/2006/documentManagement/types"/>
    <ds:schemaRef ds:uri="http://www.w3.org/XML/1998/namespace"/>
    <ds:schemaRef ds:uri="6f846979-0e6f-42ff-8b87-e1893efeda99"/>
  </ds:schemaRefs>
</ds:datastoreItem>
</file>

<file path=customXml/itemProps2.xml><?xml version="1.0" encoding="utf-8"?>
<ds:datastoreItem xmlns:ds="http://schemas.openxmlformats.org/officeDocument/2006/customXml" ds:itemID="{7E47258C-9E7C-44CA-973D-3B5A81C55E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74CD3A-0584-4375-BF39-60218B1F36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9412</TotalTime>
  <Words>625</Words>
  <Application>Microsoft Office PowerPoint</Application>
  <PresentationFormat>On-screen Show (4:3)</PresentationFormat>
  <Paragraphs>118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Unicode MS</vt:lpstr>
      <vt:lpstr>Calibri</vt:lpstr>
      <vt:lpstr>Office 主题</vt:lpstr>
      <vt:lpstr>3GPP TSG-RAN WG4 Meeting #93 Reno, USA, November 18 -22, 2019 </vt:lpstr>
      <vt:lpstr>Preconfigured UL resource</vt:lpstr>
      <vt:lpstr>Mobility enhancement: RSS based RSRP measurement for UEs</vt:lpstr>
      <vt:lpstr> MPDCCH performance improvement for RLM</vt:lpstr>
      <vt:lpstr>DL quality reporting</vt:lpstr>
      <vt:lpstr>DL quality reporting</vt:lpstr>
      <vt:lpstr>Performance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599</cp:revision>
  <dcterms:created xsi:type="dcterms:W3CDTF">2016-01-12T08:39:50Z</dcterms:created>
  <dcterms:modified xsi:type="dcterms:W3CDTF">2020-03-05T15:12:11Z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