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78" r:id="rId6"/>
    <p:sldId id="279" r:id="rId7"/>
    <p:sldId id="280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lentin Gheorghiu" initials="VG" lastIdx="2" clrIdx="0">
    <p:extLst>
      <p:ext uri="{19B8F6BF-5375-455C-9EA6-DF929625EA0E}">
        <p15:presenceInfo xmlns="" xmlns:p15="http://schemas.microsoft.com/office/powerpoint/2012/main" userId="S::vgheorgh@qti.qualcomm.com::1b05222c-5bbc-409b-8b8f-fa45e84d6a9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E0758-9CCA-4F1C-A98D-DB9D68160668}" v="2" dt="2020-03-04T03:09:52.7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87"/>
    <p:restoredTop sz="82131" autoAdjust="0"/>
  </p:normalViewPr>
  <p:slideViewPr>
    <p:cSldViewPr>
      <p:cViewPr varScale="1">
        <p:scale>
          <a:sx n="104" d="100"/>
          <a:sy n="104" d="100"/>
        </p:scale>
        <p:origin x="-237" y="-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MDT RRM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51520" y="428833"/>
            <a:ext cx="84627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#94-e                             	              R4-2002260</a:t>
            </a:r>
          </a:p>
          <a:p>
            <a:r>
              <a:rPr lang="en-US" altLang="zh-CN" b="1" dirty="0"/>
              <a:t>Online, 24 Feb. – 6 Mar., 2020</a:t>
            </a:r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34"/>
            <a:ext cx="8229600" cy="4308889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b="1" u="sng" dirty="0"/>
              <a:t>Issue 1-1-1: Measurement requirements for NR MDT</a:t>
            </a:r>
          </a:p>
          <a:p>
            <a:pPr lvl="1"/>
            <a:r>
              <a:rPr lang="en-GB" altLang="zh-CN" dirty="0"/>
              <a:t>Reuse existing measurement requirements in idle and inactive mode for NR MDT.</a:t>
            </a:r>
          </a:p>
          <a:p>
            <a:pPr lvl="1"/>
            <a:endParaRPr lang="zh-CN" altLang="zh-CN" dirty="0"/>
          </a:p>
          <a:p>
            <a:r>
              <a:rPr lang="en-GB" altLang="zh-CN" b="1" u="sng" dirty="0"/>
              <a:t>Issue 1-2-1: Relative Time Stamp Accuracy for logged measurement</a:t>
            </a:r>
            <a:endParaRPr lang="zh-CN" altLang="zh-CN" dirty="0"/>
          </a:p>
          <a:p>
            <a:pPr lvl="1"/>
            <a:r>
              <a:rPr lang="en-GB" altLang="zh-CN" dirty="0"/>
              <a:t>Reuse the LTE relative time stamp accuracy requirements of logged measurements for NR logged measurements</a:t>
            </a:r>
            <a:endParaRPr lang="zh-CN" altLang="zh-CN" dirty="0"/>
          </a:p>
          <a:p>
            <a:pPr lvl="1"/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34"/>
            <a:ext cx="8229600" cy="4308889"/>
          </a:xfrm>
        </p:spPr>
        <p:txBody>
          <a:bodyPr>
            <a:normAutofit fontScale="85000" lnSpcReduction="10000"/>
          </a:bodyPr>
          <a:lstStyle/>
          <a:p>
            <a:r>
              <a:rPr lang="en-GB" altLang="zh-CN" b="1" u="sng" dirty="0"/>
              <a:t>Issue 1-2-2: Relative Time Stamp Accuracy for RRC connection establishment failure log reporting </a:t>
            </a:r>
          </a:p>
          <a:p>
            <a:pPr lvl="1"/>
            <a:r>
              <a:rPr lang="en-GB" altLang="zh-CN" dirty="0"/>
              <a:t>Reuse the LTE relative time stamp accuracy requirements of RRC connection establishment failure log reporting for NR RRC connection establishment failure log reporting</a:t>
            </a:r>
          </a:p>
          <a:p>
            <a:pPr lvl="1"/>
            <a:endParaRPr lang="zh-CN" altLang="zh-CN" dirty="0"/>
          </a:p>
          <a:p>
            <a:r>
              <a:rPr lang="en-GB" altLang="zh-CN" b="1" u="sng" dirty="0"/>
              <a:t>Issue 1-2-3: Relative Time Stamp Accuracy for RRC resume procedure failure reporting </a:t>
            </a:r>
          </a:p>
          <a:p>
            <a:pPr lvl="1"/>
            <a:r>
              <a:rPr lang="en-GB" altLang="zh-CN" dirty="0" smtClean="0">
                <a:solidFill>
                  <a:srgbClr val="FF0000"/>
                </a:solidFill>
              </a:rPr>
              <a:t>Reuse </a:t>
            </a:r>
            <a:r>
              <a:rPr lang="en-GB" altLang="zh-CN" dirty="0">
                <a:solidFill>
                  <a:srgbClr val="FF0000"/>
                </a:solidFill>
              </a:rPr>
              <a:t>the LTE relative time stamp requirements for RRC connection establishment failure log reporting for NR resume procedure failure reporting.</a:t>
            </a:r>
            <a:endParaRPr lang="zh-CN" altLang="zh-CN" dirty="0">
              <a:solidFill>
                <a:srgbClr val="FF0000"/>
              </a:solidFill>
            </a:endParaRPr>
          </a:p>
          <a:p>
            <a:pPr lvl="1">
              <a:buNone/>
            </a:pPr>
            <a:endParaRPr lang="zh-CN" altLang="zh-CN" dirty="0"/>
          </a:p>
          <a:p>
            <a:pPr lvl="1"/>
            <a:endParaRPr lang="zh-CN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34"/>
            <a:ext cx="8229600" cy="4308889"/>
          </a:xfrm>
        </p:spPr>
        <p:txBody>
          <a:bodyPr>
            <a:normAutofit fontScale="85000" lnSpcReduction="10000"/>
          </a:bodyPr>
          <a:lstStyle/>
          <a:p>
            <a:r>
              <a:rPr lang="en-GB" altLang="zh-CN" b="1" u="sng" dirty="0"/>
              <a:t>Issue 1-2-4: Relative Time Stamp Accuracy for Radio Link Failure and Handover Failure Log Reporting</a:t>
            </a:r>
            <a:endParaRPr lang="zh-CN" altLang="zh-CN" dirty="0"/>
          </a:p>
          <a:p>
            <a:pPr lvl="1"/>
            <a:r>
              <a:rPr lang="en-GB" altLang="zh-CN" dirty="0"/>
              <a:t>Reuse the LTE relative time stamp accuracy requirements of Radio Link Failure and Handover Failure Log Reporting for NR Radio Link Failure and Handover Failure Log Reporting</a:t>
            </a:r>
            <a:endParaRPr lang="zh-CN" altLang="zh-CN" dirty="0"/>
          </a:p>
          <a:p>
            <a:pPr lvl="1"/>
            <a:endParaRPr lang="zh-CN" altLang="zh-CN" dirty="0"/>
          </a:p>
          <a:p>
            <a:r>
              <a:rPr lang="en-GB" altLang="zh-CN" b="1" u="sng" dirty="0"/>
              <a:t>Issue 1-3-1: LTE MDT measurement requirements</a:t>
            </a:r>
            <a:endParaRPr lang="zh-CN" altLang="zh-CN" dirty="0"/>
          </a:p>
          <a:p>
            <a:pPr lvl="1"/>
            <a:r>
              <a:rPr lang="en-GB" altLang="zh-CN" dirty="0" smtClean="0">
                <a:solidFill>
                  <a:srgbClr val="FF0000"/>
                </a:solidFill>
              </a:rPr>
              <a:t>Add </a:t>
            </a:r>
            <a:r>
              <a:rPr lang="en-GB" altLang="zh-CN" dirty="0">
                <a:solidFill>
                  <a:srgbClr val="FF0000"/>
                </a:solidFill>
              </a:rPr>
              <a:t>cell-level inter-RAT NR measurements to the list of LTE MDT in RRC_IDLE and reuse the existing inter-RAT NR measurement requirements.</a:t>
            </a:r>
            <a:endParaRPr lang="zh-CN" altLang="zh-CN" strike="sngStrike" dirty="0">
              <a:solidFill>
                <a:srgbClr val="FF0000"/>
              </a:solidFill>
            </a:endParaRPr>
          </a:p>
          <a:p>
            <a:pPr lvl="1"/>
            <a:endParaRPr lang="zh-CN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4BC708-E587-46D5-B842-FA7D535101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65112CF-79F3-4212-B809-82703EC8950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D82F95-8260-45F5-B0AC-254C788B924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7000</TotalTime>
  <Words>201</Words>
  <Application>Microsoft Office PowerPoint</Application>
  <PresentationFormat>全屏显示(16:9)</PresentationFormat>
  <Paragraphs>19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MDT RRM requirements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Xiaoran ZHANG</cp:lastModifiedBy>
  <cp:revision>152</cp:revision>
  <dcterms:created xsi:type="dcterms:W3CDTF">2019-10-08T01:43:15Z</dcterms:created>
  <dcterms:modified xsi:type="dcterms:W3CDTF">2020-03-04T16:45:57Z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