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64" r:id="rId3"/>
    <p:sldId id="276" r:id="rId4"/>
    <p:sldId id="265" r:id="rId5"/>
    <p:sldId id="277" r:id="rId6"/>
    <p:sldId id="261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4" autoAdjust="0"/>
    <p:restoredTop sz="93129" autoAdjust="0"/>
  </p:normalViewPr>
  <p:slideViewPr>
    <p:cSldViewPr>
      <p:cViewPr varScale="1">
        <p:scale>
          <a:sx n="106" d="100"/>
          <a:sy n="106" d="100"/>
        </p:scale>
        <p:origin x="1050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ED1660-6450-4E6E-BD45-3A38D694E329}" type="datetimeFigureOut">
              <a:rPr lang="zh-CN" altLang="en-US" smtClean="0"/>
              <a:t>2020/3/4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70E9B5-9947-4AD8-8306-3C6BA6EC8D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7336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2020/3/4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10930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2020/3/4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59658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2020/3/4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59594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2020/3/4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56204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2020/3/4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83328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2020/3/4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840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2020/3/4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02163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2020/3/4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69704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2020/3/4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53420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2020/3/4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43766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2020/3/4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98148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BDD4DB-9E7D-4215-B5C3-C804ACA64495}" type="datetimeFigureOut">
              <a:rPr lang="zh-CN" altLang="en-US" smtClean="0"/>
              <a:t>2020/3/4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44993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23528" y="1772816"/>
            <a:ext cx="8496944" cy="1944215"/>
          </a:xfrm>
        </p:spPr>
        <p:txBody>
          <a:bodyPr>
            <a:normAutofit/>
          </a:bodyPr>
          <a:lstStyle/>
          <a:p>
            <a:r>
              <a:rPr lang="en-US" altLang="zh-CN" dirty="0"/>
              <a:t>WF on UE RF requirements for adding channel BW to band n3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293096"/>
            <a:ext cx="6400800" cy="1320552"/>
          </a:xfrm>
        </p:spPr>
        <p:txBody>
          <a:bodyPr/>
          <a:lstStyle/>
          <a:p>
            <a:r>
              <a:rPr lang="en-US" altLang="zh-CN" dirty="0"/>
              <a:t>Ericsson</a:t>
            </a:r>
            <a:r>
              <a:rPr lang="en-US" altLang="zh-CN"/>
              <a:t>, Skyworks</a:t>
            </a:r>
            <a:endParaRPr lang="zh-CN" altLang="en-US" dirty="0"/>
          </a:p>
        </p:txBody>
      </p:sp>
      <p:sp>
        <p:nvSpPr>
          <p:cNvPr id="4" name="副标题 2"/>
          <p:cNvSpPr txBox="1">
            <a:spLocks/>
          </p:cNvSpPr>
          <p:nvPr/>
        </p:nvSpPr>
        <p:spPr>
          <a:xfrm>
            <a:off x="323528" y="260648"/>
            <a:ext cx="8496944" cy="9361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altLang="zh-CN" sz="2400" b="1" dirty="0"/>
              <a:t>3GPP TSG-RAN WG4 Meeting #94-e           		 R4-2002855 </a:t>
            </a:r>
          </a:p>
          <a:p>
            <a:pPr algn="l"/>
            <a:r>
              <a:rPr lang="en-GB" sz="2400" b="1" dirty="0"/>
              <a:t>Electronic meeting, February 24-March 06 2020</a:t>
            </a:r>
            <a:endParaRPr lang="sv-SE" sz="2400" b="1" dirty="0"/>
          </a:p>
          <a:p>
            <a:pPr algn="l"/>
            <a:endParaRPr lang="zh-CN" altLang="zh-CN" sz="2400" b="1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527179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800" dirty="0"/>
              <a:t>Contributions and discussion on:</a:t>
            </a:r>
          </a:p>
          <a:p>
            <a:pPr lvl="1"/>
            <a:r>
              <a:rPr lang="en-US" altLang="zh-CN" sz="2400" dirty="0"/>
              <a:t> REFSENS values [1], [2] and [3]</a:t>
            </a:r>
          </a:p>
          <a:p>
            <a:pPr lvl="1"/>
            <a:r>
              <a:rPr lang="en-US" altLang="zh-CN" sz="2400" dirty="0"/>
              <a:t>The need for A-MPR simulation [2].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2110724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77D36C-AF9C-413B-9039-2AADDE1C2B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A-MPR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46B615-58A9-4867-ADA2-652BFFD3DE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No A-MPR requirement will be specified for band n3 when introducing 40 MHz channel bandwidth.</a:t>
            </a:r>
            <a:r>
              <a:rPr lang="sv-SE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5399232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F33D45-E2EE-4999-9520-0220482C35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REFSENS values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50D378-36D7-4D57-BBB9-388BE73BF1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REFSENS values should be further discussed in next meeting.</a:t>
            </a:r>
          </a:p>
          <a:p>
            <a:r>
              <a:rPr lang="sv-SE" dirty="0"/>
              <a:t>Additional desens will be considered on top of the BW scaling values.</a:t>
            </a:r>
          </a:p>
        </p:txBody>
      </p:sp>
    </p:spTree>
    <p:extLst>
      <p:ext uri="{BB962C8B-B14F-4D97-AF65-F5344CB8AC3E}">
        <p14:creationId xmlns:p14="http://schemas.microsoft.com/office/powerpoint/2010/main" val="1700107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B6FE3C-214B-4C77-9D44-CC72A02C85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REFSENS – RB allocation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35ED81-5BB2-42AF-908F-5F5503D119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Following RB allocation for 40MHz is agreed: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9FAEDCEC-F723-4171-91EF-F6C10FEB7EF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3717689"/>
              </p:ext>
            </p:extLst>
          </p:nvPr>
        </p:nvGraphicFramePr>
        <p:xfrm>
          <a:off x="1043608" y="2967990"/>
          <a:ext cx="7200798" cy="1685146"/>
        </p:xfrm>
        <a:graphic>
          <a:graphicData uri="http://schemas.openxmlformats.org/drawingml/2006/table">
            <a:tbl>
              <a:tblPr/>
              <a:tblGrid>
                <a:gridCol w="1038356">
                  <a:extLst>
                    <a:ext uri="{9D8B030D-6E8A-4147-A177-3AD203B41FA5}">
                      <a16:colId xmlns:a16="http://schemas.microsoft.com/office/drawing/2014/main" val="2185193280"/>
                    </a:ext>
                  </a:extLst>
                </a:gridCol>
                <a:gridCol w="538620">
                  <a:extLst>
                    <a:ext uri="{9D8B030D-6E8A-4147-A177-3AD203B41FA5}">
                      <a16:colId xmlns:a16="http://schemas.microsoft.com/office/drawing/2014/main" val="723157957"/>
                    </a:ext>
                  </a:extLst>
                </a:gridCol>
                <a:gridCol w="537179">
                  <a:extLst>
                    <a:ext uri="{9D8B030D-6E8A-4147-A177-3AD203B41FA5}">
                      <a16:colId xmlns:a16="http://schemas.microsoft.com/office/drawing/2014/main" val="2481763952"/>
                    </a:ext>
                  </a:extLst>
                </a:gridCol>
                <a:gridCol w="537179">
                  <a:extLst>
                    <a:ext uri="{9D8B030D-6E8A-4147-A177-3AD203B41FA5}">
                      <a16:colId xmlns:a16="http://schemas.microsoft.com/office/drawing/2014/main" val="489191636"/>
                    </a:ext>
                  </a:extLst>
                </a:gridCol>
                <a:gridCol w="561663">
                  <a:extLst>
                    <a:ext uri="{9D8B030D-6E8A-4147-A177-3AD203B41FA5}">
                      <a16:colId xmlns:a16="http://schemas.microsoft.com/office/drawing/2014/main" val="937645260"/>
                    </a:ext>
                  </a:extLst>
                </a:gridCol>
                <a:gridCol w="568863">
                  <a:extLst>
                    <a:ext uri="{9D8B030D-6E8A-4147-A177-3AD203B41FA5}">
                      <a16:colId xmlns:a16="http://schemas.microsoft.com/office/drawing/2014/main" val="3556328425"/>
                    </a:ext>
                  </a:extLst>
                </a:gridCol>
                <a:gridCol w="568863">
                  <a:extLst>
                    <a:ext uri="{9D8B030D-6E8A-4147-A177-3AD203B41FA5}">
                      <a16:colId xmlns:a16="http://schemas.microsoft.com/office/drawing/2014/main" val="3392380900"/>
                    </a:ext>
                  </a:extLst>
                </a:gridCol>
                <a:gridCol w="551581">
                  <a:extLst>
                    <a:ext uri="{9D8B030D-6E8A-4147-A177-3AD203B41FA5}">
                      <a16:colId xmlns:a16="http://schemas.microsoft.com/office/drawing/2014/main" val="3793576063"/>
                    </a:ext>
                  </a:extLst>
                </a:gridCol>
                <a:gridCol w="537179">
                  <a:extLst>
                    <a:ext uri="{9D8B030D-6E8A-4147-A177-3AD203B41FA5}">
                      <a16:colId xmlns:a16="http://schemas.microsoft.com/office/drawing/2014/main" val="741415239"/>
                    </a:ext>
                  </a:extLst>
                </a:gridCol>
                <a:gridCol w="537179">
                  <a:extLst>
                    <a:ext uri="{9D8B030D-6E8A-4147-A177-3AD203B41FA5}">
                      <a16:colId xmlns:a16="http://schemas.microsoft.com/office/drawing/2014/main" val="548639988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491203371"/>
                    </a:ext>
                  </a:extLst>
                </a:gridCol>
              </a:tblGrid>
              <a:tr h="295945">
                <a:tc gridSpan="1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Operating band / SCS / Channel bandwidth / Duplex mode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09153875"/>
                  </a:ext>
                </a:extLst>
              </a:tr>
              <a:tr h="50136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Operating Band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SCS kHz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MHz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MHz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15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MHz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20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MHz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25 MHz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30 MHz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40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MHz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Duplex Mode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0228281"/>
                  </a:ext>
                </a:extLst>
              </a:tr>
              <a:tr h="295945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n3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15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25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50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50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50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50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50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50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2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FDD</a:t>
                      </a:r>
                      <a:endParaRPr lang="sv-SE" sz="1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5046460"/>
                  </a:ext>
                </a:extLst>
              </a:tr>
              <a:tr h="295945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30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24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24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24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24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24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24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200" baseline="300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63999609"/>
                  </a:ext>
                </a:extLst>
              </a:tr>
              <a:tr h="295945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60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2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sv-SE" sz="1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92467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708486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Reference</a:t>
            </a:r>
            <a:endParaRPr lang="zh-CN" altLang="en-US" dirty="0"/>
          </a:p>
        </p:txBody>
      </p:sp>
      <p:sp>
        <p:nvSpPr>
          <p:cNvPr id="5" name="副标题 4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457200" indent="-457200" hangingPunct="0">
              <a:buFont typeface="+mj-lt"/>
              <a:buAutoNum type="arabicPeriod"/>
            </a:pPr>
            <a:r>
              <a:rPr lang="en-US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R4-2000088, </a:t>
            </a:r>
            <a:r>
              <a:rPr lang="en-US" sz="2800" dirty="0"/>
              <a:t>n3 REFSENS</a:t>
            </a:r>
            <a:r>
              <a:rPr lang="en-US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Qualcomm</a:t>
            </a:r>
            <a:endParaRPr lang="en-US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 hangingPunct="0">
              <a:buFont typeface="+mj-lt"/>
              <a:buAutoNum type="arabicPeriod"/>
            </a:pPr>
            <a:r>
              <a:rPr lang="en-US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R4-2001205, </a:t>
            </a:r>
            <a:r>
              <a:rPr lang="en-US" sz="2800" dirty="0"/>
              <a:t>Band n3 - 40 MHz CBW – UE RF requirements, Ericsson</a:t>
            </a:r>
            <a:r>
              <a:rPr lang="en-US" sz="4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457200" indent="-457200" hangingPunct="0">
              <a:buFont typeface="+mj-lt"/>
              <a:buAutoNum type="arabicPeriod"/>
            </a:pPr>
            <a:r>
              <a:rPr lang="en-US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R4-2001206, </a:t>
            </a:r>
            <a:r>
              <a:rPr lang="en-US" sz="2800" dirty="0"/>
              <a:t>CR to 38.101-1 Band n3 - wider CBW - Additional Channel BW, </a:t>
            </a:r>
            <a:r>
              <a:rPr lang="en-US" sz="2400" dirty="0"/>
              <a:t>Ericsson</a:t>
            </a:r>
          </a:p>
          <a:p>
            <a:pPr marL="457200" indent="-457200" hangingPunct="0">
              <a:buFont typeface="+mj-lt"/>
              <a:buAutoNum type="arabicPeriod"/>
            </a:pPr>
            <a:r>
              <a:rPr lang="en-US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R4-2001207, </a:t>
            </a:r>
            <a:r>
              <a:rPr lang="en-US" sz="2800" dirty="0"/>
              <a:t>CR to 38.104 Band n3 - wider CBW - Additional Channel BW, </a:t>
            </a:r>
            <a:r>
              <a:rPr lang="en-US" sz="2400" dirty="0"/>
              <a:t>Ericsson</a:t>
            </a:r>
          </a:p>
          <a:p>
            <a:pPr marL="457200" indent="-457200" hangingPunct="0">
              <a:buFont typeface="+mj-lt"/>
              <a:buAutoNum type="arabicPeriod"/>
            </a:pPr>
            <a:r>
              <a:rPr lang="en-US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R4-2002709, </a:t>
            </a:r>
            <a:r>
              <a:rPr lang="sv-SE" sz="2800" dirty="0"/>
              <a:t>Email discussion summary for RAN4#94e_#36_NR_n3_BW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 hangingPunct="0">
              <a:buFont typeface="+mj-lt"/>
              <a:buAutoNum type="arabicPeriod"/>
            </a:pPr>
            <a:endParaRPr lang="en-US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 hangingPunct="0">
              <a:buFont typeface="+mj-lt"/>
              <a:buAutoNum type="arabicPeriod"/>
            </a:pPr>
            <a:endParaRPr lang="en-US" sz="4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hangingPunct="0">
              <a:buNone/>
            </a:pPr>
            <a:endParaRPr lang="en-US" sz="4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98912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2464</TotalTime>
  <Words>224</Words>
  <Application>Microsoft Office PowerPoint</Application>
  <PresentationFormat>On-screen Show (4:3)</PresentationFormat>
  <Paragraphs>68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Times New Roman</vt:lpstr>
      <vt:lpstr>Office 主题​​</vt:lpstr>
      <vt:lpstr>WF on UE RF requirements for adding channel BW to band n3</vt:lpstr>
      <vt:lpstr>Background</vt:lpstr>
      <vt:lpstr>A-MPR</vt:lpstr>
      <vt:lpstr>REFSENS values</vt:lpstr>
      <vt:lpstr>REFSENS – RB allocation</vt:lpstr>
      <vt:lpstr>Reference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switching and interruption time for MIMO layer adaption for power saving</dc:title>
  <dc:creator>Dominique Everaere</dc:creator>
  <cp:lastModifiedBy>D. Everaere</cp:lastModifiedBy>
  <cp:revision>207</cp:revision>
  <dcterms:created xsi:type="dcterms:W3CDTF">2019-05-14T22:47:31Z</dcterms:created>
  <dcterms:modified xsi:type="dcterms:W3CDTF">2020-03-04T08:41:11Z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(2)VvgSx70hdhxpEfhLEBMrlfWGLkdcKBMzb/qKuS9fIb4L6ez1bepkTcDS0mghrj5UrClJjXjx
iCSaW1vI+Un1g/Rpj4zdQAED6AKX3ELJy1j6YQ77eM8SPI400QA9sjmLUgfHCZsYxIkSvG/1
oJsitggpsAW54SmOL6Kjr30/ZTMGbeRdBx9zpc5toIwol+c6adpvXygQc+wnxTR7nnmxN+SX
IbLHxqOZCXw7T0qA/L</vt:lpwstr>
  </property>
  <property fmtid="{D5CDD505-2E9C-101B-9397-08002B2CF9AE}" pid="3" name="_2015_ms_pID_7253431">
    <vt:lpwstr>+IvlcIrOZXw0OGYDwZF0wA+MlETxRMHeHbdOMlUxRzFl32BNDstx2U
4Ae8fwAF43jZf+vbEWm4RhHvYympebi55x3LS532N+ojtQxw5l/gfDiYmb8jlTINb8OWgSMc
JWFA4qp16CCjYyE8ZnZnLnoTHcHj4Vfolb/2XfUO9pqarZSCnogKDsaxWwe4hAIH9rmW/IiQ
llhQ2L92I3QewRPv</vt:lpwstr>
  </property>
</Properties>
</file>