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10"/>
  </p:notesMasterIdLst>
  <p:handoutMasterIdLst>
    <p:handoutMasterId r:id="rId11"/>
  </p:handoutMasterIdLst>
  <p:sldIdLst>
    <p:sldId id="258" r:id="rId3"/>
    <p:sldId id="271" r:id="rId4"/>
    <p:sldId id="285" r:id="rId5"/>
    <p:sldId id="283" r:id="rId6"/>
    <p:sldId id="278" r:id="rId7"/>
    <p:sldId id="284" r:id="rId8"/>
    <p:sldId id="273" r:id="rId9"/>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8" autoAdjust="0"/>
    <p:restoredTop sz="94364" autoAdjust="0"/>
  </p:normalViewPr>
  <p:slideViewPr>
    <p:cSldViewPr snapToGrid="0" snapToObjects="1">
      <p:cViewPr varScale="1">
        <p:scale>
          <a:sx n="100" d="100"/>
          <a:sy n="100" d="100"/>
        </p:scale>
        <p:origin x="162" y="90"/>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3/5/2020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05/03/2020</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05/03/2020</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3464" y="727607"/>
            <a:ext cx="11430000" cy="525850"/>
          </a:xfrm>
        </p:spPr>
        <p:txBody>
          <a:bodyPr/>
          <a:lstStyle/>
          <a:p>
            <a:r>
              <a:rPr lang="en-US"/>
              <a:t>Click to edit Master title style</a:t>
            </a:r>
          </a:p>
        </p:txBody>
      </p:sp>
      <p:sp>
        <p:nvSpPr>
          <p:cNvPr id="3" name="Content Placeholder 2"/>
          <p:cNvSpPr>
            <a:spLocks noGrp="1"/>
          </p:cNvSpPr>
          <p:nvPr>
            <p:ph idx="1"/>
          </p:nvPr>
        </p:nvSpPr>
        <p:spPr>
          <a:xfrm>
            <a:off x="231354" y="1934892"/>
            <a:ext cx="11430000"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3FDEFF-DD24-4290-A0A8-4591F8051452}" type="datetimeFigureOut">
              <a:rPr lang="en-US" smtClean="0"/>
              <a:t>3/5/2020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7B00D4-93B3-465D-A824-C269AFBF42CC}" type="slidenum">
              <a:rPr lang="en-US" smtClean="0"/>
              <a:t>‹#›</a:t>
            </a:fld>
            <a:endParaRPr lang="en-US"/>
          </a:p>
        </p:txBody>
      </p:sp>
    </p:spTree>
    <p:extLst>
      <p:ext uri="{BB962C8B-B14F-4D97-AF65-F5344CB8AC3E}">
        <p14:creationId xmlns:p14="http://schemas.microsoft.com/office/powerpoint/2010/main" val="3224893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 id="2147483771"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9"/>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2590341"/>
            <a:ext cx="10209728" cy="1506823"/>
          </a:xfrm>
        </p:spPr>
        <p:txBody>
          <a:bodyPr/>
          <a:lstStyle/>
          <a:p>
            <a:r>
              <a:rPr lang="en-GB" altLang="zh-CN" b="1" dirty="0">
                <a:cs typeface="等线 Light" panose="020B0503020204020204" pitchFamily="2" charset="-122"/>
              </a:rPr>
              <a:t>WF on MPR With PI/2 BPSK DMRS</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#94-e								</a:t>
            </a:r>
          </a:p>
          <a:p>
            <a:pPr>
              <a:lnSpc>
                <a:spcPct val="100000"/>
              </a:lnSpc>
              <a:spcBef>
                <a:spcPct val="0"/>
              </a:spcBef>
              <a:buNone/>
            </a:pPr>
            <a:r>
              <a:rPr lang="de-DE" sz="1799" b="1" dirty="0"/>
              <a:t>24th Feb - 6th Mar 2020</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dirty="0">
                <a:latin typeface="Arial" panose="020B0604020202020204" pitchFamily="34" charset="0"/>
              </a:rPr>
              <a:t>R4-2002800</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a:t>
            </a:r>
          </a:p>
        </p:txBody>
      </p:sp>
      <p:sp>
        <p:nvSpPr>
          <p:cNvPr id="3" name="Content Placeholder 2"/>
          <p:cNvSpPr>
            <a:spLocks noGrp="1"/>
          </p:cNvSpPr>
          <p:nvPr>
            <p:ph idx="1"/>
          </p:nvPr>
        </p:nvSpPr>
        <p:spPr>
          <a:xfrm>
            <a:off x="231354" y="1540566"/>
            <a:ext cx="11430000" cy="3727174"/>
          </a:xfrm>
        </p:spPr>
        <p:txBody>
          <a:bodyPr>
            <a:normAutofit lnSpcReduction="10000"/>
          </a:bodyPr>
          <a:lstStyle/>
          <a:p>
            <a:r>
              <a:rPr lang="en-US" u="sng" dirty="0"/>
              <a:t>Tuesday March 3,  noon PST: </a:t>
            </a:r>
            <a:r>
              <a:rPr lang="en-US" dirty="0"/>
              <a:t>Interested companies complete first round of comments by editing and uploading a modified copy of WF document </a:t>
            </a:r>
          </a:p>
          <a:p>
            <a:endParaRPr lang="en-US" dirty="0"/>
          </a:p>
          <a:p>
            <a:r>
              <a:rPr lang="en-US" u="sng" dirty="0"/>
              <a:t>Tuesday March 3,  5pm PST: </a:t>
            </a:r>
            <a:r>
              <a:rPr lang="en-US" dirty="0"/>
              <a:t> Updated WF document created and uploaded (if necessary)</a:t>
            </a:r>
          </a:p>
          <a:p>
            <a:endParaRPr lang="en-US" dirty="0"/>
          </a:p>
          <a:p>
            <a:r>
              <a:rPr lang="en-US" u="sng" dirty="0"/>
              <a:t>Wed March 4,  noon PST: </a:t>
            </a:r>
            <a:r>
              <a:rPr lang="en-US" dirty="0"/>
              <a:t>Interested companies complete second round of comments on updated WF document</a:t>
            </a:r>
          </a:p>
          <a:p>
            <a:r>
              <a:rPr lang="en-US" u="sng" dirty="0"/>
              <a:t>Wed March 4, 5pm PST: </a:t>
            </a:r>
            <a:r>
              <a:rPr lang="en-US" dirty="0"/>
              <a:t>WF </a:t>
            </a:r>
            <a:r>
              <a:rPr lang="en-US" dirty="0" err="1"/>
              <a:t>tdoc</a:t>
            </a:r>
            <a:r>
              <a:rPr lang="en-US" dirty="0"/>
              <a:t> complete and uploaded to inbox. Per Chairman deadline.</a:t>
            </a:r>
          </a:p>
          <a:p>
            <a:pPr marL="457063" lvl="1" indent="0">
              <a:buNone/>
            </a:pPr>
            <a:endParaRPr lang="en-US" dirty="0"/>
          </a:p>
          <a:p>
            <a:pPr lvl="1"/>
            <a:endParaRPr lang="en-US" dirty="0"/>
          </a:p>
        </p:txBody>
      </p:sp>
    </p:spTree>
    <p:extLst>
      <p:ext uri="{BB962C8B-B14F-4D97-AF65-F5344CB8AC3E}">
        <p14:creationId xmlns:p14="http://schemas.microsoft.com/office/powerpoint/2010/main" val="149794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235460"/>
            <a:ext cx="11430000" cy="525850"/>
          </a:xfrm>
        </p:spPr>
        <p:txBody>
          <a:bodyPr/>
          <a:lstStyle/>
          <a:p>
            <a:r>
              <a:rPr lang="en-US" altLang="zh-CN" dirty="0">
                <a:solidFill>
                  <a:schemeClr val="tx1"/>
                </a:solidFill>
              </a:rPr>
              <a:t>Open Issues</a:t>
            </a:r>
            <a:endParaRPr lang="zh-CN" altLang="en-US" dirty="0">
              <a:solidFill>
                <a:schemeClr val="tx1"/>
              </a:solidFill>
            </a:endParaRPr>
          </a:p>
        </p:txBody>
      </p:sp>
      <p:sp>
        <p:nvSpPr>
          <p:cNvPr id="3" name="内容占位符 2"/>
          <p:cNvSpPr>
            <a:spLocks noGrp="1"/>
          </p:cNvSpPr>
          <p:nvPr>
            <p:ph sz="half" idx="1"/>
          </p:nvPr>
        </p:nvSpPr>
        <p:spPr>
          <a:xfrm>
            <a:off x="837982" y="960093"/>
            <a:ext cx="10186189" cy="4576637"/>
          </a:xfrm>
        </p:spPr>
        <p:txBody>
          <a:bodyPr/>
          <a:lstStyle/>
          <a:p>
            <a:pPr marL="857250" lvl="1" indent="-457200">
              <a:buFont typeface="+mj-lt"/>
              <a:buAutoNum type="arabicPeriod"/>
            </a:pPr>
            <a:r>
              <a:rPr lang="en-GB" dirty="0"/>
              <a:t>Rel-15 FR1 requirement for Pi/2 BPSK </a:t>
            </a:r>
            <a:endParaRPr lang="en-US" dirty="0"/>
          </a:p>
          <a:p>
            <a:pPr lvl="2"/>
            <a:r>
              <a:rPr lang="en-GB" dirty="0"/>
              <a:t>Option 1: Rel-15 FR1 requirement for Pi/2 BPSK should be revisited firstly.</a:t>
            </a:r>
            <a:endParaRPr lang="en-US" dirty="0"/>
          </a:p>
          <a:p>
            <a:pPr lvl="2"/>
            <a:r>
              <a:rPr lang="en-GB" dirty="0"/>
              <a:t>Option 2: No revisit is needed. </a:t>
            </a:r>
            <a:endParaRPr lang="en-US" dirty="0"/>
          </a:p>
          <a:p>
            <a:pPr lvl="2"/>
            <a:endParaRPr lang="en-US" dirty="0"/>
          </a:p>
          <a:p>
            <a:pPr marL="857250" lvl="1" indent="-457200">
              <a:buFont typeface="+mj-lt"/>
              <a:buAutoNum type="arabicPeriod"/>
            </a:pPr>
            <a:r>
              <a:rPr lang="en-GB" dirty="0"/>
              <a:t>Rel-16 FR1 MPR improvement for Pi/2 BPSK DMRS </a:t>
            </a:r>
          </a:p>
          <a:p>
            <a:pPr lvl="2"/>
            <a:r>
              <a:rPr lang="en-GB" dirty="0"/>
              <a:t>Option 1: Qualcomm’s proposed MPR values. </a:t>
            </a:r>
            <a:endParaRPr lang="en-US" dirty="0"/>
          </a:p>
          <a:p>
            <a:pPr lvl="2"/>
            <a:r>
              <a:rPr lang="en-GB" dirty="0"/>
              <a:t>Option 2: Only consider MPR values if Rel-15 requirement is revisited. </a:t>
            </a:r>
            <a:endParaRPr lang="en-US" dirty="0"/>
          </a:p>
          <a:p>
            <a:pPr lvl="2"/>
            <a:endParaRPr lang="en-US" dirty="0"/>
          </a:p>
          <a:p>
            <a:pPr marL="857250" lvl="1" indent="-457200">
              <a:buFont typeface="+mj-lt"/>
              <a:buAutoNum type="arabicPeriod"/>
            </a:pPr>
            <a:r>
              <a:rPr lang="en-GB" dirty="0"/>
              <a:t>FR2 MPR values for Pi/2 BPSK w Pi/2 BPSK DMRS</a:t>
            </a:r>
          </a:p>
          <a:p>
            <a:pPr lvl="2"/>
            <a:r>
              <a:rPr lang="en-GB" dirty="0"/>
              <a:t>Option 1: Current FR2 MPR tables remain unchanged.</a:t>
            </a:r>
            <a:endParaRPr lang="en-US" dirty="0"/>
          </a:p>
          <a:p>
            <a:pPr lvl="2"/>
            <a:r>
              <a:rPr lang="en-GB" dirty="0"/>
              <a:t>Option 2: FFS, due to up to 1.5 dB more power achievable (however this is mostly due to relaxed specification not new DMRS).</a:t>
            </a:r>
            <a:endParaRPr lang="en-US" dirty="0"/>
          </a:p>
          <a:p>
            <a:pPr lvl="1"/>
            <a:endParaRPr lang="en-US" dirty="0"/>
          </a:p>
          <a:p>
            <a:pPr lvl="1"/>
            <a:endParaRPr lang="zh-CN" altLang="en-US" dirty="0">
              <a:solidFill>
                <a:schemeClr val="tx1"/>
              </a:solidFill>
            </a:endParaRPr>
          </a:p>
        </p:txBody>
      </p:sp>
    </p:spTree>
    <p:extLst>
      <p:ext uri="{BB962C8B-B14F-4D97-AF65-F5344CB8AC3E}">
        <p14:creationId xmlns:p14="http://schemas.microsoft.com/office/powerpoint/2010/main" val="13332913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 (1)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5967788"/>
          </a:xfrm>
        </p:spPr>
        <p:txBody>
          <a:bodyPr/>
          <a:lstStyle/>
          <a:p>
            <a:r>
              <a:rPr lang="en-GB" dirty="0"/>
              <a:t>Rel-15:</a:t>
            </a:r>
          </a:p>
          <a:p>
            <a:pPr lvl="1"/>
            <a:r>
              <a:rPr lang="en-GB" dirty="0"/>
              <a:t>MPR values for Pi/2 BPSK waveforms having </a:t>
            </a:r>
            <a:r>
              <a:rPr lang="en-GB" dirty="0" err="1"/>
              <a:t>Zadoff</a:t>
            </a:r>
            <a:r>
              <a:rPr lang="en-GB" dirty="0"/>
              <a:t>-Chu (ZC) modulated DMRS was agreed for both FR1 and FR2 and placed in the 38.101 specification. </a:t>
            </a:r>
          </a:p>
          <a:p>
            <a:pPr lvl="1"/>
            <a:r>
              <a:rPr lang="en-GB" dirty="0"/>
              <a:t>The full benefit of BPSK could not be realized due to the DMRS of these waveforms being a higher PAPR ZC modulation.</a:t>
            </a:r>
          </a:p>
          <a:p>
            <a:pPr lvl="1"/>
            <a:endParaRPr lang="en-GB" dirty="0"/>
          </a:p>
          <a:p>
            <a:r>
              <a:rPr lang="en-GB" dirty="0"/>
              <a:t>A new Pi/2 BPSK DMRS was created for use with Pi/2 BPSK modulated data that has lower PAPR</a:t>
            </a:r>
          </a:p>
          <a:p>
            <a:endParaRPr lang="en-GB" dirty="0"/>
          </a:p>
          <a:p>
            <a:r>
              <a:rPr lang="en-GB" b="1" dirty="0"/>
              <a:t>In RAN4#93 a WF was agreed to by all interested companies for performing MPR studies on Pi/2 DMRS waveforms. The goal was to determine whether an MPR reduction is possible with Pi/2 BPSK DMRS compared to what is in the current specification for ZC DMRS. (R4-1916209 [1])</a:t>
            </a:r>
          </a:p>
          <a:p>
            <a:r>
              <a:rPr lang="en-GB" b="1" dirty="0"/>
              <a:t>R4-1916209 specifies the simulation methodology and restricts the MPR analysis to Pi/2 BPSK DMRS waveforms with Pi/2 BPSK data.</a:t>
            </a:r>
          </a:p>
          <a:p>
            <a:pPr marL="0" indent="0">
              <a:buNone/>
            </a:pPr>
            <a:endParaRPr lang="en-GB" dirty="0"/>
          </a:p>
        </p:txBody>
      </p:sp>
    </p:spTree>
    <p:extLst>
      <p:ext uri="{BB962C8B-B14F-4D97-AF65-F5344CB8AC3E}">
        <p14:creationId xmlns:p14="http://schemas.microsoft.com/office/powerpoint/2010/main" val="3932172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Background (2) - Positions of each company</a:t>
            </a:r>
            <a:endParaRPr lang="zh-CN" altLang="en-US" dirty="0">
              <a:solidFill>
                <a:schemeClr val="tx1"/>
              </a:solidFill>
            </a:endParaRPr>
          </a:p>
        </p:txBody>
      </p:sp>
      <p:graphicFrame>
        <p:nvGraphicFramePr>
          <p:cNvPr id="4" name="Table 4">
            <a:extLst>
              <a:ext uri="{FF2B5EF4-FFF2-40B4-BE49-F238E27FC236}">
                <a16:creationId xmlns:a16="http://schemas.microsoft.com/office/drawing/2014/main" id="{65B808C9-63F0-44B7-8130-A36D5931E848}"/>
              </a:ext>
            </a:extLst>
          </p:cNvPr>
          <p:cNvGraphicFramePr>
            <a:graphicFrameLocks noGrp="1"/>
          </p:cNvGraphicFramePr>
          <p:nvPr>
            <p:extLst>
              <p:ext uri="{D42A27DB-BD31-4B8C-83A1-F6EECF244321}">
                <p14:modId xmlns:p14="http://schemas.microsoft.com/office/powerpoint/2010/main" val="3809473116"/>
              </p:ext>
            </p:extLst>
          </p:nvPr>
        </p:nvGraphicFramePr>
        <p:xfrm>
          <a:off x="974562" y="598070"/>
          <a:ext cx="10239700" cy="6228120"/>
        </p:xfrm>
        <a:graphic>
          <a:graphicData uri="http://schemas.openxmlformats.org/drawingml/2006/table">
            <a:tbl>
              <a:tblPr firstRow="1" bandRow="1">
                <a:tableStyleId>{5C22544A-7EE6-4342-B048-85BDC9FD1C3A}</a:tableStyleId>
              </a:tblPr>
              <a:tblGrid>
                <a:gridCol w="2559925">
                  <a:extLst>
                    <a:ext uri="{9D8B030D-6E8A-4147-A177-3AD203B41FA5}">
                      <a16:colId xmlns:a16="http://schemas.microsoft.com/office/drawing/2014/main" val="1669505734"/>
                    </a:ext>
                  </a:extLst>
                </a:gridCol>
                <a:gridCol w="2559925">
                  <a:extLst>
                    <a:ext uri="{9D8B030D-6E8A-4147-A177-3AD203B41FA5}">
                      <a16:colId xmlns:a16="http://schemas.microsoft.com/office/drawing/2014/main" val="3812757418"/>
                    </a:ext>
                  </a:extLst>
                </a:gridCol>
                <a:gridCol w="2559925">
                  <a:extLst>
                    <a:ext uri="{9D8B030D-6E8A-4147-A177-3AD203B41FA5}">
                      <a16:colId xmlns:a16="http://schemas.microsoft.com/office/drawing/2014/main" val="4276827481"/>
                    </a:ext>
                  </a:extLst>
                </a:gridCol>
                <a:gridCol w="2559925">
                  <a:extLst>
                    <a:ext uri="{9D8B030D-6E8A-4147-A177-3AD203B41FA5}">
                      <a16:colId xmlns:a16="http://schemas.microsoft.com/office/drawing/2014/main" val="2715762238"/>
                    </a:ext>
                  </a:extLst>
                </a:gridCol>
              </a:tblGrid>
              <a:tr h="690900">
                <a:tc>
                  <a:txBody>
                    <a:bodyPr/>
                    <a:lstStyle/>
                    <a:p>
                      <a:r>
                        <a:rPr lang="en-US" dirty="0">
                          <a:solidFill>
                            <a:schemeClr val="tx1"/>
                          </a:solidFill>
                        </a:rPr>
                        <a:t>Company</a:t>
                      </a:r>
                    </a:p>
                  </a:txBody>
                  <a:tcPr/>
                </a:tc>
                <a:tc gridSpan="3">
                  <a:txBody>
                    <a:bodyPr/>
                    <a:lstStyle/>
                    <a:p>
                      <a:pPr algn="ctr"/>
                      <a:endParaRPr lang="en-US" sz="3200" dirty="0">
                        <a:solidFill>
                          <a:schemeClr val="tx1"/>
                        </a:solidFill>
                      </a:endParaRP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151896844"/>
                  </a:ext>
                </a:extLst>
              </a:tr>
              <a:tr h="690900">
                <a:tc>
                  <a:txBody>
                    <a:bodyPr/>
                    <a:lstStyle/>
                    <a:p>
                      <a:endParaRPr lang="en-US"/>
                    </a:p>
                  </a:txBody>
                  <a:tcPr/>
                </a:tc>
                <a:tc>
                  <a:txBody>
                    <a:bodyPr/>
                    <a:lstStyle/>
                    <a:p>
                      <a:pPr marL="0" lvl="0" indent="-57150">
                        <a:buFont typeface="+mj-lt"/>
                        <a:buNone/>
                      </a:pPr>
                      <a:r>
                        <a:rPr lang="en-GB" sz="1400" kern="1200" dirty="0">
                          <a:solidFill>
                            <a:schemeClr val="dk1"/>
                          </a:solidFill>
                          <a:latin typeface="+mn-lt"/>
                          <a:ea typeface="+mn-ea"/>
                          <a:cs typeface="+mn-cs"/>
                        </a:rPr>
                        <a:t>Issue 1: Rel-15 FR1 requirement for Pi/2 BPSK </a:t>
                      </a:r>
                      <a:endParaRPr lang="en-US" sz="1400" kern="1200" dirty="0">
                        <a:solidFill>
                          <a:schemeClr val="dk1"/>
                        </a:solidFill>
                        <a:latin typeface="+mn-lt"/>
                        <a:ea typeface="+mn-ea"/>
                        <a:cs typeface="+mn-cs"/>
                      </a:endParaRPr>
                    </a:p>
                  </a:txBody>
                  <a:tcPr/>
                </a:tc>
                <a:tc>
                  <a:txBody>
                    <a:bodyPr/>
                    <a:lstStyle/>
                    <a:p>
                      <a:r>
                        <a:rPr lang="en-GB" sz="1400" dirty="0"/>
                        <a:t>Issue 2: Rel-16 FR1 MPR improvement for Pi/2 BPSK DMRS</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Issue 3: FR2 MPR values for Pi/2 BPSK w Pi/2 BPSK DMRS</a:t>
                      </a:r>
                    </a:p>
                  </a:txBody>
                  <a:tcPr/>
                </a:tc>
                <a:extLst>
                  <a:ext uri="{0D108BD9-81ED-4DB2-BD59-A6C34878D82A}">
                    <a16:rowId xmlns:a16="http://schemas.microsoft.com/office/drawing/2014/main" val="424190058"/>
                  </a:ext>
                </a:extLst>
              </a:tr>
              <a:tr h="1192513">
                <a:tc>
                  <a:txBody>
                    <a:bodyPr/>
                    <a:lstStyle/>
                    <a:p>
                      <a:r>
                        <a:rPr lang="en-US" dirty="0"/>
                        <a:t>Qualcomm</a:t>
                      </a:r>
                    </a:p>
                  </a:txBody>
                  <a:tcPr/>
                </a:tc>
                <a:tc>
                  <a:txBody>
                    <a:bodyPr/>
                    <a:lstStyle/>
                    <a:p>
                      <a:r>
                        <a:rPr lang="en-US" sz="1400" dirty="0"/>
                        <a:t>No revisit required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dirty="0"/>
                        <a:t>- </a:t>
                      </a:r>
                      <a:r>
                        <a:rPr lang="en-GB" sz="1400" dirty="0"/>
                        <a:t>The MPR for edge, outer and inner RB allocations for FR1 PC3 </a:t>
                      </a:r>
                      <a:r>
                        <a:rPr lang="en-US" sz="1400" dirty="0"/>
                        <a:t>can be reduced to zero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a:t>
                      </a:r>
                      <a:r>
                        <a:rPr lang="en-GB" sz="1400" dirty="0"/>
                        <a:t>The MPR for edge, outer and inner RB allocations for </a:t>
                      </a:r>
                      <a:r>
                        <a:rPr lang="en-GB" sz="1400" dirty="0" err="1"/>
                        <a:t>for</a:t>
                      </a:r>
                      <a:r>
                        <a:rPr lang="en-GB" sz="1400" dirty="0"/>
                        <a:t> FR1 PC2 </a:t>
                      </a:r>
                      <a:r>
                        <a:rPr lang="en-US" sz="1400" dirty="0"/>
                        <a:t>can be reduced to 1.0, 0 and 0 respectively</a:t>
                      </a:r>
                    </a:p>
                    <a:p>
                      <a:endParaRPr lang="en-US" sz="1400" dirty="0"/>
                    </a:p>
                  </a:txBody>
                  <a:tcPr/>
                </a:tc>
                <a:tc>
                  <a:txBody>
                    <a:bodyPr/>
                    <a:lstStyle/>
                    <a:p>
                      <a:r>
                        <a:rPr lang="en-US" sz="1400" dirty="0"/>
                        <a:t>FFS</a:t>
                      </a:r>
                    </a:p>
                  </a:txBody>
                  <a:tcPr/>
                </a:tc>
                <a:extLst>
                  <a:ext uri="{0D108BD9-81ED-4DB2-BD59-A6C34878D82A}">
                    <a16:rowId xmlns:a16="http://schemas.microsoft.com/office/drawing/2014/main" val="2746122964"/>
                  </a:ext>
                </a:extLst>
              </a:tr>
              <a:tr h="690900">
                <a:tc>
                  <a:txBody>
                    <a:bodyPr/>
                    <a:lstStyle/>
                    <a:p>
                      <a:r>
                        <a:rPr lang="en-US" dirty="0"/>
                        <a:t>Intel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 No revisit </a:t>
                      </a:r>
                    </a:p>
                    <a:p>
                      <a:endParaRPr lang="en-US" sz="1400" dirty="0"/>
                    </a:p>
                  </a:txBody>
                  <a:tcPr/>
                </a:tc>
                <a:tc>
                  <a:txBody>
                    <a:bodyPr/>
                    <a:lstStyle/>
                    <a:p>
                      <a:r>
                        <a:rPr lang="en-US" sz="1400" dirty="0"/>
                        <a:t> </a:t>
                      </a:r>
                      <a:r>
                        <a:rPr lang="en-GB" sz="1400" dirty="0"/>
                        <a:t>Intel has provided MPR values in last meeting, R4-1913466</a:t>
                      </a:r>
                      <a:endParaRPr lang="en-US" sz="1400" dirty="0"/>
                    </a:p>
                  </a:txBody>
                  <a:tcPr/>
                </a:tc>
                <a:tc>
                  <a:txBody>
                    <a:bodyPr/>
                    <a:lstStyle/>
                    <a:p>
                      <a:r>
                        <a:rPr lang="en-US" sz="1400" dirty="0"/>
                        <a:t> </a:t>
                      </a:r>
                      <a:r>
                        <a:rPr lang="en-GB" sz="1400" dirty="0"/>
                        <a:t>Intel has provided MPR values in last meeting, R4-1913466</a:t>
                      </a:r>
                      <a:endParaRPr lang="en-US" sz="1400" dirty="0"/>
                    </a:p>
                  </a:txBody>
                  <a:tcPr/>
                </a:tc>
                <a:extLst>
                  <a:ext uri="{0D108BD9-81ED-4DB2-BD59-A6C34878D82A}">
                    <a16:rowId xmlns:a16="http://schemas.microsoft.com/office/drawing/2014/main" val="2213144657"/>
                  </a:ext>
                </a:extLst>
              </a:tr>
              <a:tr h="690900">
                <a:tc>
                  <a:txBody>
                    <a:bodyPr/>
                    <a:lstStyle/>
                    <a:p>
                      <a:r>
                        <a:rPr lang="en-US" dirty="0"/>
                        <a:t>Huawei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 </a:t>
                      </a:r>
                      <a:r>
                        <a:rPr lang="en-GB" sz="1400" kern="1200" dirty="0">
                          <a:solidFill>
                            <a:schemeClr val="dk1"/>
                          </a:solidFill>
                          <a:latin typeface="+mn-lt"/>
                          <a:ea typeface="+mn-ea"/>
                          <a:cs typeface="+mn-cs"/>
                        </a:rPr>
                        <a:t>Revisit the Rel-15 power boost requirement and it is worth noting that the DMRS in Rel-15 is ZC based sequence, which has larger PAPR compared to that defined in Rel-16. </a:t>
                      </a:r>
                      <a:endParaRPr lang="en-US" sz="1400" kern="1200" dirty="0">
                        <a:solidFill>
                          <a:schemeClr val="dk1"/>
                        </a:solidFill>
                        <a:latin typeface="+mn-lt"/>
                        <a:ea typeface="+mn-ea"/>
                        <a:cs typeface="+mn-cs"/>
                      </a:endParaRPr>
                    </a:p>
                  </a:txBody>
                  <a:tcPr/>
                </a:tc>
                <a:tc>
                  <a:txBody>
                    <a:bodyPr/>
                    <a:lstStyle/>
                    <a:p>
                      <a:r>
                        <a:rPr lang="en-GB" sz="1400" kern="1200" dirty="0">
                          <a:solidFill>
                            <a:schemeClr val="dk1"/>
                          </a:solidFill>
                          <a:latin typeface="+mn-lt"/>
                          <a:ea typeface="+mn-ea"/>
                          <a:cs typeface="+mn-cs"/>
                        </a:rPr>
                        <a:t>MPR could be better than Rel-15 requirements, but the precondition is to revise Rel-15 MPR requirement based on ZC DMRS evaluation. </a:t>
                      </a:r>
                      <a:endParaRPr lang="en-US" sz="1400" kern="1200" dirty="0">
                        <a:solidFill>
                          <a:schemeClr val="dk1"/>
                        </a:solidFill>
                        <a:latin typeface="+mn-lt"/>
                        <a:ea typeface="+mn-ea"/>
                        <a:cs typeface="+mn-cs"/>
                      </a:endParaRPr>
                    </a:p>
                  </a:txBody>
                  <a:tcPr/>
                </a:tc>
                <a:tc>
                  <a:txBody>
                    <a:bodyPr/>
                    <a:lstStyle/>
                    <a:p>
                      <a:r>
                        <a:rPr lang="en-GB" sz="1400" kern="1200" dirty="0">
                          <a:solidFill>
                            <a:schemeClr val="dk1"/>
                          </a:solidFill>
                          <a:latin typeface="+mn-lt"/>
                          <a:ea typeface="+mn-ea"/>
                          <a:cs typeface="+mn-cs"/>
                        </a:rPr>
                        <a:t>Only for FR1 in Rel-16</a:t>
                      </a:r>
                      <a:endParaRPr lang="en-US" sz="1400" kern="1200" dirty="0">
                        <a:solidFill>
                          <a:schemeClr val="dk1"/>
                        </a:solidFill>
                        <a:latin typeface="+mn-lt"/>
                        <a:ea typeface="+mn-ea"/>
                        <a:cs typeface="+mn-cs"/>
                      </a:endParaRPr>
                    </a:p>
                  </a:txBody>
                  <a:tcPr/>
                </a:tc>
                <a:extLst>
                  <a:ext uri="{0D108BD9-81ED-4DB2-BD59-A6C34878D82A}">
                    <a16:rowId xmlns:a16="http://schemas.microsoft.com/office/drawing/2014/main" val="2162290150"/>
                  </a:ext>
                </a:extLst>
              </a:tr>
              <a:tr h="690900">
                <a:tc>
                  <a:txBody>
                    <a:bodyPr/>
                    <a:lstStyle/>
                    <a:p>
                      <a:r>
                        <a:rPr lang="en-US" dirty="0"/>
                        <a:t>Apple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 pi/2 BPSK DMRS is a Rel-16 </a:t>
                      </a:r>
                      <a:r>
                        <a:rPr lang="en-US" sz="1400" kern="1200" dirty="0" err="1">
                          <a:solidFill>
                            <a:schemeClr val="dk1"/>
                          </a:solidFill>
                          <a:latin typeface="+mn-lt"/>
                          <a:ea typeface="+mn-ea"/>
                          <a:cs typeface="+mn-cs"/>
                        </a:rPr>
                        <a:t>eMIMO</a:t>
                      </a:r>
                      <a:r>
                        <a:rPr lang="en-US" sz="1400" kern="1200" dirty="0">
                          <a:solidFill>
                            <a:schemeClr val="dk1"/>
                          </a:solidFill>
                          <a:latin typeface="+mn-lt"/>
                          <a:ea typeface="+mn-ea"/>
                          <a:cs typeface="+mn-cs"/>
                        </a:rPr>
                        <a:t> feature and shall not have an impact on Rel-15. </a:t>
                      </a:r>
                    </a:p>
                    <a:p>
                      <a:endParaRPr lang="en-US" sz="14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RAN4 should conduct a further study on FR1 MPR with pi/2 BPSK DMRS for the next meeting</a:t>
                      </a:r>
                    </a:p>
                    <a:p>
                      <a:endParaRPr lang="en-US" sz="1400" kern="1200" dirty="0">
                        <a:solidFill>
                          <a:schemeClr val="dk1"/>
                        </a:solidFill>
                        <a:latin typeface="+mn-lt"/>
                        <a:ea typeface="+mn-ea"/>
                        <a:cs typeface="+mn-cs"/>
                      </a:endParaRPr>
                    </a:p>
                  </a:txBody>
                  <a:tcPr/>
                </a:tc>
                <a:tc>
                  <a:txBody>
                    <a:bodyPr/>
                    <a:lstStyle/>
                    <a:p>
                      <a:r>
                        <a:rPr lang="en-US" sz="1400" kern="1200" dirty="0">
                          <a:solidFill>
                            <a:schemeClr val="dk1"/>
                          </a:solidFill>
                          <a:latin typeface="+mn-lt"/>
                          <a:ea typeface="+mn-ea"/>
                          <a:cs typeface="+mn-cs"/>
                        </a:rPr>
                        <a:t> RAN4 should conduct a further study on FR2 MPR with pi/2 BPSK DMRS for the next meeting</a:t>
                      </a:r>
                    </a:p>
                  </a:txBody>
                  <a:tcPr/>
                </a:tc>
                <a:extLst>
                  <a:ext uri="{0D108BD9-81ED-4DB2-BD59-A6C34878D82A}">
                    <a16:rowId xmlns:a16="http://schemas.microsoft.com/office/drawing/2014/main" val="2337351221"/>
                  </a:ext>
                </a:extLst>
              </a:tr>
            </a:tbl>
          </a:graphicData>
        </a:graphic>
      </p:graphicFrame>
    </p:spTree>
    <p:extLst>
      <p:ext uri="{BB962C8B-B14F-4D97-AF65-F5344CB8AC3E}">
        <p14:creationId xmlns:p14="http://schemas.microsoft.com/office/powerpoint/2010/main" val="1557759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WF on Pi/2 BPSK DMRS</a:t>
            </a:r>
            <a:endParaRPr lang="zh-CN" altLang="en-US" dirty="0">
              <a:solidFill>
                <a:schemeClr val="tx1"/>
              </a:solidFill>
            </a:endParaRPr>
          </a:p>
        </p:txBody>
      </p:sp>
      <p:sp>
        <p:nvSpPr>
          <p:cNvPr id="3" name="内容占位符 2"/>
          <p:cNvSpPr>
            <a:spLocks noGrp="1"/>
          </p:cNvSpPr>
          <p:nvPr>
            <p:ph sz="half" idx="1"/>
          </p:nvPr>
        </p:nvSpPr>
        <p:spPr>
          <a:xfrm>
            <a:off x="350246" y="562528"/>
            <a:ext cx="5185130" cy="5347618"/>
          </a:xfrm>
        </p:spPr>
        <p:txBody>
          <a:bodyPr/>
          <a:lstStyle/>
          <a:p>
            <a:pPr marL="0" indent="0">
              <a:buNone/>
            </a:pPr>
            <a:endParaRPr lang="en-US" altLang="zh-CN" sz="1800" dirty="0">
              <a:solidFill>
                <a:schemeClr val="tx1"/>
              </a:solidFill>
            </a:endParaRPr>
          </a:p>
          <a:p>
            <a:pPr>
              <a:buFont typeface="Arial" panose="020B0604020202020204" pitchFamily="34" charset="0"/>
              <a:buChar char="•"/>
            </a:pPr>
            <a:r>
              <a:rPr lang="en-US" altLang="zh-CN" sz="1800" dirty="0">
                <a:solidFill>
                  <a:schemeClr val="tx1"/>
                </a:solidFill>
              </a:rPr>
              <a:t>Based on MPR results in contributions from companies [2], [3]: </a:t>
            </a:r>
          </a:p>
          <a:p>
            <a:pPr>
              <a:buFont typeface="Arial" panose="020B0604020202020204" pitchFamily="34" charset="0"/>
              <a:buChar char="•"/>
            </a:pPr>
            <a:r>
              <a:rPr lang="en-US" altLang="zh-CN" sz="1600" dirty="0">
                <a:solidFill>
                  <a:schemeClr val="tx1"/>
                </a:solidFill>
              </a:rPr>
              <a:t>Add a new row to the FR1 PC3 MPR spec as shown in table 1</a:t>
            </a:r>
          </a:p>
          <a:p>
            <a:pPr lvl="1">
              <a:buFont typeface="Arial" panose="020B0604020202020204" pitchFamily="34" charset="0"/>
              <a:buChar char="•"/>
            </a:pPr>
            <a:r>
              <a:rPr lang="en-US" altLang="zh-CN" sz="1600" dirty="0">
                <a:solidFill>
                  <a:schemeClr val="tx1"/>
                </a:solidFill>
              </a:rPr>
              <a:t>Put MPR=0 for edge, inner and outer RB allocations for PC3, FR1  with IE </a:t>
            </a:r>
            <a:r>
              <a:rPr lang="en-US" altLang="zh-CN" sz="1600" dirty="0" err="1">
                <a:solidFill>
                  <a:schemeClr val="tx1"/>
                </a:solidFill>
              </a:rPr>
              <a:t>powerBoostPiBPSK</a:t>
            </a:r>
            <a:r>
              <a:rPr lang="en-US" altLang="zh-CN" sz="1600" dirty="0">
                <a:solidFill>
                  <a:schemeClr val="tx1"/>
                </a:solidFill>
              </a:rPr>
              <a:t>=0</a:t>
            </a:r>
          </a:p>
          <a:p>
            <a:pPr lvl="1">
              <a:buFont typeface="Arial" panose="020B0604020202020204" pitchFamily="34" charset="0"/>
              <a:buChar char="•"/>
            </a:pPr>
            <a:r>
              <a:rPr lang="en-US" altLang="zh-CN" sz="1600" dirty="0">
                <a:solidFill>
                  <a:schemeClr val="tx1"/>
                </a:solidFill>
              </a:rPr>
              <a:t>Put MPR=TBD for edge, inner and outer RB allocations for PC3, FR1  with IE </a:t>
            </a:r>
            <a:r>
              <a:rPr lang="en-US" altLang="zh-CN" sz="1600" dirty="0" err="1">
                <a:solidFill>
                  <a:schemeClr val="tx1"/>
                </a:solidFill>
              </a:rPr>
              <a:t>powerBoostPiBPSK</a:t>
            </a:r>
            <a:r>
              <a:rPr lang="en-US" altLang="zh-CN" sz="1600" dirty="0">
                <a:solidFill>
                  <a:schemeClr val="tx1"/>
                </a:solidFill>
              </a:rPr>
              <a:t>=1</a:t>
            </a:r>
          </a:p>
          <a:p>
            <a:pPr>
              <a:buFont typeface="Arial" panose="020B0604020202020204" pitchFamily="34" charset="0"/>
              <a:buChar char="•"/>
            </a:pPr>
            <a:r>
              <a:rPr lang="en-US" altLang="zh-CN" sz="1800" dirty="0">
                <a:solidFill>
                  <a:schemeClr val="tx1"/>
                </a:solidFill>
              </a:rPr>
              <a:t>S</a:t>
            </a:r>
            <a:r>
              <a:rPr lang="en-US" altLang="zh-CN" sz="1800">
                <a:solidFill>
                  <a:schemeClr val="tx1"/>
                </a:solidFill>
              </a:rPr>
              <a:t>tudy </a:t>
            </a:r>
            <a:r>
              <a:rPr lang="en-US" altLang="zh-CN" sz="1800" dirty="0">
                <a:solidFill>
                  <a:schemeClr val="tx1"/>
                </a:solidFill>
              </a:rPr>
              <a:t>MPR for Pi/2 BPSK DMRS with Pi/2 BPSK data for FR1 PC2 and FR2 and present results at next meeting</a:t>
            </a:r>
          </a:p>
          <a:p>
            <a:pPr>
              <a:buFont typeface="Arial" panose="020B0604020202020204" pitchFamily="34" charset="0"/>
              <a:buChar char="•"/>
            </a:pPr>
            <a:r>
              <a:rPr lang="en-US" altLang="zh-CN" sz="1800" dirty="0">
                <a:solidFill>
                  <a:schemeClr val="tx1"/>
                </a:solidFill>
              </a:rPr>
              <a:t>Investigation to reduce MPR for pi/2 BPSK with other DMRS can be conducted independently and in parallel, but it shall not prevent completion of this work item </a:t>
            </a:r>
          </a:p>
          <a:p>
            <a:pPr marL="0" indent="0">
              <a:buNone/>
            </a:pPr>
            <a:endParaRPr lang="en-US" altLang="zh-CN" sz="1400" dirty="0">
              <a:solidFill>
                <a:schemeClr val="tx1"/>
              </a:solidFill>
            </a:endParaRPr>
          </a:p>
          <a:p>
            <a:pPr>
              <a:buFont typeface="Arial" panose="020B0604020202020204" pitchFamily="34" charset="0"/>
              <a:buChar char="•"/>
            </a:pPr>
            <a:endParaRPr lang="en-US" altLang="zh-CN" dirty="0">
              <a:solidFill>
                <a:schemeClr val="tx1"/>
              </a:solidFill>
            </a:endParaRPr>
          </a:p>
        </p:txBody>
      </p:sp>
      <p:graphicFrame>
        <p:nvGraphicFramePr>
          <p:cNvPr id="4" name="Table 3">
            <a:extLst>
              <a:ext uri="{FF2B5EF4-FFF2-40B4-BE49-F238E27FC236}">
                <a16:creationId xmlns:a16="http://schemas.microsoft.com/office/drawing/2014/main" id="{E7547F75-102C-4F64-81D6-AD79A8F2E259}"/>
              </a:ext>
            </a:extLst>
          </p:cNvPr>
          <p:cNvGraphicFramePr>
            <a:graphicFrameLocks noGrp="1"/>
          </p:cNvGraphicFramePr>
          <p:nvPr>
            <p:extLst>
              <p:ext uri="{D42A27DB-BD31-4B8C-83A1-F6EECF244321}">
                <p14:modId xmlns:p14="http://schemas.microsoft.com/office/powerpoint/2010/main" val="1717093086"/>
              </p:ext>
            </p:extLst>
          </p:nvPr>
        </p:nvGraphicFramePr>
        <p:xfrm>
          <a:off x="5814391" y="562528"/>
          <a:ext cx="6268939" cy="4524612"/>
        </p:xfrm>
        <a:graphic>
          <a:graphicData uri="http://schemas.openxmlformats.org/drawingml/2006/table">
            <a:tbl>
              <a:tblPr firstRow="1" firstCol="1" lastRow="1" lastCol="1" bandRow="1" bandCol="1">
                <a:tableStyleId>{5C22544A-7EE6-4342-B048-85BDC9FD1C3A}</a:tableStyleId>
              </a:tblPr>
              <a:tblGrid>
                <a:gridCol w="1137701">
                  <a:extLst>
                    <a:ext uri="{9D8B030D-6E8A-4147-A177-3AD203B41FA5}">
                      <a16:colId xmlns:a16="http://schemas.microsoft.com/office/drawing/2014/main" val="4158046608"/>
                    </a:ext>
                  </a:extLst>
                </a:gridCol>
                <a:gridCol w="1137701">
                  <a:extLst>
                    <a:ext uri="{9D8B030D-6E8A-4147-A177-3AD203B41FA5}">
                      <a16:colId xmlns:a16="http://schemas.microsoft.com/office/drawing/2014/main" val="3784685315"/>
                    </a:ext>
                  </a:extLst>
                </a:gridCol>
                <a:gridCol w="1331179">
                  <a:extLst>
                    <a:ext uri="{9D8B030D-6E8A-4147-A177-3AD203B41FA5}">
                      <a16:colId xmlns:a16="http://schemas.microsoft.com/office/drawing/2014/main" val="42775731"/>
                    </a:ext>
                  </a:extLst>
                </a:gridCol>
                <a:gridCol w="1331179">
                  <a:extLst>
                    <a:ext uri="{9D8B030D-6E8A-4147-A177-3AD203B41FA5}">
                      <a16:colId xmlns:a16="http://schemas.microsoft.com/office/drawing/2014/main" val="3999783821"/>
                    </a:ext>
                  </a:extLst>
                </a:gridCol>
                <a:gridCol w="1331179">
                  <a:extLst>
                    <a:ext uri="{9D8B030D-6E8A-4147-A177-3AD203B41FA5}">
                      <a16:colId xmlns:a16="http://schemas.microsoft.com/office/drawing/2014/main" val="269249701"/>
                    </a:ext>
                  </a:extLst>
                </a:gridCol>
              </a:tblGrid>
              <a:tr h="155638">
                <a:tc rowSpan="2" gridSpan="2">
                  <a:txBody>
                    <a:bodyPr/>
                    <a:lstStyle/>
                    <a:p>
                      <a:pPr marL="0" marR="0" algn="ctr">
                        <a:spcBef>
                          <a:spcPts val="0"/>
                        </a:spcBef>
                        <a:spcAft>
                          <a:spcPts val="900"/>
                        </a:spcAft>
                      </a:pPr>
                      <a:r>
                        <a:rPr lang="en-GB" sz="1400" b="0" dirty="0">
                          <a:solidFill>
                            <a:schemeClr val="tx1"/>
                          </a:solidFill>
                          <a:effectLst/>
                        </a:rPr>
                        <a:t>Modulation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nchor="ctr"/>
                </a:tc>
                <a:tc rowSpan="2" hMerge="1">
                  <a:txBody>
                    <a:bodyPr/>
                    <a:lstStyle/>
                    <a:p>
                      <a:endParaRPr lang="en-US"/>
                    </a:p>
                  </a:txBody>
                  <a:tcPr/>
                </a:tc>
                <a:tc gridSpan="3">
                  <a:txBody>
                    <a:bodyPr/>
                    <a:lstStyle/>
                    <a:p>
                      <a:pPr marL="0" marR="0" algn="ctr">
                        <a:spcBef>
                          <a:spcPts val="0"/>
                        </a:spcBef>
                        <a:spcAft>
                          <a:spcPts val="900"/>
                        </a:spcAft>
                      </a:pPr>
                      <a:r>
                        <a:rPr lang="en-GB" sz="1400" b="0" dirty="0">
                          <a:solidFill>
                            <a:schemeClr val="tx1"/>
                          </a:solidFill>
                          <a:effectLst/>
                        </a:rPr>
                        <a:t>MPR (dB)</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0472130"/>
                  </a:ext>
                </a:extLst>
              </a:tr>
              <a:tr h="151829">
                <a:tc gridSpan="2" vMerge="1">
                  <a:txBody>
                    <a:bodyPr/>
                    <a:lstStyle/>
                    <a:p>
                      <a:endParaRPr lang="en-US"/>
                    </a:p>
                  </a:txBody>
                  <a:tcPr/>
                </a:tc>
                <a:tc hMerge="1" vMerge="1">
                  <a:txBody>
                    <a:bodyPr/>
                    <a:lstStyle/>
                    <a:p>
                      <a:endParaRPr lang="en-US"/>
                    </a:p>
                  </a:txBody>
                  <a:tcPr/>
                </a:tc>
                <a:tc>
                  <a:txBody>
                    <a:bodyPr/>
                    <a:lstStyle/>
                    <a:p>
                      <a:pPr marL="0" marR="0" algn="ctr">
                        <a:spcBef>
                          <a:spcPts val="0"/>
                        </a:spcBef>
                        <a:spcAft>
                          <a:spcPts val="900"/>
                        </a:spcAft>
                      </a:pPr>
                      <a:r>
                        <a:rPr lang="en-GB" sz="1400">
                          <a:effectLst/>
                        </a:rPr>
                        <a:t>Edge RB allocations</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a:effectLst/>
                        </a:rPr>
                        <a:t>Outer RB allocations</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b="0" dirty="0">
                          <a:solidFill>
                            <a:schemeClr val="tx1"/>
                          </a:solidFill>
                          <a:effectLst/>
                        </a:rPr>
                        <a:t>Inner RB allocations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3889787722"/>
                  </a:ext>
                </a:extLst>
              </a:tr>
              <a:tr h="151829">
                <a:tc rowSpan="8">
                  <a:txBody>
                    <a:bodyPr/>
                    <a:lstStyle/>
                    <a:p>
                      <a:pPr marL="0" marR="0" algn="ctr">
                        <a:spcBef>
                          <a:spcPts val="0"/>
                        </a:spcBef>
                        <a:spcAft>
                          <a:spcPts val="900"/>
                        </a:spcAft>
                      </a:pPr>
                      <a:r>
                        <a:rPr lang="en-GB" sz="1400" b="0" dirty="0">
                          <a:solidFill>
                            <a:schemeClr val="tx1"/>
                          </a:solidFill>
                          <a:effectLst/>
                        </a:rPr>
                        <a:t>DFT-s-OFDM</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nchor="ctr"/>
                </a:tc>
                <a:tc rowSpan="2">
                  <a:txBody>
                    <a:bodyPr/>
                    <a:lstStyle/>
                    <a:p>
                      <a:pPr marL="0" marR="0" algn="ctr">
                        <a:spcBef>
                          <a:spcPts val="0"/>
                        </a:spcBef>
                        <a:spcAft>
                          <a:spcPts val="900"/>
                        </a:spcAft>
                      </a:pPr>
                      <a:r>
                        <a:rPr lang="en-GB" sz="1400" dirty="0">
                          <a:effectLst/>
                        </a:rPr>
                        <a:t>Pi/2 BPSK</a:t>
                      </a:r>
                      <a:endParaRPr lang="en-US" sz="1400" dirty="0">
                        <a:effectLst/>
                        <a:latin typeface="Times New Roman" panose="02020603050405020304" pitchFamily="18" charset="0"/>
                        <a:ea typeface="Times New Roman" panose="02020603050405020304" pitchFamily="18" charset="0"/>
                      </a:endParaRPr>
                    </a:p>
                  </a:txBody>
                  <a:tcPr marL="30903" marR="30903" marT="5868" marB="0" anchor="ctr"/>
                </a:tc>
                <a:tc>
                  <a:txBody>
                    <a:bodyPr/>
                    <a:lstStyle/>
                    <a:p>
                      <a:pPr marL="0" marR="0" algn="ctr">
                        <a:spcBef>
                          <a:spcPts val="0"/>
                        </a:spcBef>
                        <a:spcAft>
                          <a:spcPts val="900"/>
                        </a:spcAft>
                      </a:pPr>
                      <a:r>
                        <a:rPr lang="en-GB" sz="1400">
                          <a:effectLst/>
                        </a:rPr>
                        <a:t>≤ 3.5</a:t>
                      </a:r>
                      <a:r>
                        <a:rPr lang="en-GB" sz="1400" baseline="30000">
                          <a:effectLst/>
                        </a:rPr>
                        <a:t>1</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a:effectLst/>
                        </a:rPr>
                        <a:t>≤ 1.2</a:t>
                      </a:r>
                      <a:r>
                        <a:rPr lang="en-GB" sz="1400" baseline="30000">
                          <a:effectLst/>
                        </a:rPr>
                        <a:t>1</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b="0" dirty="0">
                          <a:solidFill>
                            <a:schemeClr val="tx1"/>
                          </a:solidFill>
                          <a:effectLst/>
                        </a:rPr>
                        <a:t>≤ 0.2</a:t>
                      </a:r>
                      <a:r>
                        <a:rPr lang="en-GB" sz="1400" b="0" baseline="30000" dirty="0">
                          <a:solidFill>
                            <a:schemeClr val="tx1"/>
                          </a:solidFill>
                          <a:effectLst/>
                        </a:rPr>
                        <a:t>1</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3468924539"/>
                  </a:ext>
                </a:extLst>
              </a:tr>
              <a:tr h="151829">
                <a:tc vMerge="1">
                  <a:txBody>
                    <a:bodyPr/>
                    <a:lstStyle/>
                    <a:p>
                      <a:endParaRPr lang="en-US"/>
                    </a:p>
                  </a:txBody>
                  <a:tcPr/>
                </a:tc>
                <a:tc vMerge="1">
                  <a:txBody>
                    <a:bodyPr/>
                    <a:lstStyle/>
                    <a:p>
                      <a:endParaRPr lang="en-US"/>
                    </a:p>
                  </a:txBody>
                  <a:tcPr/>
                </a:tc>
                <a:tc>
                  <a:txBody>
                    <a:bodyPr/>
                    <a:lstStyle/>
                    <a:p>
                      <a:pPr marL="0" marR="0" algn="ctr">
                        <a:spcBef>
                          <a:spcPts val="0"/>
                        </a:spcBef>
                        <a:spcAft>
                          <a:spcPts val="900"/>
                        </a:spcAft>
                      </a:pPr>
                      <a:r>
                        <a:rPr lang="en-GB" sz="1400">
                          <a:effectLst/>
                        </a:rPr>
                        <a:t>≤ 0.5</a:t>
                      </a:r>
                      <a:r>
                        <a:rPr lang="en-GB" sz="1400" baseline="30000">
                          <a:effectLst/>
                        </a:rPr>
                        <a:t>2</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a:effectLst/>
                        </a:rPr>
                        <a:t>≤ 0.5</a:t>
                      </a:r>
                      <a:r>
                        <a:rPr lang="en-GB" sz="1400" baseline="30000">
                          <a:effectLst/>
                        </a:rPr>
                        <a:t>2</a:t>
                      </a:r>
                      <a:endParaRPr lang="en-US" sz="140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b="0" dirty="0">
                          <a:solidFill>
                            <a:schemeClr val="tx1"/>
                          </a:solidFill>
                          <a:effectLst/>
                        </a:rPr>
                        <a:t>0</a:t>
                      </a:r>
                      <a:r>
                        <a:rPr lang="en-GB" sz="1400" b="0" baseline="30000" dirty="0">
                          <a:solidFill>
                            <a:schemeClr val="tx1"/>
                          </a:solidFill>
                          <a:effectLst/>
                        </a:rPr>
                        <a:t>2</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3561892963"/>
                  </a:ext>
                </a:extLst>
              </a:tr>
              <a:tr h="151829">
                <a:tc vMerge="1">
                  <a:txBody>
                    <a:bodyPr/>
                    <a:lstStyle/>
                    <a:p>
                      <a:endParaRPr lang="en-US"/>
                    </a:p>
                  </a:txBody>
                  <a:tcPr/>
                </a:tc>
                <a:tc rowSpan="2">
                  <a:txBody>
                    <a:bodyPr/>
                    <a:lstStyle/>
                    <a:p>
                      <a:pPr marL="0" marR="0" algn="ctr">
                        <a:spcBef>
                          <a:spcPts val="0"/>
                        </a:spcBef>
                        <a:spcAft>
                          <a:spcPts val="900"/>
                        </a:spcAft>
                      </a:pPr>
                      <a:r>
                        <a:rPr lang="en-US" sz="1400">
                          <a:effectLst/>
                          <a:highlight>
                            <a:srgbClr val="FFFF00"/>
                          </a:highlight>
                        </a:rPr>
                        <a:t>Pi/2 BPSK w Pi/2 BPSK DMRS</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a:txBody>
                    <a:bodyPr/>
                    <a:lstStyle/>
                    <a:p>
                      <a:pPr marL="0" marR="0" algn="ctr">
                        <a:spcBef>
                          <a:spcPts val="0"/>
                        </a:spcBef>
                        <a:spcAft>
                          <a:spcPts val="900"/>
                        </a:spcAft>
                      </a:pPr>
                      <a:r>
                        <a:rPr lang="en-GB" sz="1400" dirty="0">
                          <a:effectLst/>
                        </a:rPr>
                        <a:t> TBD</a:t>
                      </a:r>
                      <a:r>
                        <a:rPr lang="en-GB" sz="1400" baseline="30000" dirty="0">
                          <a:effectLst/>
                        </a:rPr>
                        <a:t>1</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dirty="0">
                          <a:effectLst/>
                        </a:rPr>
                        <a:t> TBD</a:t>
                      </a:r>
                      <a:r>
                        <a:rPr lang="en-GB" sz="1400" baseline="30000" dirty="0">
                          <a:effectLst/>
                        </a:rPr>
                        <a:t>1</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spcBef>
                          <a:spcPts val="0"/>
                        </a:spcBef>
                        <a:spcAft>
                          <a:spcPts val="900"/>
                        </a:spcAft>
                      </a:pPr>
                      <a:r>
                        <a:rPr lang="en-GB" sz="1400" b="0" dirty="0">
                          <a:solidFill>
                            <a:schemeClr val="tx1"/>
                          </a:solidFill>
                          <a:effectLst/>
                        </a:rPr>
                        <a:t>TBD</a:t>
                      </a:r>
                      <a:r>
                        <a:rPr lang="en-GB" sz="1400" b="0" baseline="30000" dirty="0">
                          <a:solidFill>
                            <a:schemeClr val="tx1"/>
                          </a:solidFill>
                          <a:effectLst/>
                        </a:rPr>
                        <a:t>1</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2780189094"/>
                  </a:ext>
                </a:extLst>
              </a:tr>
              <a:tr h="151829">
                <a:tc vMerge="1">
                  <a:txBody>
                    <a:bodyPr/>
                    <a:lstStyle/>
                    <a:p>
                      <a:endParaRPr lang="en-US"/>
                    </a:p>
                  </a:txBody>
                  <a:tcPr/>
                </a:tc>
                <a:tc vMerge="1">
                  <a:txBody>
                    <a:bodyPr/>
                    <a:lstStyle/>
                    <a:p>
                      <a:endParaRPr lang="en-US"/>
                    </a:p>
                  </a:txBody>
                  <a:tcPr/>
                </a:tc>
                <a:tc>
                  <a:txBody>
                    <a:bodyPr/>
                    <a:lstStyle/>
                    <a:p>
                      <a:pPr marL="0" marR="0" algn="ctr">
                        <a:lnSpc>
                          <a:spcPct val="150000"/>
                        </a:lnSpc>
                        <a:spcBef>
                          <a:spcPts val="0"/>
                        </a:spcBef>
                        <a:spcAft>
                          <a:spcPts val="900"/>
                        </a:spcAft>
                      </a:pPr>
                      <a:r>
                        <a:rPr lang="en-GB" sz="1400" dirty="0">
                          <a:effectLst/>
                          <a:highlight>
                            <a:srgbClr val="FFFF00"/>
                          </a:highlight>
                        </a:rPr>
                        <a:t>≤ 0.0</a:t>
                      </a:r>
                      <a:r>
                        <a:rPr lang="en-GB" sz="1400" baseline="30000" dirty="0">
                          <a:effectLst/>
                          <a:highlight>
                            <a:srgbClr val="FFFF00"/>
                          </a:highlight>
                        </a:rPr>
                        <a:t>2</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lnSpc>
                          <a:spcPct val="150000"/>
                        </a:lnSpc>
                        <a:spcBef>
                          <a:spcPts val="0"/>
                        </a:spcBef>
                        <a:spcAft>
                          <a:spcPts val="900"/>
                        </a:spcAft>
                      </a:pPr>
                      <a:r>
                        <a:rPr lang="en-GB" sz="1400" dirty="0">
                          <a:effectLst/>
                          <a:highlight>
                            <a:srgbClr val="FFFF00"/>
                          </a:highlight>
                        </a:rPr>
                        <a:t>≤ 0.0</a:t>
                      </a:r>
                      <a:r>
                        <a:rPr lang="en-GB" sz="1400" baseline="30000" dirty="0">
                          <a:effectLst/>
                          <a:highlight>
                            <a:srgbClr val="FFFF00"/>
                          </a:highlight>
                        </a:rPr>
                        <a:t>2</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a:txBody>
                    <a:bodyPr/>
                    <a:lstStyle/>
                    <a:p>
                      <a:pPr marL="0" marR="0" algn="ctr">
                        <a:lnSpc>
                          <a:spcPct val="150000"/>
                        </a:lnSpc>
                        <a:spcBef>
                          <a:spcPts val="0"/>
                        </a:spcBef>
                        <a:spcAft>
                          <a:spcPts val="900"/>
                        </a:spcAft>
                      </a:pPr>
                      <a:r>
                        <a:rPr lang="en-GB" sz="1400" b="0" dirty="0">
                          <a:solidFill>
                            <a:schemeClr val="tx1"/>
                          </a:solidFill>
                          <a:effectLst/>
                          <a:highlight>
                            <a:srgbClr val="FFFF00"/>
                          </a:highlight>
                        </a:rPr>
                        <a:t>0</a:t>
                      </a:r>
                      <a:r>
                        <a:rPr lang="en-GB" sz="1400" b="0" baseline="30000" dirty="0">
                          <a:solidFill>
                            <a:schemeClr val="tx1"/>
                          </a:solidFill>
                          <a:effectLst/>
                          <a:highlight>
                            <a:srgbClr val="FFFF00"/>
                          </a:highlight>
                        </a:rPr>
                        <a:t>2</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1560532224"/>
                  </a:ext>
                </a:extLst>
              </a:tr>
              <a:tr h="151829">
                <a:tc vMerge="1">
                  <a:txBody>
                    <a:bodyPr/>
                    <a:lstStyle/>
                    <a:p>
                      <a:endParaRPr lang="en-US"/>
                    </a:p>
                  </a:txBody>
                  <a:tcPr/>
                </a:tc>
                <a:tc>
                  <a:txBody>
                    <a:bodyPr/>
                    <a:lstStyle/>
                    <a:p>
                      <a:pPr marL="0" marR="0" algn="ctr">
                        <a:spcBef>
                          <a:spcPts val="0"/>
                        </a:spcBef>
                        <a:spcAft>
                          <a:spcPts val="900"/>
                        </a:spcAft>
                      </a:pPr>
                      <a:r>
                        <a:rPr lang="en-GB" sz="1400">
                          <a:effectLst/>
                        </a:rPr>
                        <a:t>QPSK</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2">
                  <a:txBody>
                    <a:bodyPr/>
                    <a:lstStyle/>
                    <a:p>
                      <a:pPr marL="0" marR="0" algn="ctr">
                        <a:spcBef>
                          <a:spcPts val="0"/>
                        </a:spcBef>
                        <a:spcAft>
                          <a:spcPts val="900"/>
                        </a:spcAft>
                      </a:pPr>
                      <a:r>
                        <a:rPr lang="en-GB" sz="1400" dirty="0">
                          <a:effectLst/>
                        </a:rPr>
                        <a:t>≤ </a:t>
                      </a:r>
                      <a:r>
                        <a:rPr lang="en-CA" sz="1400" dirty="0">
                          <a:effectLst/>
                        </a:rPr>
                        <a:t>1</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a:txBody>
                    <a:bodyPr/>
                    <a:lstStyle/>
                    <a:p>
                      <a:pPr marL="0" marR="0" algn="ctr">
                        <a:spcBef>
                          <a:spcPts val="0"/>
                        </a:spcBef>
                        <a:spcAft>
                          <a:spcPts val="900"/>
                        </a:spcAft>
                      </a:pPr>
                      <a:r>
                        <a:rPr lang="en-CA" sz="1400" b="0" dirty="0">
                          <a:solidFill>
                            <a:schemeClr val="tx1"/>
                          </a:solidFill>
                          <a:effectLst/>
                        </a:rPr>
                        <a:t>0</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1682792540"/>
                  </a:ext>
                </a:extLst>
              </a:tr>
              <a:tr h="151829">
                <a:tc vMerge="1">
                  <a:txBody>
                    <a:bodyPr/>
                    <a:lstStyle/>
                    <a:p>
                      <a:endParaRPr lang="en-US"/>
                    </a:p>
                  </a:txBody>
                  <a:tcPr/>
                </a:tc>
                <a:tc>
                  <a:txBody>
                    <a:bodyPr/>
                    <a:lstStyle/>
                    <a:p>
                      <a:pPr marL="0" marR="0" algn="ctr">
                        <a:spcBef>
                          <a:spcPts val="0"/>
                        </a:spcBef>
                        <a:spcAft>
                          <a:spcPts val="900"/>
                        </a:spcAft>
                      </a:pPr>
                      <a:r>
                        <a:rPr lang="en-GB" sz="1400">
                          <a:effectLst/>
                        </a:rPr>
                        <a:t>16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2">
                  <a:txBody>
                    <a:bodyPr/>
                    <a:lstStyle/>
                    <a:p>
                      <a:pPr marL="0" marR="0" algn="ctr">
                        <a:spcBef>
                          <a:spcPts val="0"/>
                        </a:spcBef>
                        <a:spcAft>
                          <a:spcPts val="900"/>
                        </a:spcAft>
                      </a:pPr>
                      <a:r>
                        <a:rPr lang="en-GB" sz="1400" dirty="0">
                          <a:effectLst/>
                        </a:rPr>
                        <a:t>≤ </a:t>
                      </a:r>
                      <a:r>
                        <a:rPr lang="en-CA" sz="1400" dirty="0">
                          <a:effectLst/>
                        </a:rPr>
                        <a:t>2</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a:txBody>
                    <a:bodyPr/>
                    <a:lstStyle/>
                    <a:p>
                      <a:pPr marL="0" marR="0" algn="ctr">
                        <a:spcBef>
                          <a:spcPts val="0"/>
                        </a:spcBef>
                        <a:spcAft>
                          <a:spcPts val="900"/>
                        </a:spcAft>
                      </a:pPr>
                      <a:r>
                        <a:rPr lang="en-GB" sz="1400" b="0" dirty="0">
                          <a:solidFill>
                            <a:schemeClr val="tx1"/>
                          </a:solidFill>
                          <a:effectLst/>
                        </a:rPr>
                        <a:t>≤ </a:t>
                      </a:r>
                      <a:r>
                        <a:rPr lang="en-CA" sz="1400" b="0" dirty="0">
                          <a:solidFill>
                            <a:schemeClr val="tx1"/>
                          </a:solidFill>
                          <a:effectLst/>
                        </a:rPr>
                        <a:t>1</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2257234592"/>
                  </a:ext>
                </a:extLst>
              </a:tr>
              <a:tr h="151829">
                <a:tc vMerge="1">
                  <a:txBody>
                    <a:bodyPr/>
                    <a:lstStyle/>
                    <a:p>
                      <a:endParaRPr lang="en-US"/>
                    </a:p>
                  </a:txBody>
                  <a:tcPr/>
                </a:tc>
                <a:tc>
                  <a:txBody>
                    <a:bodyPr/>
                    <a:lstStyle/>
                    <a:p>
                      <a:pPr marL="0" marR="0" algn="ctr">
                        <a:spcBef>
                          <a:spcPts val="0"/>
                        </a:spcBef>
                        <a:spcAft>
                          <a:spcPts val="900"/>
                        </a:spcAft>
                      </a:pPr>
                      <a:r>
                        <a:rPr lang="en-GB" sz="1400">
                          <a:effectLst/>
                        </a:rPr>
                        <a:t>64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3">
                  <a:txBody>
                    <a:bodyPr/>
                    <a:lstStyle/>
                    <a:p>
                      <a:pPr marL="0" marR="0" algn="ctr">
                        <a:spcBef>
                          <a:spcPts val="0"/>
                        </a:spcBef>
                        <a:spcAft>
                          <a:spcPts val="900"/>
                        </a:spcAft>
                      </a:pPr>
                      <a:r>
                        <a:rPr lang="en-GB" sz="1400" b="0" dirty="0">
                          <a:solidFill>
                            <a:schemeClr val="tx1"/>
                          </a:solidFill>
                          <a:effectLst/>
                        </a:rPr>
                        <a:t>≤ </a:t>
                      </a:r>
                      <a:r>
                        <a:rPr lang="en-CA" sz="1400" b="0" dirty="0">
                          <a:solidFill>
                            <a:schemeClr val="tx1"/>
                          </a:solidFill>
                          <a:effectLst/>
                        </a:rPr>
                        <a:t>2.5</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0128377"/>
                  </a:ext>
                </a:extLst>
              </a:tr>
              <a:tr h="176389">
                <a:tc vMerge="1">
                  <a:txBody>
                    <a:bodyPr/>
                    <a:lstStyle/>
                    <a:p>
                      <a:endParaRPr lang="en-US"/>
                    </a:p>
                  </a:txBody>
                  <a:tcPr/>
                </a:tc>
                <a:tc>
                  <a:txBody>
                    <a:bodyPr/>
                    <a:lstStyle/>
                    <a:p>
                      <a:pPr marL="0" marR="0" algn="ctr">
                        <a:spcBef>
                          <a:spcPts val="0"/>
                        </a:spcBef>
                        <a:spcAft>
                          <a:spcPts val="900"/>
                        </a:spcAft>
                      </a:pPr>
                      <a:r>
                        <a:rPr lang="en-GB" sz="1400">
                          <a:effectLst/>
                        </a:rPr>
                        <a:t>256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3">
                  <a:txBody>
                    <a:bodyPr/>
                    <a:lstStyle/>
                    <a:p>
                      <a:pPr marL="0" marR="0" algn="ctr">
                        <a:spcBef>
                          <a:spcPts val="0"/>
                        </a:spcBef>
                        <a:spcAft>
                          <a:spcPts val="900"/>
                        </a:spcAft>
                      </a:pPr>
                      <a:r>
                        <a:rPr lang="en-GB" sz="1400" b="0" dirty="0">
                          <a:solidFill>
                            <a:schemeClr val="tx1"/>
                          </a:solidFill>
                          <a:effectLst/>
                        </a:rPr>
                        <a:t>≤ 4.5</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35524980"/>
                  </a:ext>
                </a:extLst>
              </a:tr>
              <a:tr h="151829">
                <a:tc rowSpan="4">
                  <a:txBody>
                    <a:bodyPr/>
                    <a:lstStyle/>
                    <a:p>
                      <a:pPr marL="0" marR="0" algn="ctr">
                        <a:spcBef>
                          <a:spcPts val="0"/>
                        </a:spcBef>
                        <a:spcAft>
                          <a:spcPts val="900"/>
                        </a:spcAft>
                      </a:pPr>
                      <a:r>
                        <a:rPr lang="en-GB" sz="1400" b="0" dirty="0">
                          <a:solidFill>
                            <a:schemeClr val="tx1"/>
                          </a:solidFill>
                          <a:effectLst/>
                        </a:rPr>
                        <a:t>CP-OFDM</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nchor="ctr"/>
                </a:tc>
                <a:tc>
                  <a:txBody>
                    <a:bodyPr/>
                    <a:lstStyle/>
                    <a:p>
                      <a:pPr marL="0" marR="0" algn="ctr">
                        <a:spcBef>
                          <a:spcPts val="0"/>
                        </a:spcBef>
                        <a:spcAft>
                          <a:spcPts val="900"/>
                        </a:spcAft>
                      </a:pPr>
                      <a:r>
                        <a:rPr lang="en-GB" sz="1400">
                          <a:effectLst/>
                        </a:rPr>
                        <a:t>QPSK</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2">
                  <a:txBody>
                    <a:bodyPr/>
                    <a:lstStyle/>
                    <a:p>
                      <a:pPr marL="0" marR="0" algn="ctr">
                        <a:spcBef>
                          <a:spcPts val="0"/>
                        </a:spcBef>
                        <a:spcAft>
                          <a:spcPts val="900"/>
                        </a:spcAft>
                      </a:pPr>
                      <a:r>
                        <a:rPr lang="en-GB" sz="1400" dirty="0">
                          <a:effectLst/>
                        </a:rPr>
                        <a:t>≤ </a:t>
                      </a:r>
                      <a:r>
                        <a:rPr lang="en-CA" sz="1400" dirty="0">
                          <a:effectLst/>
                        </a:rPr>
                        <a:t>3</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a:txBody>
                    <a:bodyPr/>
                    <a:lstStyle/>
                    <a:p>
                      <a:pPr marL="0" marR="0" algn="ctr">
                        <a:spcBef>
                          <a:spcPts val="0"/>
                        </a:spcBef>
                        <a:spcAft>
                          <a:spcPts val="900"/>
                        </a:spcAft>
                      </a:pPr>
                      <a:r>
                        <a:rPr lang="en-GB" sz="1400" b="0" dirty="0">
                          <a:solidFill>
                            <a:schemeClr val="tx1"/>
                          </a:solidFill>
                          <a:effectLst/>
                        </a:rPr>
                        <a:t>≤</a:t>
                      </a:r>
                      <a:r>
                        <a:rPr lang="en-CA" sz="1400" b="0" dirty="0">
                          <a:solidFill>
                            <a:schemeClr val="tx1"/>
                          </a:solidFill>
                          <a:effectLst/>
                        </a:rPr>
                        <a:t> 1.5</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609448741"/>
                  </a:ext>
                </a:extLst>
              </a:tr>
              <a:tr h="151829">
                <a:tc vMerge="1">
                  <a:txBody>
                    <a:bodyPr/>
                    <a:lstStyle/>
                    <a:p>
                      <a:endParaRPr lang="en-US"/>
                    </a:p>
                  </a:txBody>
                  <a:tcPr/>
                </a:tc>
                <a:tc>
                  <a:txBody>
                    <a:bodyPr/>
                    <a:lstStyle/>
                    <a:p>
                      <a:pPr marL="0" marR="0" algn="ctr">
                        <a:spcBef>
                          <a:spcPts val="0"/>
                        </a:spcBef>
                        <a:spcAft>
                          <a:spcPts val="900"/>
                        </a:spcAft>
                      </a:pPr>
                      <a:r>
                        <a:rPr lang="en-GB" sz="1400">
                          <a:effectLst/>
                        </a:rPr>
                        <a:t>16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2">
                  <a:txBody>
                    <a:bodyPr/>
                    <a:lstStyle/>
                    <a:p>
                      <a:pPr marL="0" marR="0" algn="ctr">
                        <a:spcBef>
                          <a:spcPts val="0"/>
                        </a:spcBef>
                        <a:spcAft>
                          <a:spcPts val="900"/>
                        </a:spcAft>
                      </a:pPr>
                      <a:r>
                        <a:rPr lang="en-GB" sz="1400" dirty="0">
                          <a:effectLst/>
                        </a:rPr>
                        <a:t>≤ 3</a:t>
                      </a:r>
                      <a:endParaRPr lang="en-US" sz="1400" dirty="0">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a:txBody>
                    <a:bodyPr/>
                    <a:lstStyle/>
                    <a:p>
                      <a:pPr marL="0" marR="0" algn="ctr">
                        <a:spcBef>
                          <a:spcPts val="0"/>
                        </a:spcBef>
                        <a:spcAft>
                          <a:spcPts val="900"/>
                        </a:spcAft>
                      </a:pPr>
                      <a:r>
                        <a:rPr lang="en-GB" sz="1400" b="0" dirty="0">
                          <a:solidFill>
                            <a:schemeClr val="tx1"/>
                          </a:solidFill>
                          <a:effectLst/>
                        </a:rPr>
                        <a:t>≤ </a:t>
                      </a:r>
                      <a:r>
                        <a:rPr lang="en-CA" sz="1400" b="0" dirty="0">
                          <a:solidFill>
                            <a:schemeClr val="tx1"/>
                          </a:solidFill>
                          <a:effectLst/>
                        </a:rPr>
                        <a:t>2</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extLst>
                  <a:ext uri="{0D108BD9-81ED-4DB2-BD59-A6C34878D82A}">
                    <a16:rowId xmlns:a16="http://schemas.microsoft.com/office/drawing/2014/main" val="2438915711"/>
                  </a:ext>
                </a:extLst>
              </a:tr>
              <a:tr h="151829">
                <a:tc vMerge="1">
                  <a:txBody>
                    <a:bodyPr/>
                    <a:lstStyle/>
                    <a:p>
                      <a:endParaRPr lang="en-US"/>
                    </a:p>
                  </a:txBody>
                  <a:tcPr/>
                </a:tc>
                <a:tc>
                  <a:txBody>
                    <a:bodyPr/>
                    <a:lstStyle/>
                    <a:p>
                      <a:pPr marL="0" marR="0" algn="ctr">
                        <a:spcBef>
                          <a:spcPts val="0"/>
                        </a:spcBef>
                        <a:spcAft>
                          <a:spcPts val="900"/>
                        </a:spcAft>
                      </a:pPr>
                      <a:r>
                        <a:rPr lang="en-GB" sz="1400">
                          <a:effectLst/>
                        </a:rPr>
                        <a:t>64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3">
                  <a:txBody>
                    <a:bodyPr/>
                    <a:lstStyle/>
                    <a:p>
                      <a:pPr marL="0" marR="0" algn="ctr">
                        <a:spcBef>
                          <a:spcPts val="0"/>
                        </a:spcBef>
                        <a:spcAft>
                          <a:spcPts val="900"/>
                        </a:spcAft>
                      </a:pPr>
                      <a:r>
                        <a:rPr lang="en-GB" sz="1400" b="0" dirty="0">
                          <a:solidFill>
                            <a:schemeClr val="tx1"/>
                          </a:solidFill>
                          <a:effectLst/>
                        </a:rPr>
                        <a:t>≤ </a:t>
                      </a:r>
                      <a:r>
                        <a:rPr lang="en-CA" sz="1400" b="0" dirty="0">
                          <a:solidFill>
                            <a:schemeClr val="tx1"/>
                          </a:solidFill>
                          <a:effectLst/>
                        </a:rPr>
                        <a:t>3.5</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76827514"/>
                  </a:ext>
                </a:extLst>
              </a:tr>
              <a:tr h="151829">
                <a:tc vMerge="1">
                  <a:txBody>
                    <a:bodyPr/>
                    <a:lstStyle/>
                    <a:p>
                      <a:endParaRPr lang="en-US"/>
                    </a:p>
                  </a:txBody>
                  <a:tcPr/>
                </a:tc>
                <a:tc>
                  <a:txBody>
                    <a:bodyPr/>
                    <a:lstStyle/>
                    <a:p>
                      <a:pPr marL="0" marR="0" algn="ctr">
                        <a:spcBef>
                          <a:spcPts val="0"/>
                        </a:spcBef>
                        <a:spcAft>
                          <a:spcPts val="900"/>
                        </a:spcAft>
                      </a:pPr>
                      <a:r>
                        <a:rPr lang="en-GB" sz="1400">
                          <a:effectLst/>
                        </a:rPr>
                        <a:t>256 QAM</a:t>
                      </a:r>
                      <a:endParaRPr lang="en-US" sz="1400">
                        <a:effectLst/>
                        <a:latin typeface="Times New Roman" panose="02020603050405020304" pitchFamily="18" charset="0"/>
                        <a:ea typeface="Times New Roman" panose="02020603050405020304" pitchFamily="18" charset="0"/>
                      </a:endParaRPr>
                    </a:p>
                  </a:txBody>
                  <a:tcPr marL="30903" marR="30903" marT="5868" marB="0" anchor="ctr"/>
                </a:tc>
                <a:tc gridSpan="3">
                  <a:txBody>
                    <a:bodyPr/>
                    <a:lstStyle/>
                    <a:p>
                      <a:pPr marL="0" marR="0" algn="ctr">
                        <a:spcBef>
                          <a:spcPts val="0"/>
                        </a:spcBef>
                        <a:spcAft>
                          <a:spcPts val="900"/>
                        </a:spcAft>
                      </a:pPr>
                      <a:r>
                        <a:rPr lang="en-GB" sz="1400" b="0" dirty="0">
                          <a:solidFill>
                            <a:schemeClr val="tx1"/>
                          </a:solidFill>
                          <a:effectLst/>
                        </a:rPr>
                        <a:t>≤ </a:t>
                      </a:r>
                      <a:r>
                        <a:rPr lang="en-CA" sz="1400" b="0" dirty="0">
                          <a:solidFill>
                            <a:schemeClr val="tx1"/>
                          </a:solidFill>
                          <a:effectLst/>
                        </a:rPr>
                        <a:t>6.5</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618823"/>
                  </a:ext>
                </a:extLst>
              </a:tr>
              <a:tr h="900863">
                <a:tc gridSpan="5">
                  <a:txBody>
                    <a:bodyPr/>
                    <a:lstStyle/>
                    <a:p>
                      <a:pPr marL="0" marR="0" algn="l">
                        <a:spcBef>
                          <a:spcPts val="0"/>
                        </a:spcBef>
                        <a:spcAft>
                          <a:spcPts val="900"/>
                        </a:spcAft>
                      </a:pPr>
                      <a:r>
                        <a:rPr lang="en-GB" sz="1000" b="0" dirty="0">
                          <a:solidFill>
                            <a:schemeClr val="tx1"/>
                          </a:solidFill>
                          <a:effectLst/>
                        </a:rPr>
                        <a:t>NOTE 1: Applicable for UE operating in TDD mode with Pi/2 BPSK modulation and UE indicates support for UE capability powerBoosting-pi2BPSK and if the IE powerBoostPi2BPSK is set to 1 and 40 % or less slots in radio frame are used for UL transmission for bands n40, n41, n77, n78 and n79. The reference power of 0 dB MPR is 26 dBm.</a:t>
                      </a:r>
                      <a:endParaRPr lang="en-US" sz="1000" b="0" dirty="0">
                        <a:solidFill>
                          <a:schemeClr val="tx1"/>
                        </a:solidFill>
                        <a:effectLst/>
                      </a:endParaRPr>
                    </a:p>
                    <a:p>
                      <a:pPr marL="0" marR="0" algn="l">
                        <a:spcBef>
                          <a:spcPts val="0"/>
                        </a:spcBef>
                        <a:spcAft>
                          <a:spcPts val="900"/>
                        </a:spcAft>
                      </a:pPr>
                      <a:r>
                        <a:rPr lang="en-GB" sz="1000" b="0" dirty="0">
                          <a:solidFill>
                            <a:schemeClr val="tx1"/>
                          </a:solidFill>
                          <a:effectLst/>
                        </a:rPr>
                        <a:t>NOTE 2: Applicable for UE operating in FDD mode, or in TDD mode in bands other than n40, n41, n77, n78 and n79 with Pi/2 BPSK modulation and if the IE powerBoostPi2BPSK is set to 0 and if more than 40 % of slots in radio frame are used for UL transmission for bands n40, n41, n77, n78 and n79.</a:t>
                      </a:r>
                      <a:endParaRPr lang="en-US" sz="1000" b="0" dirty="0">
                        <a:solidFill>
                          <a:schemeClr val="tx1"/>
                        </a:solidFill>
                        <a:effectLst/>
                        <a:latin typeface="Times New Roman" panose="02020603050405020304" pitchFamily="18" charset="0"/>
                        <a:ea typeface="Times New Roman" panose="02020603050405020304" pitchFamily="18" charset="0"/>
                      </a:endParaRPr>
                    </a:p>
                  </a:txBody>
                  <a:tcPr marL="30903" marR="30903" marT="5868"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70574378"/>
                  </a:ext>
                </a:extLst>
              </a:tr>
            </a:tbl>
          </a:graphicData>
        </a:graphic>
      </p:graphicFrame>
      <p:sp>
        <p:nvSpPr>
          <p:cNvPr id="5" name="TextBox 4">
            <a:extLst>
              <a:ext uri="{FF2B5EF4-FFF2-40B4-BE49-F238E27FC236}">
                <a16:creationId xmlns:a16="http://schemas.microsoft.com/office/drawing/2014/main" id="{59EFB083-DDD5-498A-A786-2918BB63981B}"/>
              </a:ext>
            </a:extLst>
          </p:cNvPr>
          <p:cNvSpPr txBox="1"/>
          <p:nvPr/>
        </p:nvSpPr>
        <p:spPr>
          <a:xfrm>
            <a:off x="7076661" y="177054"/>
            <a:ext cx="4113049" cy="341632"/>
          </a:xfrm>
          <a:prstGeom prst="rect">
            <a:avLst/>
          </a:prstGeom>
          <a:noFill/>
        </p:spPr>
        <p:txBody>
          <a:bodyPr wrap="non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Table 1 – Proposed MPR table for FR1 PC3</a:t>
            </a:r>
          </a:p>
        </p:txBody>
      </p:sp>
    </p:spTree>
    <p:extLst>
      <p:ext uri="{BB962C8B-B14F-4D97-AF65-F5344CB8AC3E}">
        <p14:creationId xmlns:p14="http://schemas.microsoft.com/office/powerpoint/2010/main" val="4009615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1089F-6E8F-44CF-AE1C-5179D440D9EF}"/>
              </a:ext>
            </a:extLst>
          </p:cNvPr>
          <p:cNvSpPr>
            <a:spLocks noGrp="1"/>
          </p:cNvSpPr>
          <p:nvPr>
            <p:ph type="title"/>
          </p:nvPr>
        </p:nvSpPr>
        <p:spPr>
          <a:xfrm>
            <a:off x="207264" y="205464"/>
            <a:ext cx="11430000" cy="525850"/>
          </a:xfrm>
        </p:spPr>
        <p:txBody>
          <a:bodyPr/>
          <a:lstStyle/>
          <a:p>
            <a:r>
              <a:rPr lang="en-US" dirty="0"/>
              <a:t>References</a:t>
            </a:r>
          </a:p>
        </p:txBody>
      </p:sp>
      <p:sp>
        <p:nvSpPr>
          <p:cNvPr id="3" name="Content Placeholder 2">
            <a:extLst>
              <a:ext uri="{FF2B5EF4-FFF2-40B4-BE49-F238E27FC236}">
                <a16:creationId xmlns:a16="http://schemas.microsoft.com/office/drawing/2014/main" id="{0406075A-DDE3-4C1A-84BD-DF258011193C}"/>
              </a:ext>
            </a:extLst>
          </p:cNvPr>
          <p:cNvSpPr>
            <a:spLocks noGrp="1"/>
          </p:cNvSpPr>
          <p:nvPr>
            <p:ph sz="half" idx="1"/>
          </p:nvPr>
        </p:nvSpPr>
        <p:spPr>
          <a:xfrm>
            <a:off x="1295182" y="633800"/>
            <a:ext cx="8389994" cy="3194721"/>
          </a:xfrm>
        </p:spPr>
        <p:txBody>
          <a:bodyPr/>
          <a:lstStyle/>
          <a:p>
            <a:pPr marL="457200" indent="-457200">
              <a:buFont typeface="+mj-lt"/>
              <a:buAutoNum type="arabicPeriod"/>
            </a:pPr>
            <a:endParaRPr lang="en-US" dirty="0">
              <a:solidFill>
                <a:schemeClr val="tx1"/>
              </a:solidFill>
            </a:endParaRPr>
          </a:p>
          <a:p>
            <a:pPr marL="457200" indent="-457200">
              <a:buFont typeface="+mj-lt"/>
              <a:buAutoNum type="arabicPeriod"/>
            </a:pPr>
            <a:r>
              <a:rPr lang="en-US" dirty="0">
                <a:solidFill>
                  <a:schemeClr val="tx1"/>
                </a:solidFill>
              </a:rPr>
              <a:t>R4-1916209, </a:t>
            </a:r>
            <a:r>
              <a:rPr lang="en-GB" altLang="zh-CN" dirty="0">
                <a:cs typeface="等线 Light" panose="020B0503020204020204" pitchFamily="2" charset="-122"/>
              </a:rPr>
              <a:t>WF on MPR Assumptions for PI/2 DMRS Simulations for FR1 and FR2, Qualcomm, RAN4#93</a:t>
            </a:r>
            <a:endParaRPr lang="en-US" dirty="0">
              <a:solidFill>
                <a:schemeClr val="tx1"/>
              </a:solidFill>
            </a:endParaRPr>
          </a:p>
          <a:p>
            <a:pPr marL="457200" indent="-457200">
              <a:buFont typeface="+mj-lt"/>
              <a:buAutoNum type="arabicPeriod"/>
            </a:pPr>
            <a:r>
              <a:rPr lang="en-US" dirty="0">
                <a:solidFill>
                  <a:schemeClr val="tx1"/>
                </a:solidFill>
              </a:rPr>
              <a:t>R4-1913466, MPR enhancement with Pi2 BPSK DMRS, Intel, RAN4#93</a:t>
            </a:r>
          </a:p>
          <a:p>
            <a:pPr marL="457200" indent="-457200">
              <a:buFont typeface="+mj-lt"/>
              <a:buAutoNum type="arabicPeriod"/>
            </a:pPr>
            <a:r>
              <a:rPr lang="en-US" dirty="0">
                <a:solidFill>
                  <a:schemeClr val="tx1"/>
                </a:solidFill>
              </a:rPr>
              <a:t>R4-2000470, pi/2 BPSK DMRS Investigation, Qualcomm, RAN4#94-e</a:t>
            </a:r>
          </a:p>
          <a:p>
            <a:pPr marL="457200" indent="-457200">
              <a:buFont typeface="+mj-lt"/>
              <a:buAutoNum type="arabicPeriod"/>
            </a:pPr>
            <a:endParaRPr lang="en-US" dirty="0">
              <a:solidFill>
                <a:schemeClr val="tx1"/>
              </a:solidFill>
            </a:endParaRPr>
          </a:p>
        </p:txBody>
      </p:sp>
    </p:spTree>
    <p:extLst>
      <p:ext uri="{BB962C8B-B14F-4D97-AF65-F5344CB8AC3E}">
        <p14:creationId xmlns:p14="http://schemas.microsoft.com/office/powerpoint/2010/main" val="795198034"/>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31952</TotalTime>
  <Words>1036</Words>
  <Application>Microsoft Office PowerPoint</Application>
  <PresentationFormat>Custom</PresentationFormat>
  <Paragraphs>112</Paragraphs>
  <Slides>7</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7</vt:i4>
      </vt:variant>
    </vt:vector>
  </HeadingPairs>
  <TitlesOfParts>
    <vt:vector size="19"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Times New Roman</vt:lpstr>
      <vt:lpstr>Qualcomm_Template_Executive</vt:lpstr>
      <vt:lpstr>1_Qualcomm_Template_Executive</vt:lpstr>
      <vt:lpstr>WF on MPR With PI/2 BPSK DMRS</vt:lpstr>
      <vt:lpstr>Timeline</vt:lpstr>
      <vt:lpstr>Open Issues</vt:lpstr>
      <vt:lpstr>Background (1)</vt:lpstr>
      <vt:lpstr>Background (2) - Positions of each company</vt:lpstr>
      <vt:lpstr>WF on Pi/2 BPSK DMRS</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256</cp:revision>
  <cp:lastPrinted>2014-01-13T11:26:32Z</cp:lastPrinted>
  <dcterms:created xsi:type="dcterms:W3CDTF">2018-09-06T23:18:35Z</dcterms:created>
  <dcterms:modified xsi:type="dcterms:W3CDTF">2020-03-05T17:48:05Z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