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65" r:id="rId6"/>
    <p:sldId id="274" r:id="rId7"/>
    <p:sldId id="276" r:id="rId8"/>
    <p:sldId id="27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10" autoAdjust="0"/>
    <p:restoredTop sz="93129" autoAdjust="0"/>
  </p:normalViewPr>
  <p:slideViewPr>
    <p:cSldViewPr>
      <p:cViewPr varScale="1">
        <p:scale>
          <a:sx n="87" d="100"/>
          <a:sy n="87" d="100"/>
        </p:scale>
        <p:origin x="132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42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777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662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 fontScale="90000"/>
          </a:bodyPr>
          <a:lstStyle/>
          <a:p>
            <a:br>
              <a:rPr lang="en-US" altLang="zh-CN" dirty="0"/>
            </a:br>
            <a:r>
              <a:rPr lang="en-US" altLang="ja-JP" b="1" dirty="0"/>
              <a:t>WF on Signaling newly supported NS values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NTT DOCOMO, INC., </a:t>
            </a:r>
            <a:r>
              <a:rPr lang="en-US" altLang="ja-JP" dirty="0">
                <a:solidFill>
                  <a:schemeClr val="tx1"/>
                </a:solidFill>
              </a:rPr>
              <a:t>T-Mobile</a:t>
            </a:r>
            <a:r>
              <a:rPr lang="ja-JP" altLang="en-US" dirty="0">
                <a:solidFill>
                  <a:schemeClr val="tx1"/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USA,</a:t>
            </a:r>
            <a:r>
              <a:rPr lang="ja-JP" altLang="en-US" dirty="0">
                <a:solidFill>
                  <a:schemeClr val="tx1"/>
                </a:solidFill>
              </a:rPr>
              <a:t> </a:t>
            </a:r>
            <a:r>
              <a:rPr lang="en-US" altLang="ja-JP" dirty="0">
                <a:solidFill>
                  <a:schemeClr val="tx1"/>
                </a:solidFill>
              </a:rPr>
              <a:t>US Cellular, AT&amp;T, 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400" b="1" dirty="0"/>
              <a:t>TSG RAN WG4 meeting: 94-e Electronic Meeting</a:t>
            </a:r>
            <a:r>
              <a:rPr lang="en-GB" altLang="zh-CN" sz="2400" b="1" dirty="0"/>
              <a:t>    	 R4-2002737 </a:t>
            </a:r>
          </a:p>
          <a:p>
            <a:pPr algn="l"/>
            <a:r>
              <a:rPr lang="en-GB" altLang="zh-CN" sz="2400" b="1" dirty="0"/>
              <a:t>Feb.24th – Mar.6th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/>
          </a:bodyPr>
          <a:lstStyle/>
          <a:p>
            <a:r>
              <a:rPr lang="en-GB" altLang="zh-CN" sz="2400" dirty="0"/>
              <a:t>There are proposals to add new NS(s) to existing bands.</a:t>
            </a:r>
          </a:p>
          <a:p>
            <a:r>
              <a:rPr lang="en-GB" altLang="zh-CN" sz="2400" dirty="0"/>
              <a:t>Adding new NS(s) generates issues for attach procedure and handover. These issues are elaborated in [2]</a:t>
            </a:r>
          </a:p>
          <a:p>
            <a:r>
              <a:rPr lang="en-GB" altLang="zh-CN" sz="2400" dirty="0"/>
              <a:t>For SA, </a:t>
            </a:r>
          </a:p>
          <a:p>
            <a:pPr lvl="1"/>
            <a:r>
              <a:rPr lang="en-GB" altLang="zh-CN" sz="2000" dirty="0"/>
              <a:t>attach procedure can be accommodated by NR-NS P-Max list. </a:t>
            </a:r>
            <a:r>
              <a:rPr lang="en-GB" altLang="zh-CN" sz="2000" dirty="0" err="1"/>
              <a:t>gNB</a:t>
            </a:r>
            <a:r>
              <a:rPr lang="en-GB" altLang="zh-CN" sz="2000" dirty="0"/>
              <a:t>, however, shall know which NS each of UEs can deal with for handover procedure to convey the information to the destined </a:t>
            </a:r>
            <a:r>
              <a:rPr lang="en-GB" altLang="zh-CN" sz="2000" dirty="0" err="1"/>
              <a:t>gNB</a:t>
            </a:r>
            <a:r>
              <a:rPr lang="en-GB" altLang="zh-CN" sz="2000" dirty="0"/>
              <a:t>.</a:t>
            </a:r>
          </a:p>
          <a:p>
            <a:pPr lvl="1"/>
            <a:r>
              <a:rPr lang="en-GB" altLang="zh-CN" sz="2000" dirty="0"/>
              <a:t>Note if the UEs do not understand the New NS if the network dose not use NR-NR P-Max list, the UE considers the cell as barred but this does not solve handover issue.</a:t>
            </a:r>
          </a:p>
          <a:p>
            <a:r>
              <a:rPr lang="en-GB" altLang="zh-CN" sz="2400" dirty="0"/>
              <a:t>For NSA, </a:t>
            </a:r>
          </a:p>
          <a:p>
            <a:pPr lvl="1"/>
            <a:r>
              <a:rPr lang="en-GB" altLang="zh-CN" sz="2000" dirty="0"/>
              <a:t>there are no attach issue since attach is done via LTE. NSA, however, also has the same issue that of SA for handover.</a:t>
            </a:r>
            <a:r>
              <a:rPr lang="en-GB" altLang="zh-CN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7822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8" y="1340769"/>
            <a:ext cx="9036496" cy="5184576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 feature for a UE to report newly supported NS(s) to a network is introduced.</a:t>
            </a:r>
            <a:endParaRPr lang="zh-CN" altLang="en-US" sz="2400" dirty="0"/>
          </a:p>
          <a:p>
            <a:r>
              <a:rPr lang="en-US" altLang="zh-CN" sz="2400" dirty="0"/>
              <a:t>The feature is specified in the following manner.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Broadening a definition of “</a:t>
            </a:r>
            <a:r>
              <a:rPr lang="en-US" altLang="zh-CN" sz="2000" dirty="0" err="1"/>
              <a:t>modifiedMPR-Behaviour</a:t>
            </a:r>
            <a:r>
              <a:rPr lang="en-US" altLang="zh-CN" sz="2000" dirty="0"/>
              <a:t>” in RAN4 specifications in a way that a new bit is defined and listed in a table in Annex H when MPR or A-MPR for the existing NS is modified or a new NS is added to an existing band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The feature together with conventional “</a:t>
            </a:r>
            <a:r>
              <a:rPr lang="en-US" altLang="zh-CN" sz="2000" dirty="0" err="1"/>
              <a:t>modifiedMPR-Behaviour</a:t>
            </a:r>
            <a:r>
              <a:rPr lang="en-US" altLang="zh-CN" sz="2000" dirty="0"/>
              <a:t>” for MPR or A-MPR will be specified into at least TS38.101-1 and TS38.101-2.</a:t>
            </a:r>
          </a:p>
          <a:p>
            <a:r>
              <a:rPr lang="en-US" altLang="zh-CN" sz="2400" dirty="0"/>
              <a:t>Example: Introduce a new NS_20X to a Band A from release 16.18.0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In Rel15 spec, a new row for a new bit map is added to a table where the new NS support is optional.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/>
              <a:t>In Rel16(v16.18.0) and beyond, a new row for a new bit map is added to a table where the new NS support is mandatory from the version of release.</a:t>
            </a:r>
            <a:endParaRPr lang="zh-CN" altLang="en-US" sz="1450" dirty="0"/>
          </a:p>
        </p:txBody>
      </p:sp>
    </p:spTree>
    <p:extLst>
      <p:ext uri="{BB962C8B-B14F-4D97-AF65-F5344CB8AC3E}">
        <p14:creationId xmlns:p14="http://schemas.microsoft.com/office/powerpoint/2010/main" val="3867432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Example for 38.101-2</a:t>
            </a:r>
            <a:endParaRPr lang="zh-CN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841611"/>
              </p:ext>
            </p:extLst>
          </p:nvPr>
        </p:nvGraphicFramePr>
        <p:xfrm>
          <a:off x="1043608" y="2420888"/>
          <a:ext cx="6768752" cy="914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81121">
                  <a:extLst>
                    <a:ext uri="{9D8B030D-6E8A-4147-A177-3AD203B41FA5}">
                      <a16:colId xmlns:a16="http://schemas.microsoft.com/office/drawing/2014/main" val="523208657"/>
                    </a:ext>
                  </a:extLst>
                </a:gridCol>
                <a:gridCol w="1171061">
                  <a:extLst>
                    <a:ext uri="{9D8B030D-6E8A-4147-A177-3AD203B41FA5}">
                      <a16:colId xmlns:a16="http://schemas.microsoft.com/office/drawing/2014/main" val="551183349"/>
                    </a:ext>
                  </a:extLst>
                </a:gridCol>
                <a:gridCol w="3187897">
                  <a:extLst>
                    <a:ext uri="{9D8B030D-6E8A-4147-A177-3AD203B41FA5}">
                      <a16:colId xmlns:a16="http://schemas.microsoft.com/office/drawing/2014/main" val="3941164140"/>
                    </a:ext>
                  </a:extLst>
                </a:gridCol>
                <a:gridCol w="1428673">
                  <a:extLst>
                    <a:ext uri="{9D8B030D-6E8A-4147-A177-3AD203B41FA5}">
                      <a16:colId xmlns:a16="http://schemas.microsoft.com/office/drawing/2014/main" val="14413273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NR Band</a:t>
                      </a:r>
                      <a:endParaRPr lang="ja-JP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Index of field</a:t>
                      </a:r>
                      <a:endParaRPr lang="ja-JP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(bit number)</a:t>
                      </a:r>
                      <a:endParaRPr lang="ja-JP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Definition</a:t>
                      </a:r>
                      <a:endParaRPr lang="ja-JP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(description of the supported functionality if indicator set to one)</a:t>
                      </a:r>
                      <a:endParaRPr lang="ja-JP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Notes</a:t>
                      </a:r>
                      <a:endParaRPr lang="ja-JP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8216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n258</a:t>
                      </a:r>
                      <a:endParaRPr lang="ja-JP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 (leftmost bit)</a:t>
                      </a:r>
                      <a:endParaRPr lang="ja-JP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 NS_205 as defined in clause 6.x of 38.101-2 v16.y.z</a:t>
                      </a:r>
                      <a:endParaRPr lang="ja-JP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 This bit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shall </a:t>
                      </a:r>
                      <a:r>
                        <a:rPr lang="en-GB" sz="1000" dirty="0">
                          <a:effectLst/>
                        </a:rPr>
                        <a:t>only be set to 1 by a UE supporting Band n258 </a:t>
                      </a:r>
                      <a:endParaRPr lang="ja-JP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0872167"/>
                  </a:ext>
                </a:extLst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382167"/>
              </p:ext>
            </p:extLst>
          </p:nvPr>
        </p:nvGraphicFramePr>
        <p:xfrm>
          <a:off x="1020736" y="4509120"/>
          <a:ext cx="6768752" cy="9612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81121">
                  <a:extLst>
                    <a:ext uri="{9D8B030D-6E8A-4147-A177-3AD203B41FA5}">
                      <a16:colId xmlns:a16="http://schemas.microsoft.com/office/drawing/2014/main" val="523208657"/>
                    </a:ext>
                  </a:extLst>
                </a:gridCol>
                <a:gridCol w="1171061">
                  <a:extLst>
                    <a:ext uri="{9D8B030D-6E8A-4147-A177-3AD203B41FA5}">
                      <a16:colId xmlns:a16="http://schemas.microsoft.com/office/drawing/2014/main" val="551183349"/>
                    </a:ext>
                  </a:extLst>
                </a:gridCol>
                <a:gridCol w="3187897">
                  <a:extLst>
                    <a:ext uri="{9D8B030D-6E8A-4147-A177-3AD203B41FA5}">
                      <a16:colId xmlns:a16="http://schemas.microsoft.com/office/drawing/2014/main" val="3941164140"/>
                    </a:ext>
                  </a:extLst>
                </a:gridCol>
                <a:gridCol w="1428673">
                  <a:extLst>
                    <a:ext uri="{9D8B030D-6E8A-4147-A177-3AD203B41FA5}">
                      <a16:colId xmlns:a16="http://schemas.microsoft.com/office/drawing/2014/main" val="144132738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NR Band</a:t>
                      </a:r>
                      <a:endParaRPr lang="ja-JP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Index of field</a:t>
                      </a:r>
                      <a:endParaRPr lang="ja-JP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(bit number)</a:t>
                      </a:r>
                      <a:endParaRPr lang="ja-JP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Definition</a:t>
                      </a:r>
                      <a:endParaRPr lang="ja-JP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(description of the supported functionality if indicator set to one)</a:t>
                      </a:r>
                      <a:endParaRPr lang="ja-JP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Notes</a:t>
                      </a:r>
                      <a:endParaRPr lang="ja-JP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8216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n258</a:t>
                      </a:r>
                      <a:endParaRPr lang="ja-JP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 (leftmost bit)</a:t>
                      </a:r>
                      <a:endParaRPr lang="ja-JP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 NS_205 as defined in clause 6.x of 38.101-2 v16.y.z</a:t>
                      </a:r>
                      <a:endParaRPr lang="ja-JP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 This bit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can</a:t>
                      </a:r>
                      <a:r>
                        <a:rPr lang="en-GB" sz="1000" dirty="0">
                          <a:effectLst/>
                        </a:rPr>
                        <a:t> be set to 1 by a UE supporting Band n258 </a:t>
                      </a:r>
                      <a:endParaRPr lang="ja-JP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0872167"/>
                  </a:ext>
                </a:extLst>
              </a:tr>
            </a:tbl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2014408" y="1412776"/>
            <a:ext cx="4573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In case a new NS is added to n258 from v16.x.z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979145" y="2051556"/>
            <a:ext cx="1185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Rel16 spec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041647" y="4139788"/>
            <a:ext cx="1185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Rel15 </a:t>
            </a:r>
            <a:r>
              <a:rPr kumimoji="1" lang="en-US" altLang="ja-JP" dirty="0"/>
              <a:t>spec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27286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>
            <a:normAutofit/>
          </a:bodyPr>
          <a:lstStyle/>
          <a:p>
            <a:pPr marL="627063" indent="-627063" hangingPunct="0">
              <a:buNone/>
            </a:pPr>
            <a:r>
              <a:rPr lang="en-GB" altLang="zh-CN" sz="1600" dirty="0"/>
              <a:t>[1] </a:t>
            </a:r>
            <a:r>
              <a:rPr lang="en-US" altLang="zh-CN" sz="1600" dirty="0"/>
              <a:t>R4-2000219:</a:t>
            </a:r>
            <a:r>
              <a:rPr lang="zh-CN" altLang="zh-CN" sz="1600" dirty="0"/>
              <a:t> </a:t>
            </a:r>
            <a:r>
              <a:rPr lang="en-US" altLang="zh-CN" sz="1600" dirty="0" err="1"/>
              <a:t>dCR</a:t>
            </a:r>
            <a:r>
              <a:rPr lang="en-US" altLang="zh-CN" sz="1600" dirty="0"/>
              <a:t> to 38.101-2: Visualizing A-MPR from WRC19 Resolutions</a:t>
            </a:r>
            <a:r>
              <a:rPr lang="en-GB" altLang="zh-CN" sz="1600" dirty="0"/>
              <a:t>, Qualcomm Incorporated</a:t>
            </a:r>
            <a:endParaRPr lang="nn-NO" altLang="zh-CN" sz="1600" dirty="0"/>
          </a:p>
          <a:p>
            <a:pPr marL="627063" indent="-627063" hangingPunct="0">
              <a:buNone/>
            </a:pPr>
            <a:r>
              <a:rPr lang="en-GB" altLang="zh-CN" sz="1600" dirty="0"/>
              <a:t>[2] </a:t>
            </a:r>
            <a:r>
              <a:rPr lang="en-US" altLang="zh-CN" sz="1600" dirty="0"/>
              <a:t>R4-2000220:</a:t>
            </a:r>
            <a:r>
              <a:rPr lang="zh-CN" altLang="zh-CN" sz="1600" dirty="0"/>
              <a:t> </a:t>
            </a:r>
            <a:r>
              <a:rPr lang="en-US" altLang="zh-CN" sz="1600" dirty="0"/>
              <a:t>Necessity of signaling supported NS values</a:t>
            </a:r>
            <a:r>
              <a:rPr lang="en-GB" altLang="zh-CN" sz="1600" dirty="0"/>
              <a:t>, NTT DOCOMO, INC.</a:t>
            </a:r>
          </a:p>
          <a:p>
            <a:pPr marL="627063" indent="-627063" hangingPunct="0">
              <a:buNone/>
            </a:pPr>
            <a:endParaRPr lang="en-GB" altLang="zh-CN" sz="1600" i="1" dirty="0"/>
          </a:p>
          <a:p>
            <a:pPr marL="627063" indent="-627063" hangingPunct="0">
              <a:buNone/>
            </a:pPr>
            <a:endParaRPr lang="en-GB" altLang="zh-CN" sz="1600" i="1" dirty="0"/>
          </a:p>
        </p:txBody>
      </p:sp>
    </p:spTree>
    <p:extLst>
      <p:ext uri="{BB962C8B-B14F-4D97-AF65-F5344CB8AC3E}">
        <p14:creationId xmlns:p14="http://schemas.microsoft.com/office/powerpoint/2010/main" val="4229078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9E81CAF-0B00-4DEB-B1C7-4F7A60EC66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EA250E-5D57-4B48-9D23-C922E528A9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7D9885-A386-4402-A50F-0AF2F1ED87F0}">
  <ds:schemaRefs>
    <ds:schemaRef ds:uri="http://purl.org/dc/terms/"/>
    <ds:schemaRef ds:uri="c4fa469f-ce49-4478-b78d-20ea4b41f7ac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39f302ae-3cba-490f-b808-bc39829e1ac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3725</TotalTime>
  <Words>539</Words>
  <Application>Microsoft Office PowerPoint</Application>
  <PresentationFormat>画面に合わせる (4:3)</PresentationFormat>
  <Paragraphs>50</Paragraphs>
  <Slides>5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主题​​</vt:lpstr>
      <vt:lpstr> WF on Signaling newly supported NS values</vt:lpstr>
      <vt:lpstr>Background</vt:lpstr>
      <vt:lpstr>WF</vt:lpstr>
      <vt:lpstr>Example for 38.101-2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 </cp:lastModifiedBy>
  <cp:revision>387</cp:revision>
  <dcterms:created xsi:type="dcterms:W3CDTF">2019-05-14T22:47:31Z</dcterms:created>
  <dcterms:modified xsi:type="dcterms:W3CDTF">2020-03-05T00:29:14Z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  <property fmtid="{D5CDD505-2E9C-101B-9397-08002B2CF9AE}" pid="4" name="ContentTypeId">
    <vt:lpwstr>0x010100121FAAE6814C364684C4BC789BD59661</vt:lpwstr>
  </property>
</Properties>
</file>