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263" r:id="rId3"/>
    <p:sldId id="257" r:id="rId4"/>
    <p:sldId id="264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125" d="100"/>
          <a:sy n="125" d="100"/>
        </p:scale>
        <p:origin x="2880" y="18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1D4E13-86B1-4A97-9E48-1B4E9B290F21}" type="datetimeFigureOut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93ABC0-5F95-4298-BEF1-A556811D88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8025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93ABC0-5F95-4298-BEF1-A556811D8823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9618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75CD7-F537-4543-8988-A931C3DA9D48}" type="datetime1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0133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491A1-BB9D-4A50-B61C-88888ECB8248}" type="datetime1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2645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1FF6B-B18E-42A7-9BB2-AE5D44267EA1}" type="datetime1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2996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292C-2B48-4CF6-8EFB-ECE1A26D90F6}" type="datetime1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3926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A0048-32A9-4408-B5D3-E5CDB5C29D31}" type="datetime1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1818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FDB1C-2CF5-4EA1-8455-3B5437CE9168}" type="datetime1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5862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A2A8D-8BAC-44F8-9136-F640EC44DED9}" type="datetime1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0083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F9796-194F-40F4-8E58-206B8D1FB2FD}" type="datetime1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3208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F7EDD-EF31-47CE-92D9-547EBD12329D}" type="datetime1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5652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DE274-49CD-4EFB-8A99-1EB1A38683F8}" type="datetime1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9400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06C7B-0E96-41B0-8B63-4891026DC1D0}" type="datetime1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5484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6602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432515"/>
            <a:ext cx="10515600" cy="52889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A863B-D6D7-4DF4-B35D-511616C090CD}" type="datetime1">
              <a:rPr kumimoji="1" lang="ja-JP" altLang="en-US" smtClean="0"/>
              <a:t>2020/3/5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791EC-159D-4153-989E-0305238B50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8437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609474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Way </a:t>
            </a:r>
            <a:r>
              <a:rPr lang="en-US" altLang="ja-JP" dirty="0"/>
              <a:t>forward on UE  FR1 CA power imbalance requirements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627534"/>
            <a:ext cx="9144000" cy="1655762"/>
          </a:xfrm>
        </p:spPr>
        <p:txBody>
          <a:bodyPr/>
          <a:lstStyle/>
          <a:p>
            <a:r>
              <a:rPr kumimoji="1" lang="en-US" altLang="ja-JP" dirty="0" smtClean="0"/>
              <a:t>NTT DOCOMO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07649" y="239282"/>
            <a:ext cx="53319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TSG-RAN WG4 Meeting #</a:t>
            </a:r>
            <a:r>
              <a:rPr lang="en-US" altLang="ja-JP" dirty="0" smtClean="0"/>
              <a:t>94-e</a:t>
            </a:r>
            <a:endParaRPr lang="en-US" altLang="ja-JP" dirty="0"/>
          </a:p>
          <a:p>
            <a:r>
              <a:rPr lang="en-US" altLang="ja-JP" dirty="0"/>
              <a:t>Electronic Meeting, February 24 – March 6, </a:t>
            </a:r>
            <a:r>
              <a:rPr lang="en-US" altLang="ja-JP" dirty="0" smtClean="0"/>
              <a:t>2020</a:t>
            </a:r>
          </a:p>
          <a:p>
            <a:r>
              <a:rPr lang="en-US" altLang="ja-JP" dirty="0" smtClean="0"/>
              <a:t>RAN4#94e_#95_NR_perf_enh_Demod</a:t>
            </a:r>
            <a:endParaRPr lang="en-US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554056" y="239282"/>
            <a:ext cx="1465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dirty="0"/>
              <a:t>R4-2002396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68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/>
              <a:t>Wayforward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6309" y="1147507"/>
            <a:ext cx="10515600" cy="5288959"/>
          </a:xfrm>
        </p:spPr>
        <p:txBody>
          <a:bodyPr>
            <a:normAutofit/>
          </a:bodyPr>
          <a:lstStyle/>
          <a:p>
            <a:r>
              <a:rPr lang="en-US" altLang="ja-JP" sz="1800" dirty="0">
                <a:latin typeface="+mj-ea"/>
                <a:ea typeface="+mj-ea"/>
              </a:rPr>
              <a:t>For power </a:t>
            </a:r>
            <a:r>
              <a:rPr lang="en-US" altLang="ja-JP" sz="1800" dirty="0" smtClean="0">
                <a:latin typeface="+mj-ea"/>
                <a:ea typeface="+mj-ea"/>
              </a:rPr>
              <a:t>imbalance FR1 intra-band contiguous CA </a:t>
            </a:r>
            <a:r>
              <a:rPr lang="en-US" altLang="ja-JP" sz="1800" dirty="0">
                <a:latin typeface="+mj-ea"/>
                <a:ea typeface="+mj-ea"/>
              </a:rPr>
              <a:t>test(s), followings are applied: </a:t>
            </a:r>
          </a:p>
          <a:p>
            <a:pPr lvl="1"/>
            <a:r>
              <a:rPr lang="en-US" altLang="ja-JP" sz="1400" dirty="0">
                <a:latin typeface="+mj-ea"/>
                <a:ea typeface="+mj-ea"/>
              </a:rPr>
              <a:t>Reference testing point: 85% of maximum throughput </a:t>
            </a:r>
          </a:p>
          <a:p>
            <a:pPr lvl="1"/>
            <a:r>
              <a:rPr lang="en-US" altLang="ja-JP" sz="1400" dirty="0">
                <a:latin typeface="+mj-ea"/>
                <a:ea typeface="+mj-ea"/>
              </a:rPr>
              <a:t>Measurement cell: Weaker power cell only</a:t>
            </a:r>
          </a:p>
          <a:p>
            <a:pPr lvl="1"/>
            <a:r>
              <a:rPr lang="en-US" altLang="ja-JP" sz="1400" dirty="0">
                <a:latin typeface="+mj-ea"/>
                <a:ea typeface="+mj-ea"/>
              </a:rPr>
              <a:t>CBW</a:t>
            </a:r>
          </a:p>
          <a:p>
            <a:pPr lvl="2"/>
            <a:r>
              <a:rPr lang="en-GB" altLang="ja-JP" sz="1200" dirty="0"/>
              <a:t>Option 1: Specify the following CA configurations. FFS necessity of further down selection</a:t>
            </a:r>
            <a:endParaRPr lang="ja-JP" altLang="ja-JP" sz="1200" dirty="0"/>
          </a:p>
          <a:p>
            <a:pPr lvl="3"/>
            <a:r>
              <a:rPr lang="en-US" altLang="ja-JP" sz="1200" dirty="0"/>
              <a:t>Option 1A: 50+60, 50+80, 50+100, 60+60, 60+80, 60+100, 80+80 and 80+100 MHz</a:t>
            </a:r>
          </a:p>
          <a:p>
            <a:pPr lvl="3"/>
            <a:r>
              <a:rPr lang="en-US" altLang="ja-JP" sz="1200" dirty="0"/>
              <a:t>Other options are not precluded</a:t>
            </a:r>
            <a:endParaRPr lang="ja-JP" altLang="ja-JP" sz="1200" dirty="0"/>
          </a:p>
          <a:p>
            <a:pPr lvl="3"/>
            <a:r>
              <a:rPr lang="en-US" altLang="ja-JP" sz="1200" dirty="0"/>
              <a:t>Further discuss after Rel-16 core spec is finalized.</a:t>
            </a:r>
            <a:endParaRPr lang="ja-JP" altLang="ja-JP" sz="1200" dirty="0"/>
          </a:p>
          <a:p>
            <a:pPr lvl="2"/>
            <a:r>
              <a:rPr lang="en-GB" altLang="ja-JP" sz="1200" dirty="0"/>
              <a:t>Option 2: Define requirements for 5+5 MHz bandwidth for FDD+FDD CA, 10+10 MHz bandwidth for TDD+TDD CA, with the following test applicability</a:t>
            </a:r>
            <a:endParaRPr lang="ja-JP" altLang="ja-JP" sz="1200" dirty="0"/>
          </a:p>
          <a:p>
            <a:pPr lvl="3"/>
            <a:r>
              <a:rPr lang="en-US" altLang="ja-JP" sz="1200" dirty="0"/>
              <a:t>The test is done for any one of the supported bandwidth combination, by using performance requirement for 5+5 MHz FDD+FDD CA or 10+10 MHz TDD+TDD CA.</a:t>
            </a:r>
            <a:endParaRPr lang="ja-JP" altLang="ja-JP" sz="1200" dirty="0"/>
          </a:p>
          <a:p>
            <a:pPr lvl="3"/>
            <a:r>
              <a:rPr lang="en-US" altLang="ja-JP" sz="1200" dirty="0"/>
              <a:t>The tested PRBs shall be placed in the highest part for the CC with lower carrier frequency, and placed in the lowest part for the CC with higher carrier frequency.</a:t>
            </a:r>
            <a:endParaRPr lang="ja-JP" altLang="ja-JP" sz="1200" dirty="0"/>
          </a:p>
          <a:p>
            <a:pPr lvl="2"/>
            <a:r>
              <a:rPr lang="en-US" altLang="ja-JP" sz="1200" dirty="0" smtClean="0"/>
              <a:t>Option </a:t>
            </a:r>
            <a:r>
              <a:rPr lang="en-US" altLang="ja-JP" sz="1200" dirty="0"/>
              <a:t>3: Define generic methodology for selection of CBW combination among all CBW combinations in supported CA configurations</a:t>
            </a:r>
          </a:p>
          <a:p>
            <a:pPr lvl="2"/>
            <a:r>
              <a:rPr lang="en-US" altLang="ja-JP" sz="1200" dirty="0"/>
              <a:t>Other options are not precluded</a:t>
            </a:r>
          </a:p>
          <a:p>
            <a:pPr lvl="1"/>
            <a:r>
              <a:rPr lang="en-US" altLang="ja-JP" sz="1400" dirty="0"/>
              <a:t>PDSCH RB allocation</a:t>
            </a:r>
          </a:p>
          <a:p>
            <a:pPr lvl="2"/>
            <a:r>
              <a:rPr lang="en-GB" altLang="ja-JP" sz="1200" dirty="0"/>
              <a:t>Option 1: Full allocation</a:t>
            </a:r>
            <a:endParaRPr lang="ja-JP" altLang="ja-JP" sz="1200" dirty="0"/>
          </a:p>
          <a:p>
            <a:pPr lvl="2"/>
            <a:r>
              <a:rPr lang="en-GB" altLang="ja-JP" sz="1200" dirty="0"/>
              <a:t>Option 2: 25 PRBs for 15kHz FDD, 24 PRBs for 30kHz TDD</a:t>
            </a:r>
            <a:endParaRPr lang="ja-JP" altLang="ja-JP" sz="1200" dirty="0"/>
          </a:p>
          <a:p>
            <a:pPr lvl="3"/>
            <a:r>
              <a:rPr lang="en-US" altLang="ja-JP" sz="1200" dirty="0"/>
              <a:t>There are 25 PRBs for 5MHz CBW with 15kHz SCS, </a:t>
            </a:r>
          </a:p>
          <a:p>
            <a:pPr marL="1371600" lvl="3" indent="0">
              <a:buNone/>
            </a:pPr>
            <a:r>
              <a:rPr lang="en-US" altLang="ja-JP" sz="1200" dirty="0"/>
              <a:t>      and 24 PRBs for 10MHz CBW with 30kHz SCS</a:t>
            </a:r>
            <a:endParaRPr lang="ja-JP" altLang="ja-JP" sz="1200" dirty="0"/>
          </a:p>
          <a:p>
            <a:pPr lvl="2"/>
            <a:r>
              <a:rPr lang="en-GB" altLang="ja-JP" sz="1200" dirty="0"/>
              <a:t>Other options are not precluded</a:t>
            </a:r>
            <a:endParaRPr lang="ja-JP" altLang="ja-JP" sz="1200" dirty="0"/>
          </a:p>
          <a:p>
            <a:pPr lvl="1"/>
            <a:endParaRPr lang="ja-JP" altLang="ja-JP" sz="1400" dirty="0"/>
          </a:p>
          <a:p>
            <a:pPr lvl="2"/>
            <a:endParaRPr lang="en-US" altLang="ja-JP" sz="1400" dirty="0">
              <a:latin typeface="+mj-ea"/>
              <a:ea typeface="+mj-ea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717420" y="477709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4434" y="4877952"/>
            <a:ext cx="3833813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テキスト ボックス 5"/>
          <p:cNvSpPr txBox="1"/>
          <p:nvPr/>
        </p:nvSpPr>
        <p:spPr>
          <a:xfrm>
            <a:off x="8204953" y="6036508"/>
            <a:ext cx="27606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(For information) CBW Option2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711328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 smtClean="0"/>
              <a:t>Wayforward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6309" y="1147507"/>
            <a:ext cx="10515600" cy="5288959"/>
          </a:xfrm>
        </p:spPr>
        <p:txBody>
          <a:bodyPr>
            <a:normAutofit/>
          </a:bodyPr>
          <a:lstStyle/>
          <a:p>
            <a:pPr lvl="0"/>
            <a:r>
              <a:rPr lang="en-US" altLang="ja-JP" sz="1800" dirty="0"/>
              <a:t>For power imbalance </a:t>
            </a:r>
            <a:r>
              <a:rPr lang="en-US" altLang="ja-JP" sz="1800" dirty="0" smtClean="0"/>
              <a:t>FR1 intra-band EN-DC </a:t>
            </a:r>
            <a:r>
              <a:rPr lang="en-US" altLang="ja-JP" sz="1800" dirty="0"/>
              <a:t>test(s),</a:t>
            </a:r>
            <a:endParaRPr lang="en-GB" altLang="ja-JP" sz="1800" dirty="0"/>
          </a:p>
          <a:p>
            <a:pPr lvl="1"/>
            <a:r>
              <a:rPr lang="en-GB" altLang="ja-JP" sz="1600" dirty="0" smtClean="0"/>
              <a:t>Start the discussion to define the </a:t>
            </a:r>
            <a:r>
              <a:rPr lang="en-US" altLang="ja-JP" sz="1600" dirty="0" smtClean="0"/>
              <a:t>requirements </a:t>
            </a:r>
            <a:r>
              <a:rPr lang="en-US" altLang="ja-JP" sz="1600" dirty="0"/>
              <a:t>for </a:t>
            </a:r>
            <a:r>
              <a:rPr lang="en-US" altLang="ja-JP" sz="1600" dirty="0" smtClean="0"/>
              <a:t>FR1 intra-band </a:t>
            </a:r>
            <a:r>
              <a:rPr lang="en-US" altLang="ja-JP" sz="1600" dirty="0"/>
              <a:t>contiguous </a:t>
            </a:r>
            <a:r>
              <a:rPr lang="en-US" altLang="ja-JP" sz="1600" dirty="0" smtClean="0"/>
              <a:t>and non-contiguous EN-DC </a:t>
            </a:r>
            <a:r>
              <a:rPr lang="en-US" altLang="ja-JP" sz="1600" dirty="0"/>
              <a:t>with </a:t>
            </a:r>
            <a:r>
              <a:rPr lang="en-US" altLang="ja-JP" sz="1600" dirty="0" smtClean="0"/>
              <a:t>power </a:t>
            </a:r>
            <a:r>
              <a:rPr lang="en-US" altLang="ja-JP" sz="1600" dirty="0"/>
              <a:t>imbalance between LTE and NR </a:t>
            </a:r>
            <a:r>
              <a:rPr lang="en-US" altLang="ja-JP" sz="1600" dirty="0" smtClean="0"/>
              <a:t>carrier from next RAN4 meeting based on the decision in next RAN plenary meeting.</a:t>
            </a:r>
          </a:p>
          <a:p>
            <a:pPr lvl="2"/>
            <a:r>
              <a:rPr lang="en-US" altLang="ja-JP" sz="1400" dirty="0" smtClean="0"/>
              <a:t>The objectives in WID will be revised in next RAN plenary meeting. </a:t>
            </a:r>
          </a:p>
          <a:p>
            <a:pPr lvl="1"/>
            <a:r>
              <a:rPr lang="en-US" altLang="ja-JP" sz="1600" dirty="0" smtClean="0"/>
              <a:t>The value of power imbalance: </a:t>
            </a:r>
          </a:p>
          <a:p>
            <a:pPr lvl="2"/>
            <a:r>
              <a:rPr lang="en-US" altLang="ja-JP" sz="1400" dirty="0" smtClean="0"/>
              <a:t>6 dB for contiguous EN-DC</a:t>
            </a:r>
          </a:p>
          <a:p>
            <a:pPr lvl="2"/>
            <a:r>
              <a:rPr lang="en-US" altLang="ja-JP" sz="1400" dirty="0" smtClean="0"/>
              <a:t>FFS for non-contiguous EN-DC. Discussion is needed.</a:t>
            </a:r>
          </a:p>
          <a:p>
            <a:pPr marL="914400" lvl="2" indent="0">
              <a:buNone/>
            </a:pPr>
            <a:endParaRPr lang="en-US" altLang="ja-JP" sz="1400" dirty="0">
              <a:solidFill>
                <a:srgbClr val="FF0000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717420" y="477709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2254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/>
              <a:t>Wayforward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199" y="1338731"/>
            <a:ext cx="11107615" cy="5288959"/>
          </a:xfrm>
        </p:spPr>
        <p:txBody>
          <a:bodyPr>
            <a:normAutofit/>
          </a:bodyPr>
          <a:lstStyle/>
          <a:p>
            <a:r>
              <a:rPr lang="en-US" altLang="ja-JP" sz="2000" dirty="0">
                <a:latin typeface="+mj-ea"/>
                <a:ea typeface="+mj-ea"/>
              </a:rPr>
              <a:t>For power imbalance test for FR1 intra-band contiguous NR-CA, following parameters are applied: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395737"/>
              </p:ext>
            </p:extLst>
          </p:nvPr>
        </p:nvGraphicFramePr>
        <p:xfrm>
          <a:off x="1137905" y="1795085"/>
          <a:ext cx="10467941" cy="4526280"/>
        </p:xfrm>
        <a:graphic>
          <a:graphicData uri="http://schemas.openxmlformats.org/drawingml/2006/table">
            <a:tbl>
              <a:tblPr firstRow="1" bandRow="1"/>
              <a:tblGrid>
                <a:gridCol w="4368242">
                  <a:extLst>
                    <a:ext uri="{9D8B030D-6E8A-4147-A177-3AD203B41FA5}">
                      <a16:colId xmlns:a16="http://schemas.microsoft.com/office/drawing/2014/main" val="2982167309"/>
                    </a:ext>
                  </a:extLst>
                </a:gridCol>
                <a:gridCol w="6099699">
                  <a:extLst>
                    <a:ext uri="{9D8B030D-6E8A-4147-A177-3AD203B41FA5}">
                      <a16:colId xmlns:a16="http://schemas.microsoft.com/office/drawing/2014/main" val="332582344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Parameters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2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Value</a:t>
                      </a:r>
                      <a:endParaRPr kumimoji="1" lang="ja-JP" sz="12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9349336"/>
                  </a:ext>
                </a:extLst>
              </a:tr>
              <a:tr h="1651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altLang="ja-JP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Duplex mode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Case #1: FDD+FDD CA w/ 15kHz SCS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Case #2: TDD+TDD CA w/ 30kHz </a:t>
                      </a:r>
                      <a:r>
                        <a:rPr kumimoji="1"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SCS</a:t>
                      </a:r>
                      <a:endParaRPr kumimoji="1" lang="ja-JP" altLang="ja-JP" sz="1200" strike="sngStrike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0406414"/>
                  </a:ext>
                </a:extLst>
              </a:tr>
              <a:tr h="1651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altLang="ja-JP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TDD</a:t>
                      </a:r>
                      <a:r>
                        <a:rPr kumimoji="1" lang="en-US" altLang="ja-JP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pattern</a:t>
                      </a:r>
                      <a:endParaRPr kumimoji="1" lang="en-US" altLang="ja-JP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kumimoji="1" lang="ja-JP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1: 7D1S2U(S=6d4s4u)</a:t>
                      </a:r>
                      <a:endParaRPr kumimoji="1" lang="en-US" altLang="ja-JP" sz="12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2: DDDSU+DDSUU (S=10d2s2u)</a:t>
                      </a:r>
                      <a:endParaRPr kumimoji="1" lang="ja-JP" altLang="ja-JP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altLang="ja-JP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3: DDDSUUDDDD (S=6d4s4u)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82698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PDSCH configurations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Mapping type: Type A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K0: 0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PRB bundling size: Option 1: WB; Option 2: 2 PRBs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6768825"/>
                  </a:ext>
                </a:extLst>
              </a:tr>
              <a:tr h="1651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PDSCH DMRS configurations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DMRS type: Type 1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Number of additional DMRS: 1 (i.e., 1+1)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0805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Transmission rank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Rank 1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07383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MCS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altLang="ja-JP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MCS: 64QAM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altLang="ja-JP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Code rate: Option 1: MCS19, 64QAM with 0.5 code rate;</a:t>
                      </a:r>
                      <a:r>
                        <a:rPr kumimoji="1" lang="en-US" altLang="ja-JP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altLang="ja-JP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2: FFS</a:t>
                      </a:r>
                      <a:endParaRPr kumimoji="1" lang="ja-JP" altLang="ja-JP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93871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 number of HARQ transmission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(RV = {0})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55004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2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PDCCH allocation</a:t>
                      </a:r>
                      <a:endParaRPr kumimoji="1" lang="ja-JP" sz="12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1: Symbol #0; Option 2: Symbol #0 and #1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30881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MIMO configuration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Option 1: 2x2</a:t>
                      </a:r>
                      <a:r>
                        <a:rPr kumimoji="1" lang="en-US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2x4; Option 2: 1x2 and 1x4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4855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Propagation condition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Static propagation condition without external noise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11894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Precoding configuration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 Type I, Random per slot with PRB bundling granularity</a:t>
                      </a:r>
                      <a:endParaRPr kumimoji="1" lang="ja-JP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9002270"/>
                  </a:ext>
                </a:extLst>
              </a:tr>
            </a:tbl>
          </a:graphicData>
        </a:graphic>
      </p:graphicFrame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91EC-159D-4153-989E-0305238B50D2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67043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546</Words>
  <Application>Microsoft Office PowerPoint</Application>
  <PresentationFormat>ワイド画面</PresentationFormat>
  <Paragraphs>71</Paragraphs>
  <Slides>4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游ゴシック</vt:lpstr>
      <vt:lpstr>游ゴシック Light</vt:lpstr>
      <vt:lpstr>Arial</vt:lpstr>
      <vt:lpstr>Office テーマ</vt:lpstr>
      <vt:lpstr>Way forward on UE  FR1 CA power imbalance requirements</vt:lpstr>
      <vt:lpstr>Wayforward</vt:lpstr>
      <vt:lpstr>Wayforward</vt:lpstr>
      <vt:lpstr>Wayforward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2020-03-03T01:11:12Z</dcterms:created>
  <dcterms:modified xsi:type="dcterms:W3CDTF">2020-03-04T23:15:15Z</dcterms:modified>
</cp:coreProperties>
</file>