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67" r:id="rId2"/>
    <p:sldId id="290" r:id="rId3"/>
    <p:sldId id="291" r:id="rId4"/>
    <p:sldId id="296" r:id="rId5"/>
    <p:sldId id="300" r:id="rId6"/>
    <p:sldId id="289" r:id="rId7"/>
    <p:sldId id="297" r:id="rId8"/>
    <p:sldId id="294" r:id="rId9"/>
    <p:sldId id="293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91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omas Chapman" initials="TC" lastIdx="4" clrIdx="0">
    <p:extLst>
      <p:ext uri="{19B8F6BF-5375-455C-9EA6-DF929625EA0E}">
        <p15:presenceInfo xmlns:p15="http://schemas.microsoft.com/office/powerpoint/2012/main" userId="S::thomas.chapman@ericsson.com::62f56abd-8013-406a-a5cf-528bee683f35" providerId="AD"/>
      </p:ext>
    </p:extLst>
  </p:cmAuthor>
  <p:cmAuthor id="2" name="Aijun CAO" initials="C" lastIdx="3" clrIdx="1">
    <p:extLst>
      <p:ext uri="{19B8F6BF-5375-455C-9EA6-DF929625EA0E}">
        <p15:presenceInfo xmlns:p15="http://schemas.microsoft.com/office/powerpoint/2012/main" userId="Aijun CA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72" autoAdjust="0"/>
    <p:restoredTop sz="93165" autoAdjust="0"/>
  </p:normalViewPr>
  <p:slideViewPr>
    <p:cSldViewPr>
      <p:cViewPr varScale="1">
        <p:scale>
          <a:sx n="69" d="100"/>
          <a:sy n="69" d="100"/>
        </p:scale>
        <p:origin x="1380" y="72"/>
      </p:cViewPr>
      <p:guideLst>
        <p:guide orient="horz" pos="2133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123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package" Target="../embeddings/Microsoft_Excel_Worksheet1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on BS demodulation requirements for 2-step RACH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ZTE</a:t>
            </a: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73283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#94e Meeting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Feb 24th – Mar 6th 2020</a:t>
            </a:r>
            <a:endParaRPr lang="ja-JP" altLang="en-US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0" y="1889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R4-2002389</a:t>
            </a:r>
            <a:endParaRPr lang="en-US" altLang="ja-JP" sz="1800" dirty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from 1</a:t>
            </a:r>
            <a:r>
              <a:rPr lang="en-US" baseline="30000" dirty="0"/>
              <a:t>st</a:t>
            </a:r>
            <a:r>
              <a:rPr lang="en-US" dirty="0"/>
              <a:t> round discussion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412976"/>
          </a:xfrm>
        </p:spPr>
        <p:txBody>
          <a:bodyPr/>
          <a:lstStyle/>
          <a:p>
            <a:r>
              <a:rPr lang="en-US" dirty="0" smtClean="0"/>
              <a:t>No </a:t>
            </a:r>
            <a:r>
              <a:rPr lang="en-US" dirty="0"/>
              <a:t>additional preamble performance requirement for preamble is needed.</a:t>
            </a:r>
          </a:p>
          <a:p>
            <a:r>
              <a:rPr lang="en-US" dirty="0"/>
              <a:t>Leave performance requirements for interlaced PUSCH design and long preamble to NR-U WID.</a:t>
            </a:r>
          </a:p>
        </p:txBody>
      </p:sp>
    </p:spTree>
    <p:extLst>
      <p:ext uri="{BB962C8B-B14F-4D97-AF65-F5344CB8AC3E}">
        <p14:creationId xmlns:p14="http://schemas.microsoft.com/office/powerpoint/2010/main" val="1078745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089" y="116632"/>
            <a:ext cx="8229600" cy="1143000"/>
          </a:xfrm>
        </p:spPr>
        <p:txBody>
          <a:bodyPr/>
          <a:lstStyle/>
          <a:p>
            <a:r>
              <a:rPr lang="en-US" dirty="0"/>
              <a:t>Essential open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4525963"/>
          </a:xfrm>
        </p:spPr>
        <p:txBody>
          <a:bodyPr/>
          <a:lstStyle/>
          <a:p>
            <a:r>
              <a:rPr lang="en-US" dirty="0"/>
              <a:t>Application scenarios, </a:t>
            </a:r>
          </a:p>
          <a:p>
            <a:pPr lvl="1"/>
            <a:r>
              <a:rPr lang="en-US" dirty="0"/>
              <a:t>whether or not to consider only small cell case? </a:t>
            </a:r>
          </a:p>
          <a:p>
            <a:pPr lvl="1"/>
            <a:r>
              <a:rPr lang="en-US" dirty="0"/>
              <a:t>Whether 2 step RACH is only activated near to the </a:t>
            </a:r>
            <a:r>
              <a:rPr lang="en-US" dirty="0" err="1"/>
              <a:t>centre</a:t>
            </a:r>
            <a:r>
              <a:rPr lang="en-US" dirty="0"/>
              <a:t> of large cells ?</a:t>
            </a:r>
          </a:p>
          <a:p>
            <a:r>
              <a:rPr lang="en-US" dirty="0"/>
              <a:t>Timing offset (TO) issue:</a:t>
            </a:r>
          </a:p>
          <a:p>
            <a:pPr lvl="1"/>
            <a:r>
              <a:rPr lang="en-US" dirty="0"/>
              <a:t>Can BS assume the same or different timing offsets among UEs?</a:t>
            </a:r>
          </a:p>
          <a:p>
            <a:pPr lvl="1"/>
            <a:r>
              <a:rPr lang="en-US" dirty="0"/>
              <a:t>Potential impact on the performance of different TOs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9568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303A028-AC34-41BC-99D4-2E69265E3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641" y="116632"/>
            <a:ext cx="5915000" cy="562074"/>
          </a:xfrm>
        </p:spPr>
        <p:txBody>
          <a:bodyPr/>
          <a:lstStyle/>
          <a:p>
            <a:r>
              <a:rPr lang="sv-SE" dirty="0"/>
              <a:t>Application scenarios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02C5790-C2A6-4D3C-803F-0B606263AF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641" y="1268760"/>
            <a:ext cx="8229600" cy="4525963"/>
          </a:xfrm>
        </p:spPr>
        <p:txBody>
          <a:bodyPr/>
          <a:lstStyle/>
          <a:p>
            <a:r>
              <a:rPr lang="en-US" sz="2800" dirty="0"/>
              <a:t>RAN1 agreed to support all different preamble formats for 2-step RACH</a:t>
            </a:r>
          </a:p>
          <a:p>
            <a:r>
              <a:rPr lang="en-US" sz="2800" dirty="0" smtClean="0"/>
              <a:t>If </a:t>
            </a:r>
            <a:r>
              <a:rPr lang="en-US" sz="2800" dirty="0"/>
              <a:t>the timing offset between different UEs is large in comparison to the CP length, then some taps of the channel </a:t>
            </a:r>
            <a:r>
              <a:rPr lang="en-US" sz="2800" dirty="0" smtClean="0"/>
              <a:t>impulse </a:t>
            </a:r>
            <a:r>
              <a:rPr lang="en-US" sz="2800" dirty="0"/>
              <a:t>response may fall outside of the CP and the </a:t>
            </a:r>
            <a:r>
              <a:rPr lang="en-US" sz="2800" dirty="0" err="1"/>
              <a:t>msgA</a:t>
            </a:r>
            <a:r>
              <a:rPr lang="en-US" sz="2800" dirty="0"/>
              <a:t> PUSCH from those UEs will not be orthogonal in the frequency domain and will not be orthogonal with regular PUSCH</a:t>
            </a:r>
            <a:endParaRPr lang="sv-SE" sz="2800" dirty="0" smtClean="0"/>
          </a:p>
          <a:p>
            <a:pPr lvl="1"/>
            <a:r>
              <a:rPr lang="sv-SE" sz="2400" dirty="0" smtClean="0"/>
              <a:t>This </a:t>
            </a:r>
            <a:r>
              <a:rPr lang="sv-SE" sz="2400" dirty="0"/>
              <a:t>may restrict the system </a:t>
            </a:r>
            <a:r>
              <a:rPr lang="sv-SE" sz="2400" dirty="0" smtClean="0"/>
              <a:t>capacity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942649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64292E0-5989-4294-AEFB-00111B82D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4320A4E-4F00-47F7-90F8-27B9414182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RAN4 should determine relevant application scenarios for </a:t>
            </a:r>
            <a:r>
              <a:rPr lang="en-US" sz="2800" dirty="0" err="1"/>
              <a:t>MsgA</a:t>
            </a:r>
            <a:r>
              <a:rPr lang="en-US" sz="2800" dirty="0"/>
              <a:t> performance </a:t>
            </a:r>
            <a:r>
              <a:rPr lang="en-US" sz="2800" dirty="0" smtClean="0"/>
              <a:t>evaluation</a:t>
            </a:r>
          </a:p>
          <a:p>
            <a:pPr marL="914400" lvl="1" indent="-514350"/>
            <a:r>
              <a:rPr lang="en-US" sz="2400" dirty="0" smtClean="0"/>
              <a:t>Including </a:t>
            </a:r>
            <a:r>
              <a:rPr lang="en-US" sz="2400" dirty="0"/>
              <a:t>a request to all companies to contribute parameters needed for analysis, e.g., cell size of the use </a:t>
            </a:r>
            <a:r>
              <a:rPr lang="en-US" sz="2400" dirty="0" smtClean="0"/>
              <a:t>cases</a:t>
            </a:r>
            <a:endParaRPr lang="en-US" sz="2400" dirty="0"/>
          </a:p>
          <a:p>
            <a:r>
              <a:rPr lang="en-US" sz="2800" dirty="0"/>
              <a:t>RAN4 should study if new requirements for </a:t>
            </a:r>
            <a:r>
              <a:rPr lang="en-US" sz="2800" dirty="0" err="1"/>
              <a:t>MsgA</a:t>
            </a:r>
            <a:r>
              <a:rPr lang="en-US" sz="2800" dirty="0"/>
              <a:t> performance should be </a:t>
            </a:r>
            <a:r>
              <a:rPr lang="en-US" sz="2800" dirty="0" smtClean="0"/>
              <a:t>defined</a:t>
            </a:r>
          </a:p>
          <a:p>
            <a:pPr lvl="1"/>
            <a:r>
              <a:rPr lang="en-US" sz="2400" dirty="0" smtClean="0"/>
              <a:t>FFS on whether the new requirements are functional or performance.</a:t>
            </a:r>
          </a:p>
        </p:txBody>
      </p:sp>
    </p:spTree>
    <p:extLst>
      <p:ext uri="{BB962C8B-B14F-4D97-AF65-F5344CB8AC3E}">
        <p14:creationId xmlns:p14="http://schemas.microsoft.com/office/powerpoint/2010/main" val="2059232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/>
              <a:t>Reference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772816"/>
            <a:ext cx="8964488" cy="2016224"/>
          </a:xfrm>
        </p:spPr>
        <p:txBody>
          <a:bodyPr/>
          <a:lstStyle/>
          <a:p>
            <a:r>
              <a:rPr lang="en-US" altLang="zh-CN" sz="1600" dirty="0"/>
              <a:t>R4-2002387	Email discussion summary for RAN4#94e_#96_NR_2step_RACH_Demod, ZTE</a:t>
            </a:r>
            <a:endParaRPr lang="pt-BR" altLang="zh-CN" sz="1600" dirty="0"/>
          </a:p>
          <a:p>
            <a:r>
              <a:rPr lang="pt-BR" altLang="zh-CN" sz="1600" dirty="0"/>
              <a:t>R4-2000801	</a:t>
            </a:r>
            <a:r>
              <a:rPr lang="en-US" altLang="zh-CN" sz="1600" dirty="0"/>
              <a:t>BS demodulation requirements for 2-step RACH, </a:t>
            </a:r>
            <a:r>
              <a:rPr lang="pt-BR" altLang="zh-CN" sz="1600" dirty="0"/>
              <a:t>ZTE</a:t>
            </a:r>
          </a:p>
          <a:p>
            <a:r>
              <a:rPr lang="pt-BR" altLang="zh-CN" sz="1600" dirty="0"/>
              <a:t>R4-2000802 	2-step RACH workplan, ZTE</a:t>
            </a:r>
          </a:p>
          <a:p>
            <a:r>
              <a:rPr lang="pt-BR" altLang="zh-CN" sz="1600" dirty="0"/>
              <a:t>R4-2000314	</a:t>
            </a:r>
            <a:r>
              <a:rPr lang="en-US" altLang="zh-CN" sz="1600" dirty="0"/>
              <a:t>View on BS demodulation requirement for NR 2-step RACH, </a:t>
            </a:r>
            <a:r>
              <a:rPr lang="pt-BR" altLang="zh-CN" sz="1600" dirty="0"/>
              <a:t>Samsung</a:t>
            </a:r>
          </a:p>
          <a:p>
            <a:r>
              <a:rPr lang="pt-BR" altLang="zh-CN" sz="1600" dirty="0"/>
              <a:t>R4-2001183	</a:t>
            </a:r>
            <a:r>
              <a:rPr lang="en-US" altLang="zh-CN" sz="1600" dirty="0"/>
              <a:t>On 2 step RACH demodulation, </a:t>
            </a:r>
            <a:r>
              <a:rPr lang="pt-BR" altLang="zh-CN" sz="1600" dirty="0"/>
              <a:t>Ericsson</a:t>
            </a:r>
          </a:p>
          <a:p>
            <a:r>
              <a:rPr lang="pt-BR" altLang="zh-CN" sz="1600" dirty="0"/>
              <a:t>R4-2001491	</a:t>
            </a:r>
            <a:r>
              <a:rPr lang="en-US" altLang="zh-CN" sz="1600" dirty="0"/>
              <a:t>On 2-step RACH BS demodulation requirements, </a:t>
            </a:r>
            <a:r>
              <a:rPr lang="pt-BR" altLang="zh-CN" sz="1600" dirty="0"/>
              <a:t>Nokia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536872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60EE120-3D32-4768-9E8E-6EF01B1ED7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Background information (not for agreement)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FF46EC2-1036-46E3-A786-25C3280DB9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12406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40" y="0"/>
            <a:ext cx="8229600" cy="764704"/>
          </a:xfrm>
        </p:spPr>
        <p:txBody>
          <a:bodyPr/>
          <a:lstStyle/>
          <a:p>
            <a:r>
              <a:rPr lang="en-US" sz="3600" dirty="0"/>
              <a:t>Timing Offsets (1): 2-step Vs 4-step RACH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940" y="788512"/>
            <a:ext cx="8532440" cy="3600400"/>
          </a:xfrm>
          <a:prstGeom prst="rect">
            <a:avLst/>
          </a:prstGeom>
        </p:spPr>
      </p:pic>
      <p:sp>
        <p:nvSpPr>
          <p:cNvPr id="31" name="Oval 30"/>
          <p:cNvSpPr/>
          <p:nvPr/>
        </p:nvSpPr>
        <p:spPr>
          <a:xfrm>
            <a:off x="246940" y="2530624"/>
            <a:ext cx="568595" cy="483637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Arrow Connector 32"/>
          <p:cNvCxnSpPr/>
          <p:nvPr/>
        </p:nvCxnSpPr>
        <p:spPr>
          <a:xfrm flipV="1">
            <a:off x="246940" y="2954429"/>
            <a:ext cx="147455" cy="1710882"/>
          </a:xfrm>
          <a:prstGeom prst="straightConnector1">
            <a:avLst/>
          </a:prstGeom>
          <a:ln w="34925" cap="flat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-10815" y="4782405"/>
            <a:ext cx="1833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Timing adjusted</a:t>
            </a:r>
          </a:p>
        </p:txBody>
      </p:sp>
      <p:sp>
        <p:nvSpPr>
          <p:cNvPr id="41" name="Oval 40"/>
          <p:cNvSpPr/>
          <p:nvPr/>
        </p:nvSpPr>
        <p:spPr>
          <a:xfrm>
            <a:off x="3203847" y="1349189"/>
            <a:ext cx="864097" cy="483637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Arrow Connector 42"/>
          <p:cNvCxnSpPr/>
          <p:nvPr/>
        </p:nvCxnSpPr>
        <p:spPr>
          <a:xfrm flipH="1" flipV="1">
            <a:off x="4017598" y="1795849"/>
            <a:ext cx="745970" cy="2243567"/>
          </a:xfrm>
          <a:prstGeom prst="straightConnector1">
            <a:avLst/>
          </a:prstGeom>
          <a:ln w="34925" cap="flat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3458170" y="4039416"/>
            <a:ext cx="18590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Timing offset for each UE is estimated, and sent to the UE in Msg2</a:t>
            </a:r>
          </a:p>
        </p:txBody>
      </p:sp>
      <p:sp>
        <p:nvSpPr>
          <p:cNvPr id="48" name="Oval 47"/>
          <p:cNvSpPr/>
          <p:nvPr/>
        </p:nvSpPr>
        <p:spPr>
          <a:xfrm>
            <a:off x="5141830" y="1802975"/>
            <a:ext cx="435489" cy="483637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Arrow Connector 48"/>
          <p:cNvCxnSpPr/>
          <p:nvPr/>
        </p:nvCxnSpPr>
        <p:spPr>
          <a:xfrm flipH="1" flipV="1">
            <a:off x="5448027" y="2286614"/>
            <a:ext cx="247445" cy="2102298"/>
          </a:xfrm>
          <a:prstGeom prst="straightConnector1">
            <a:avLst/>
          </a:prstGeom>
          <a:ln w="34925" cap="flat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448027" y="4516732"/>
            <a:ext cx="1859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Lack of timing offsets adjustment </a:t>
            </a:r>
          </a:p>
        </p:txBody>
      </p:sp>
      <p:sp>
        <p:nvSpPr>
          <p:cNvPr id="55" name="Oval 54"/>
          <p:cNvSpPr/>
          <p:nvPr/>
        </p:nvSpPr>
        <p:spPr>
          <a:xfrm>
            <a:off x="8100392" y="1795849"/>
            <a:ext cx="576064" cy="483637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347864" y="2530624"/>
            <a:ext cx="698946" cy="483637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746909" y="5545230"/>
            <a:ext cx="30312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so all UEs preambles are received within one CP at BS side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 flipV="1">
            <a:off x="2382523" y="3008272"/>
            <a:ext cx="1131273" cy="2536958"/>
          </a:xfrm>
          <a:prstGeom prst="straightConnector1">
            <a:avLst/>
          </a:prstGeom>
          <a:ln w="34925" cap="flat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V="1">
            <a:off x="7307067" y="2286613"/>
            <a:ext cx="1033424" cy="3153449"/>
          </a:xfrm>
          <a:prstGeom prst="straightConnector1">
            <a:avLst/>
          </a:prstGeom>
          <a:ln w="34925" cap="flat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695472" y="5683729"/>
            <a:ext cx="2934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Timing offsets among UEs are not guaranteed</a:t>
            </a:r>
          </a:p>
        </p:txBody>
      </p:sp>
    </p:spTree>
    <p:extLst>
      <p:ext uri="{BB962C8B-B14F-4D97-AF65-F5344CB8AC3E}">
        <p14:creationId xmlns:p14="http://schemas.microsoft.com/office/powerpoint/2010/main" val="1282594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49536"/>
            <a:ext cx="6635080" cy="634082"/>
          </a:xfrm>
        </p:spPr>
        <p:txBody>
          <a:bodyPr/>
          <a:lstStyle/>
          <a:p>
            <a:r>
              <a:rPr lang="en-US" dirty="0"/>
              <a:t>Timing offsets (2): examples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7200" y="1300118"/>
            <a:ext cx="676875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Timing offset in the unit </a:t>
            </a:r>
            <a:r>
              <a:rPr lang="en-US" altLang="en-US" dirty="0" smtClean="0">
                <a:solidFill>
                  <a:srgbClr val="000000"/>
                </a:solidFill>
                <a:cs typeface="Arial" panose="020B0604020202020204" pitchFamily="34" charset="0"/>
              </a:rPr>
              <a:t>of </a:t>
            </a:r>
            <a:r>
              <a:rPr lang="en-US" altLang="en-US" dirty="0" smtClean="0">
                <a:cs typeface="Arial" panose="020B0604020202020204" pitchFamily="34" charset="0"/>
              </a:rPr>
              <a:t>CPs</a:t>
            </a:r>
            <a:r>
              <a:rPr lang="en-US" altLang="en-US" dirty="0" smtClean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cause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by round-trip delay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987988"/>
              </p:ext>
            </p:extLst>
          </p:nvPr>
        </p:nvGraphicFramePr>
        <p:xfrm>
          <a:off x="323531" y="1844824"/>
          <a:ext cx="8280920" cy="4320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97870"/>
                <a:gridCol w="833300"/>
                <a:gridCol w="833300"/>
                <a:gridCol w="833300"/>
                <a:gridCol w="833300"/>
                <a:gridCol w="833300"/>
                <a:gridCol w="833300"/>
                <a:gridCol w="1249950"/>
                <a:gridCol w="833300"/>
              </a:tblGrid>
              <a:tr h="54006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Fraction of CP due to round trip delay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400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Distance/SCS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20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50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200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500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1732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25000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Symbol length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CP length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400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15 kHz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0.016344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0.04086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0.16344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0.408599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1.415387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20.42995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71.88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4.71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400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30 kHz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0.032688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0.08172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0.326879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0.817198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2.830773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40.85989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35.94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2.355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400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60 kHz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0.065376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0.16344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0.653758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1.634396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5.661547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81.71978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17.97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1.1775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400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120 kHz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0.130752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0.326879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1.307517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3.268791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11.32309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163.4396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8.99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0.58875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400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To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0.066667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0.166667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0.666667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1.666667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5.773333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83.33333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TO(us)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0.07698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0.19245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0.7698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1.924501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6.666471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96.22504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7401515"/>
              </p:ext>
            </p:extLst>
          </p:nvPr>
        </p:nvGraphicFramePr>
        <p:xfrm>
          <a:off x="7092280" y="634665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Worksheet" showAsIcon="1" r:id="rId4" imgW="914400" imgH="771480" progId="Excel.Sheet.12">
                  <p:embed/>
                </p:oleObj>
              </mc:Choice>
              <mc:Fallback>
                <p:oleObj name="Worksheet" showAsIcon="1" r:id="rId4" imgW="914400" imgH="7714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92280" y="634665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2471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3669</TotalTime>
  <Words>380</Words>
  <Application>Microsoft Office PowerPoint</Application>
  <PresentationFormat>On-screen Show (4:3)</PresentationFormat>
  <Paragraphs>101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Meiryo UI</vt:lpstr>
      <vt:lpstr>宋体</vt:lpstr>
      <vt:lpstr>Arial</vt:lpstr>
      <vt:lpstr>Calibri</vt:lpstr>
      <vt:lpstr>Office 主题</vt:lpstr>
      <vt:lpstr>Worksheet</vt:lpstr>
      <vt:lpstr>WF on BS demodulation requirements for 2-step RACH</vt:lpstr>
      <vt:lpstr>Agreements from 1st round discussion</vt:lpstr>
      <vt:lpstr>Essential open issues</vt:lpstr>
      <vt:lpstr>Application scenarios</vt:lpstr>
      <vt:lpstr>Agreements</vt:lpstr>
      <vt:lpstr>Reference</vt:lpstr>
      <vt:lpstr>Background information (not for agreement)</vt:lpstr>
      <vt:lpstr>Timing Offsets (1): 2-step Vs 4-step RACH</vt:lpstr>
      <vt:lpstr>Timing offsets (2): examples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Aijun CAO</dc:creator>
  <cp:lastModifiedBy>Aijun CAO</cp:lastModifiedBy>
  <cp:revision>377</cp:revision>
  <dcterms:created xsi:type="dcterms:W3CDTF">2016-01-12T08:39:00Z</dcterms:created>
  <dcterms:modified xsi:type="dcterms:W3CDTF">2020-03-04T23:19:10Z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KSOProductBuildVer">
    <vt:lpwstr>2052-10.8.2.7027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1554686601</vt:lpwstr>
  </property>
</Properties>
</file>