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5" r:id="rId4"/>
    <p:sldId id="257" r:id="rId5"/>
    <p:sldId id="264" r:id="rId6"/>
    <p:sldId id="263" r:id="rId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relian Bria" initials="AB" lastIdx="1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806" y="19"/>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viewProps" Target="viewProps.xml"/><Relationship Id="rId8" Type="http://schemas.openxmlformats.org/officeDocument/2006/relationships/presProps" Target="presProps.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1" Type="http://schemas.openxmlformats.org/officeDocument/2006/relationships/commentAuthors" Target="commentAuthors.xml"/><Relationship Id="rId10" Type="http://schemas.openxmlformats.org/officeDocument/2006/relationships/tableStyles" Target="tableStyles.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3-03T13:25:26.043" idx="1">
    <p:pos x="5445" y="603"/>
    <p:text>Xiang say it is ok to define per enclosure and each port</p:text>
  </p:cm>
  <p:cm authorId="1" dt="2020-03-03T13:30:47.542" idx="2">
    <p:pos x="5042" y="1961"/>
    <p:text>cases are described in ZTE contri 1253, see Proposal 2</p:text>
  </p:cm>
  <p:cm authorId="1" dt="2020-03-03T13:39:12.767" idx="3">
    <p:pos x="1138" y="2149"/>
    <p:text>it is not specified which is the requiremnts in this case.</p:text>
  </p:cm>
  <p:cm authorId="1" dt="2020-03-03T13:47:16.331" idx="7">
    <p:pos x="1138" y="2285"/>
    <p:text>Need also to be sure that the test model can force a certain rx-tx configuration</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20-03-03T13:41:22.160" idx="4">
    <p:pos x="5015" y="1038"/>
    <p:text>Used Environment is only class A and class B...not indoor/outdoor</p:text>
  </p:cm>
  <p:cm authorId="1" dt="2020-03-03T13:42:09.907" idx="5">
    <p:pos x="5650" y="1381"/>
    <p:text/>
  </p:cm>
  <p:cm authorId="1" dt="2020-03-03T13:55:38.932" idx="8">
    <p:pos x="5650" y="1517"/>
    <p:text>Ericsson ok with Option 2</p:text>
  </p:cm>
  <p:cm authorId="1" dt="2020-03-03T13:43:34.958" idx="6">
    <p:pos x="2098" y="2646"/>
    <p:text>Maybe allow for both Option 1 and 2. Option 1 leads to longer test time, while Option 2 means more equipment around but faster results. In option 2 if MT has 3V/m requirement and DU has 10V/m requirement what do we do?</p:text>
  </p:cm>
  <p:cm authorId="1" dt="2020-03-03T14:02:23.257" idx="9">
    <p:pos x="5737" y="3803"/>
    <p:text>We look at conducted immunity here, eventually both enclosures are driven by same power supply. What is the requirement for UE-like devices in this case? Normally is much more relaxed than BS. We should probably go for the same requirement for both enclosures, at least if they are place on the same site.</p:text>
  </p:cm>
</p:cmLst>
</file>

<file path=ppt/comments/comment3.xml><?xml version="1.0" encoding="utf-8"?>
<p:cmLst xmlns:a="http://schemas.openxmlformats.org/drawingml/2006/main" xmlns:r="http://schemas.openxmlformats.org/officeDocument/2006/relationships" xmlns:p="http://schemas.openxmlformats.org/presentationml/2006/main">
  <p:cm authorId="1" dt="2020-03-03T14:04:30.003" idx="10">
    <p:pos x="4855" y="1038"/>
    <p:text>better to set as reference the discussion file R4-2002369, as it contains all the other references and the feedback as well</p:tex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732B9B2E-3987-4FEE-81E0-C361E4B49EEC}"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30D6D3F-FF66-480D-A3BF-A8C6018B9A39}"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55E1D3F-F635-43B1-81C4-FEB8953885B7}"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2F20634-0294-4019-ADC2-4C61E3641544}"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1237AE4-1CA1-4BD6-A59C-267D2926DB8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4AD5D381-9090-4739-BCF9-463136357550}"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E741B97-ED81-43E9-ACB5-5664A230F179}"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305634E1-2BBA-45E4-B419-BF61D4D9820A}"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6CD62417-7233-43F4-BB20-4D0B60A088B7}"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98BC5DB-2B68-42A7-A2A0-BDE4FDFDDF1A}"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3667BB0-58C9-40A8-B91F-2FCACC913A05}"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46642D0E-0329-4C61-AB61-9F7C652527EE}"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D778409C-FF29-436B-8BCE-F8235D04BFCA}"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342552FB-1F24-42BB-8002-3231BD2C1798}"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0BD92976-D0FA-4980-B07A-53946168ACE7}"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58CDE1D4-373C-4E03-857A-2F630CAF20E0}"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B44AFDE-743D-4267-9A24-51E5AD85971A}"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363F9452-ED8B-4FBC-BE5D-AE6765361420}"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98DDFD58-08B9-4441-A6DC-9A63B079C63A}"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373DA415-34A7-4A7B-AB8C-A5631C745CD8}"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399108CB-7855-4E9D-9FB7-7D6EA3D916FF}"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82E71615-5787-4E5D-8E4C-FE9B7FE4222F}"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fld id="{017E9CD2-D266-496F-A23B-65DDCBC48B98}"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comments" Target="../comments/comment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p:cNvSpPr>
            <a:spLocks noGrp="1"/>
          </p:cNvSpPr>
          <p:nvPr>
            <p:ph type="ctrTitle"/>
          </p:nvPr>
        </p:nvSpPr>
        <p:spPr>
          <a:xfrm>
            <a:off x="250825" y="188913"/>
            <a:ext cx="5616575" cy="1470025"/>
          </a:xfrm>
        </p:spPr>
        <p:txBody>
          <a:bodyPr/>
          <a:lstStyle/>
          <a:p>
            <a:pPr algn="l" eaLnBrk="1" hangingPunct="1"/>
            <a:r>
              <a:rPr lang="en-US" altLang="zh-CN" sz="1800" dirty="0">
                <a:latin typeface="Times New Roman" panose="02020603050405020304" pitchFamily="18" charset="0"/>
                <a:ea typeface="Arial Unicode MS" panose="020B0604020202020204" pitchFamily="50" charset="-128"/>
                <a:cs typeface="Times New Roman" panose="02020603050405020304" pitchFamily="18" charset="0"/>
              </a:rPr>
              <a:t>3GPP TSG-RAN WG4 Meeting #94-e</a:t>
            </a:r>
            <a:br>
              <a:rPr lang="en-US" altLang="zh-CN" sz="1800" dirty="0">
                <a:latin typeface="Times New Roman" panose="02020603050405020304" pitchFamily="18" charset="0"/>
                <a:ea typeface="Arial Unicode MS" panose="020B0604020202020204" pitchFamily="50" charset="-128"/>
                <a:cs typeface="Times New Roman" panose="02020603050405020304" pitchFamily="18" charset="0"/>
              </a:rPr>
            </a:br>
            <a:r>
              <a:rPr lang="en-US" sz="1800" dirty="0">
                <a:latin typeface="Times New Roman" panose="02020603050405020304" pitchFamily="18" charset="0"/>
                <a:ea typeface="Arial Unicode MS" panose="020B0604020202020204" pitchFamily="50" charset="-128"/>
                <a:cs typeface="Times New Roman" panose="02020603050405020304" pitchFamily="18" charset="0"/>
              </a:rPr>
              <a:t>Electronic Meeting, 24 Feb.- 6 Mar.,2020</a:t>
            </a:r>
            <a:endParaRPr lang="en-US" sz="1800" dirty="0">
              <a:latin typeface="Times New Roman" panose="02020603050405020304" pitchFamily="18" charset="0"/>
              <a:ea typeface="Arial Unicode MS" panose="020B0604020202020204" pitchFamily="50" charset="-128"/>
              <a:cs typeface="Times New Roman" panose="02020603050405020304" pitchFamily="18" charset="0"/>
            </a:endParaRPr>
          </a:p>
        </p:txBody>
      </p:sp>
      <p:sp>
        <p:nvSpPr>
          <p:cNvPr id="2051" name="副标题 2"/>
          <p:cNvSpPr>
            <a:spLocks noGrp="1"/>
          </p:cNvSpPr>
          <p:nvPr>
            <p:ph type="subTitle" idx="1"/>
          </p:nvPr>
        </p:nvSpPr>
        <p:spPr>
          <a:xfrm>
            <a:off x="1371600" y="3823623"/>
            <a:ext cx="6400800" cy="792088"/>
          </a:xfrm>
        </p:spPr>
        <p:txBody>
          <a:bodyPr/>
          <a:lstStyle/>
          <a:p>
            <a:pPr eaLnBrk="1" hangingPunct="1"/>
            <a:r>
              <a:rPr lang="en-US" altLang="zh-CN" dirty="0">
                <a:solidFill>
                  <a:schemeClr val="tx1"/>
                </a:solidFill>
                <a:latin typeface="Times New Roman" panose="02020603050405020304" pitchFamily="18" charset="0"/>
                <a:cs typeface="Times New Roman" panose="02020603050405020304" pitchFamily="18" charset="0"/>
              </a:rPr>
              <a:t>ZTE, …</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052" name="TextBox 3"/>
          <p:cNvSpPr txBox="1">
            <a:spLocks noChangeArrowheads="1"/>
          </p:cNvSpPr>
          <p:nvPr/>
        </p:nvSpPr>
        <p:spPr bwMode="auto">
          <a:xfrm>
            <a:off x="395288" y="2420938"/>
            <a:ext cx="8640762"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dirty="0">
                <a:latin typeface="Times New Roman" panose="02020603050405020304" pitchFamily="18" charset="0"/>
                <a:cs typeface="Times New Roman" panose="02020603050405020304" pitchFamily="18" charset="0"/>
              </a:rPr>
              <a:t>WF on IAB EMC core requirements</a:t>
            </a:r>
            <a:endParaRPr lang="zh-CN" altLang="en-US" sz="4000" dirty="0">
              <a:latin typeface="Times New Roman" panose="02020603050405020304" pitchFamily="18" charset="0"/>
              <a:cs typeface="Times New Roman" panose="02020603050405020304" pitchFamily="18" charset="0"/>
            </a:endParaRPr>
          </a:p>
        </p:txBody>
      </p:sp>
      <p:sp>
        <p:nvSpPr>
          <p:cNvPr id="2053" name="TextBox 4"/>
          <p:cNvSpPr txBox="1">
            <a:spLocks noChangeArrowheads="1"/>
          </p:cNvSpPr>
          <p:nvPr/>
        </p:nvSpPr>
        <p:spPr bwMode="auto">
          <a:xfrm>
            <a:off x="7273761" y="601583"/>
            <a:ext cx="1511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latin typeface="Times New Roman" panose="02020603050405020304" pitchFamily="18" charset="0"/>
                <a:ea typeface="Arial Unicode MS" panose="020B0604020202020204" pitchFamily="50" charset="-128"/>
                <a:cs typeface="Times New Roman" panose="02020603050405020304" pitchFamily="18" charset="0"/>
              </a:rPr>
              <a:t>R4-2002348</a:t>
            </a:r>
            <a:endParaRPr lang="en-US" altLang="zh-CN" dirty="0">
              <a:latin typeface="Times New Roman" panose="02020603050405020304" pitchFamily="18" charset="0"/>
              <a:ea typeface="Arial Unicode MS" panose="020B0604020202020204" pitchFamily="50" charset="-128"/>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543"/>
            <a:ext cx="8229600" cy="1143000"/>
          </a:xfrm>
        </p:spPr>
        <p:txBody>
          <a:bodyPr/>
          <a:lstStyle/>
          <a:p>
            <a:r>
              <a:rPr lang="en-US" dirty="0">
                <a:latin typeface="Times New Roman" panose="02020603050405020304" pitchFamily="18" charset="0"/>
                <a:cs typeface="Times New Roman" panose="02020603050405020304" pitchFamily="18" charset="0"/>
              </a:rPr>
              <a:t>Background</a:t>
            </a:r>
            <a:endParaRPr lang="en-US" dirty="0">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idx="1"/>
          </p:nvPr>
        </p:nvSpPr>
        <p:spPr>
          <a:xfrm>
            <a:off x="457200" y="1036955"/>
            <a:ext cx="8418195" cy="4510405"/>
          </a:xfrm>
        </p:spPr>
        <p:txBody>
          <a:bodyPr>
            <a:normAutofit/>
          </a:bodyPr>
          <a:lstStyle/>
          <a:p>
            <a:pPr marL="0" indent="0">
              <a:buNone/>
            </a:pPr>
            <a:r>
              <a:rPr lang="en-US" altLang="en-GB" sz="2000" dirty="0">
                <a:latin typeface="Times New Roman" panose="02020603050405020304" pitchFamily="18" charset="0"/>
                <a:cs typeface="Times New Roman" panose="02020603050405020304" pitchFamily="18" charset="0"/>
              </a:rPr>
              <a:t>Based on [1] current EMC emission requirement is discussed in three parts:</a:t>
            </a:r>
            <a:endParaRPr lang="en-US" altLang="en-GB" sz="2000" dirty="0">
              <a:latin typeface="Times New Roman" panose="02020603050405020304" pitchFamily="18" charset="0"/>
              <a:cs typeface="Times New Roman" panose="02020603050405020304" pitchFamily="18" charset="0"/>
            </a:endParaRPr>
          </a:p>
          <a:p>
            <a:pPr>
              <a:buFont typeface="Wingdings" panose="05000000000000000000" charset="0"/>
              <a:buChar char="l"/>
            </a:pPr>
            <a:r>
              <a:rPr lang="en-US" altLang="en-GB" sz="2000" dirty="0">
                <a:latin typeface="Times New Roman" panose="02020603050405020304" pitchFamily="18" charset="0"/>
                <a:cs typeface="Times New Roman" panose="02020603050405020304" pitchFamily="18" charset="0"/>
              </a:rPr>
              <a:t>Radiated emssion</a:t>
            </a:r>
            <a:endParaRPr lang="en-US" altLang="en-GB" sz="2000" dirty="0">
              <a:latin typeface="Times New Roman" panose="02020603050405020304" pitchFamily="18" charset="0"/>
              <a:cs typeface="Times New Roman" panose="02020603050405020304" pitchFamily="18" charset="0"/>
            </a:endParaRPr>
          </a:p>
          <a:p>
            <a:pPr>
              <a:buFont typeface="Wingdings" panose="05000000000000000000" charset="0"/>
              <a:buChar char="l"/>
            </a:pPr>
            <a:r>
              <a:rPr lang="en-US" altLang="en-GB" sz="2000" dirty="0">
                <a:latin typeface="Times New Roman" panose="02020603050405020304" pitchFamily="18" charset="0"/>
                <a:cs typeface="Times New Roman" panose="02020603050405020304" pitchFamily="18" charset="0"/>
              </a:rPr>
              <a:t>conducted emission</a:t>
            </a:r>
            <a:endParaRPr lang="en-US" altLang="en-GB" sz="2000" dirty="0">
              <a:latin typeface="Times New Roman" panose="02020603050405020304" pitchFamily="18" charset="0"/>
              <a:cs typeface="Times New Roman" panose="02020603050405020304" pitchFamily="18" charset="0"/>
            </a:endParaRPr>
          </a:p>
          <a:p>
            <a:pPr>
              <a:buFont typeface="Wingdings" panose="05000000000000000000" charset="0"/>
              <a:buChar char="l"/>
            </a:pPr>
            <a:r>
              <a:rPr lang="en-US" altLang="en-GB" sz="2000" dirty="0">
                <a:latin typeface="Times New Roman" panose="02020603050405020304" pitchFamily="18" charset="0"/>
                <a:cs typeface="Times New Roman" panose="02020603050405020304" pitchFamily="18" charset="0"/>
              </a:rPr>
              <a:t>harmonic and flicker </a:t>
            </a:r>
            <a:endParaRPr lang="en-US" altLang="en-GB" sz="2000" dirty="0">
              <a:latin typeface="Times New Roman" panose="02020603050405020304" pitchFamily="18" charset="0"/>
              <a:cs typeface="Times New Roman" panose="02020603050405020304" pitchFamily="18" charset="0"/>
            </a:endParaRPr>
          </a:p>
          <a:p>
            <a:pPr marL="0" indent="0">
              <a:buFont typeface="Wingdings" panose="05000000000000000000" charset="0"/>
              <a:buNone/>
            </a:pPr>
            <a:r>
              <a:rPr lang="en-US" altLang="en-GB" sz="2000" dirty="0">
                <a:latin typeface="Times New Roman" panose="02020603050405020304" pitchFamily="18" charset="0"/>
                <a:cs typeface="Times New Roman" panose="02020603050405020304" pitchFamily="18" charset="0"/>
              </a:rPr>
              <a:t>For radiated emission and harmonic and flicker, some agreements has been captured in slide 3 while for conducted emission the issue is captured in slide 4.</a:t>
            </a:r>
            <a:endParaRPr lang="en-US" altLang="en-GB" sz="2000" dirty="0">
              <a:latin typeface="Times New Roman" panose="02020603050405020304" pitchFamily="18" charset="0"/>
              <a:cs typeface="Times New Roman" panose="02020603050405020304" pitchFamily="18" charset="0"/>
            </a:endParaRPr>
          </a:p>
          <a:p>
            <a:pPr marL="0" indent="0">
              <a:buFont typeface="Wingdings" panose="05000000000000000000" charset="0"/>
              <a:buNone/>
            </a:pPr>
            <a:endParaRPr lang="en-US" altLang="en-GB" sz="2000" dirty="0">
              <a:latin typeface="Times New Roman" panose="02020603050405020304" pitchFamily="18" charset="0"/>
              <a:cs typeface="Times New Roman" panose="02020603050405020304" pitchFamily="18" charset="0"/>
            </a:endParaRPr>
          </a:p>
          <a:p>
            <a:pPr marL="0" indent="0">
              <a:buFont typeface="Wingdings" panose="05000000000000000000" charset="0"/>
              <a:buNone/>
            </a:pPr>
            <a:r>
              <a:rPr lang="en-US" altLang="en-GB" sz="2000" dirty="0">
                <a:latin typeface="Times New Roman" panose="02020603050405020304" pitchFamily="18" charset="0"/>
                <a:cs typeface="Times New Roman" panose="02020603050405020304" pitchFamily="18" charset="0"/>
              </a:rPr>
              <a:t>Based on [2] current EMC immunity requirement is dicussed in two parts:</a:t>
            </a:r>
            <a:endParaRPr lang="en-US" altLang="en-GB" sz="2000" dirty="0">
              <a:latin typeface="Times New Roman" panose="02020603050405020304" pitchFamily="18" charset="0"/>
              <a:cs typeface="Times New Roman" panose="02020603050405020304" pitchFamily="18" charset="0"/>
            </a:endParaRPr>
          </a:p>
          <a:p>
            <a:pPr>
              <a:buFont typeface="Wingdings" panose="05000000000000000000" charset="0"/>
              <a:buChar char="l"/>
            </a:pPr>
            <a:r>
              <a:rPr lang="en-US" altLang="en-GB" sz="2000" dirty="0">
                <a:latin typeface="Times New Roman" panose="02020603050405020304" pitchFamily="18" charset="0"/>
                <a:cs typeface="Times New Roman" panose="02020603050405020304" pitchFamily="18" charset="0"/>
              </a:rPr>
              <a:t>Radiated immunity</a:t>
            </a:r>
            <a:endParaRPr lang="en-US" altLang="en-GB" sz="2000" dirty="0">
              <a:latin typeface="Times New Roman" panose="02020603050405020304" pitchFamily="18" charset="0"/>
              <a:cs typeface="Times New Roman" panose="02020603050405020304" pitchFamily="18" charset="0"/>
            </a:endParaRPr>
          </a:p>
          <a:p>
            <a:pPr>
              <a:buFont typeface="Wingdings" panose="05000000000000000000" charset="0"/>
              <a:buChar char="l"/>
            </a:pPr>
            <a:r>
              <a:rPr lang="en-US" altLang="en-GB" sz="2000" dirty="0">
                <a:latin typeface="Times New Roman" panose="02020603050405020304" pitchFamily="18" charset="0"/>
                <a:cs typeface="Times New Roman" panose="02020603050405020304" pitchFamily="18" charset="0"/>
              </a:rPr>
              <a:t>Other immunity</a:t>
            </a:r>
            <a:endParaRPr lang="en-US" altLang="en-GB" sz="2000" dirty="0">
              <a:latin typeface="Times New Roman" panose="02020603050405020304" pitchFamily="18" charset="0"/>
              <a:cs typeface="Times New Roman" panose="02020603050405020304" pitchFamily="18" charset="0"/>
            </a:endParaRPr>
          </a:p>
          <a:p>
            <a:pPr marL="0" indent="0">
              <a:buFont typeface="Wingdings" panose="05000000000000000000" charset="0"/>
              <a:buNone/>
            </a:pPr>
            <a:r>
              <a:rPr lang="en-US" altLang="en-GB" sz="2000" dirty="0">
                <a:latin typeface="Times New Roman" panose="02020603050405020304" pitchFamily="18" charset="0"/>
                <a:cs typeface="Times New Roman" panose="02020603050405020304" pitchFamily="18" charset="0"/>
              </a:rPr>
              <a:t>So far no agreement on immunity requirement can achive, the issue is captured in slide 4.</a:t>
            </a:r>
            <a:endParaRPr lang="en-US" altLang="en-GB" sz="2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543"/>
            <a:ext cx="8229600" cy="1143000"/>
          </a:xfrm>
        </p:spPr>
        <p:txBody>
          <a:bodyPr>
            <a:normAutofit/>
          </a:bodyPr>
          <a:lstStyle/>
          <a:p>
            <a:r>
              <a:rPr lang="en-US" sz="2500" dirty="0">
                <a:latin typeface="Times New Roman" panose="02020603050405020304" pitchFamily="18" charset="0"/>
                <a:cs typeface="Times New Roman" panose="02020603050405020304" pitchFamily="18" charset="0"/>
              </a:rPr>
              <a:t>Radiated emission and harmonic and flicker - agreements</a:t>
            </a:r>
            <a:endParaRPr lang="en-US" sz="2500" dirty="0">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idx="1"/>
          </p:nvPr>
        </p:nvSpPr>
        <p:spPr>
          <a:xfrm>
            <a:off x="457200" y="1036955"/>
            <a:ext cx="8418195" cy="4510405"/>
          </a:xfrm>
        </p:spPr>
        <p:txBody>
          <a:bodyPr>
            <a:normAutofit fontScale="57500" lnSpcReduction="10000"/>
          </a:bodyPr>
          <a:lstStyle/>
          <a:p>
            <a:pPr marL="0" indent="0">
              <a:buNone/>
            </a:pPr>
            <a:r>
              <a:rPr lang="en-US" altLang="en-GB" sz="2000" dirty="0">
                <a:latin typeface="Times New Roman" panose="02020603050405020304" pitchFamily="18" charset="0"/>
                <a:cs typeface="Times New Roman" panose="02020603050405020304" pitchFamily="18" charset="0"/>
              </a:rPr>
              <a:t>We will not define 2 sets of EMC requirement for DU and MT, but to </a:t>
            </a:r>
            <a:r>
              <a:rPr lang="en-US" altLang="en-GB" sz="2000" dirty="0">
                <a:highlight>
                  <a:srgbClr val="FFFF00"/>
                </a:highlight>
                <a:latin typeface="Times New Roman" panose="02020603050405020304" pitchFamily="18" charset="0"/>
                <a:cs typeface="Times New Roman" panose="02020603050405020304" pitchFamily="18" charset="0"/>
              </a:rPr>
              <a:t>define requirements per</a:t>
            </a:r>
            <a:r>
              <a:rPr lang="en-US" altLang="en-GB" sz="2000" strike="sngStrike" dirty="0">
                <a:solidFill>
                  <a:srgbClr val="FF0000"/>
                </a:solidFill>
                <a:highlight>
                  <a:srgbClr val="FFFF00"/>
                </a:highlight>
                <a:uFillTx/>
                <a:latin typeface="Times New Roman" panose="02020603050405020304" pitchFamily="18" charset="0"/>
                <a:cs typeface="Times New Roman" panose="02020603050405020304" pitchFamily="18" charset="0"/>
              </a:rPr>
              <a:t> each </a:t>
            </a:r>
            <a:r>
              <a:rPr lang="en-US" altLang="en-GB" sz="2000" dirty="0">
                <a:highlight>
                  <a:srgbClr val="FFFF00"/>
                </a:highlight>
                <a:latin typeface="Times New Roman" panose="02020603050405020304" pitchFamily="18" charset="0"/>
                <a:cs typeface="Times New Roman" panose="02020603050405020304" pitchFamily="18" charset="0"/>
              </a:rPr>
              <a:t>enclosure and </a:t>
            </a:r>
            <a:r>
              <a:rPr lang="en-US" altLang="en-GB" sz="2000" strike="sngStrike" dirty="0">
                <a:solidFill>
                  <a:srgbClr val="FF0000"/>
                </a:solidFill>
                <a:highlight>
                  <a:srgbClr val="FFFF00"/>
                </a:highlight>
                <a:uFillTx/>
                <a:latin typeface="Times New Roman" panose="02020603050405020304" pitchFamily="18" charset="0"/>
                <a:cs typeface="Times New Roman" panose="02020603050405020304" pitchFamily="18" charset="0"/>
              </a:rPr>
              <a:t>each</a:t>
            </a:r>
            <a:r>
              <a:rPr lang="en-US" altLang="en-GB" sz="2000" dirty="0">
                <a:highlight>
                  <a:srgbClr val="FFFF00"/>
                </a:highlight>
                <a:latin typeface="Times New Roman" panose="02020603050405020304" pitchFamily="18" charset="0"/>
                <a:cs typeface="Times New Roman" panose="02020603050405020304" pitchFamily="18" charset="0"/>
              </a:rPr>
              <a:t> port. </a:t>
            </a:r>
            <a:endParaRPr lang="en-US" altLang="en-GB" sz="2000" dirty="0">
              <a:highlight>
                <a:srgbClr val="FFFF00"/>
              </a:highlight>
              <a:latin typeface="Times New Roman" panose="02020603050405020304" pitchFamily="18" charset="0"/>
              <a:cs typeface="Times New Roman" panose="02020603050405020304" pitchFamily="18" charset="0"/>
            </a:endParaRPr>
          </a:p>
          <a:p>
            <a:pPr marL="0" indent="0">
              <a:buNone/>
            </a:pPr>
            <a:endParaRPr lang="en-US" altLang="en-GB" sz="2000" dirty="0">
              <a:latin typeface="Times New Roman" panose="02020603050405020304" pitchFamily="18" charset="0"/>
              <a:cs typeface="Times New Roman" panose="02020603050405020304" pitchFamily="18" charset="0"/>
            </a:endParaRPr>
          </a:p>
          <a:p>
            <a:pPr>
              <a:buFont typeface="Wingdings" panose="05000000000000000000" charset="0"/>
              <a:buChar char="p"/>
            </a:pPr>
            <a:r>
              <a:rPr lang="en-US" altLang="en-GB" sz="2000" dirty="0">
                <a:latin typeface="Times New Roman" panose="02020603050405020304" pitchFamily="18" charset="0"/>
                <a:cs typeface="Times New Roman" panose="02020603050405020304" pitchFamily="18" charset="0"/>
              </a:rPr>
              <a:t>For IAB EMC radiated emission requirement,  </a:t>
            </a:r>
            <a:endParaRPr lang="en-US" altLang="en-GB" sz="2000" dirty="0">
              <a:latin typeface="Times New Roman" panose="02020603050405020304" pitchFamily="18" charset="0"/>
              <a:cs typeface="Times New Roman" panose="02020603050405020304" pitchFamily="18" charset="0"/>
            </a:endParaRPr>
          </a:p>
          <a:p>
            <a:pPr marL="0" indent="0">
              <a:buFont typeface="+mj-lt"/>
              <a:buNone/>
            </a:pPr>
            <a:r>
              <a:rPr lang="en-US" altLang="en-GB" sz="1900" dirty="0">
                <a:solidFill>
                  <a:schemeClr val="tx1"/>
                </a:solidFill>
                <a:uFillTx/>
                <a:latin typeface="Times New Roman" panose="02020603050405020304" pitchFamily="18" charset="0"/>
                <a:cs typeface="Times New Roman" panose="02020603050405020304" pitchFamily="18" charset="0"/>
              </a:rPr>
              <a:t>1, DU and MT in different enclosure:</a:t>
            </a:r>
            <a:endParaRPr lang="en-US" altLang="en-GB" sz="1900" dirty="0">
              <a:solidFill>
                <a:schemeClr val="tx1"/>
              </a:solidFill>
              <a:uFillTx/>
              <a:latin typeface="Times New Roman" panose="02020603050405020304" pitchFamily="18" charset="0"/>
              <a:cs typeface="Times New Roman" panose="02020603050405020304" pitchFamily="18" charset="0"/>
            </a:endParaRPr>
          </a:p>
          <a:p>
            <a:r>
              <a:rPr lang="en-US" altLang="en-GB" sz="1800" dirty="0">
                <a:solidFill>
                  <a:schemeClr val="tx1"/>
                </a:solidFill>
                <a:uFillTx/>
                <a:latin typeface="Times New Roman" panose="02020603050405020304" pitchFamily="18" charset="0"/>
                <a:cs typeface="Times New Roman" panose="02020603050405020304" pitchFamily="18" charset="0"/>
              </a:rPr>
              <a:t>Radiated emission requirement for IAB with different enclosure, the requirements are the same and they are applied per enclosure.</a:t>
            </a:r>
            <a:endParaRPr lang="en-US" altLang="en-GB" sz="1900" dirty="0">
              <a:solidFill>
                <a:schemeClr val="tx1"/>
              </a:solidFill>
              <a:uFillTx/>
              <a:latin typeface="Times New Roman" panose="02020603050405020304" pitchFamily="18" charset="0"/>
              <a:cs typeface="Times New Roman" panose="02020603050405020304" pitchFamily="18" charset="0"/>
            </a:endParaRPr>
          </a:p>
          <a:p>
            <a:pPr marL="0" indent="0">
              <a:buNone/>
            </a:pPr>
            <a:r>
              <a:rPr lang="en-US" altLang="en-GB" sz="1900" dirty="0">
                <a:solidFill>
                  <a:schemeClr val="tx1"/>
                </a:solidFill>
                <a:uFillTx/>
                <a:latin typeface="Times New Roman" panose="02020603050405020304" pitchFamily="18" charset="0"/>
                <a:cs typeface="Times New Roman" panose="02020603050405020304" pitchFamily="18" charset="0"/>
              </a:rPr>
              <a:t>2, DU and MT in one enclosure:</a:t>
            </a:r>
            <a:endParaRPr lang="en-US" altLang="en-GB" sz="1900" dirty="0">
              <a:solidFill>
                <a:schemeClr val="tx1"/>
              </a:solidFill>
              <a:uFillTx/>
              <a:latin typeface="Times New Roman" panose="02020603050405020304" pitchFamily="18" charset="0"/>
              <a:cs typeface="Times New Roman" panose="02020603050405020304" pitchFamily="18" charset="0"/>
            </a:endParaRPr>
          </a:p>
          <a:p>
            <a:r>
              <a:rPr lang="en-US" altLang="en-GB" sz="1800" dirty="0">
                <a:solidFill>
                  <a:schemeClr val="tx1"/>
                </a:solidFill>
                <a:uFillTx/>
                <a:latin typeface="Times New Roman" panose="02020603050405020304" pitchFamily="18" charset="0"/>
                <a:cs typeface="Times New Roman" panose="02020603050405020304" pitchFamily="18" charset="0"/>
              </a:rPr>
              <a:t>For TDM IAB-node with only one enclosure, reuse current radiated emission requirement of BS in TS 38.113.</a:t>
            </a:r>
            <a:endParaRPr lang="en-US" altLang="en-GB" sz="1800" dirty="0">
              <a:solidFill>
                <a:schemeClr val="tx1"/>
              </a:solidFill>
              <a:uFillTx/>
              <a:latin typeface="Times New Roman" panose="02020603050405020304" pitchFamily="18" charset="0"/>
              <a:cs typeface="Times New Roman" panose="02020603050405020304" pitchFamily="18" charset="0"/>
            </a:endParaRPr>
          </a:p>
          <a:p>
            <a:r>
              <a:rPr lang="en-US" altLang="en-GB" sz="1800" dirty="0">
                <a:solidFill>
                  <a:schemeClr val="tx1"/>
                </a:solidFill>
                <a:uFillTx/>
                <a:latin typeface="Times New Roman" panose="02020603050405020304" pitchFamily="18" charset="0"/>
                <a:cs typeface="Times New Roman" panose="02020603050405020304" pitchFamily="18" charset="0"/>
              </a:rPr>
              <a:t>For FDM and SDM IAB-node with only one enclosure, radiated emission should be tested in 3 cases based on declaration.</a:t>
            </a:r>
            <a:endParaRPr lang="en-US" altLang="en-GB" sz="1800" dirty="0">
              <a:solidFill>
                <a:schemeClr val="tx1"/>
              </a:solidFill>
              <a:uFillTx/>
              <a:latin typeface="Times New Roman" panose="02020603050405020304" pitchFamily="18" charset="0"/>
              <a:cs typeface="Times New Roman" panose="02020603050405020304" pitchFamily="18" charset="0"/>
            </a:endParaRPr>
          </a:p>
          <a:p>
            <a:pPr lvl="1"/>
            <a:r>
              <a:rPr lang="en-US" altLang="en-GB" sz="1800" dirty="0">
                <a:solidFill>
                  <a:srgbClr val="FF0000"/>
                </a:solidFill>
                <a:uFillTx/>
                <a:latin typeface="Times New Roman" panose="02020603050405020304" pitchFamily="18" charset="0"/>
                <a:cs typeface="Times New Roman" panose="02020603050405020304" pitchFamily="18" charset="0"/>
                <a:sym typeface="+mn-ea"/>
              </a:rPr>
              <a:t>3 cases to be tested as:</a:t>
            </a:r>
            <a:endParaRPr lang="en-US" altLang="en-GB" sz="1800" dirty="0">
              <a:solidFill>
                <a:srgbClr val="FF0000"/>
              </a:solidFill>
              <a:uFillTx/>
              <a:latin typeface="Times New Roman" panose="02020603050405020304" pitchFamily="18" charset="0"/>
              <a:cs typeface="Times New Roman" panose="02020603050405020304" pitchFamily="18" charset="0"/>
            </a:endParaRPr>
          </a:p>
          <a:p>
            <a:pPr lvl="2"/>
            <a:r>
              <a:rPr lang="en-US" altLang="en-GB" sz="1800" dirty="0">
                <a:solidFill>
                  <a:srgbClr val="FF0000"/>
                </a:solidFill>
                <a:uFillTx/>
                <a:latin typeface="Times New Roman" panose="02020603050405020304" pitchFamily="18" charset="0"/>
                <a:cs typeface="Times New Roman" panose="02020603050405020304" pitchFamily="18" charset="0"/>
                <a:sym typeface="+mn-ea"/>
              </a:rPr>
              <a:t>DU TX and MT function turned off</a:t>
            </a:r>
            <a:endParaRPr lang="en-US" altLang="en-GB" sz="1800" dirty="0">
              <a:solidFill>
                <a:srgbClr val="FF0000"/>
              </a:solidFill>
              <a:uFillTx/>
              <a:latin typeface="Times New Roman" panose="02020603050405020304" pitchFamily="18" charset="0"/>
              <a:cs typeface="Times New Roman" panose="02020603050405020304" pitchFamily="18" charset="0"/>
            </a:endParaRPr>
          </a:p>
          <a:p>
            <a:pPr lvl="2"/>
            <a:r>
              <a:rPr lang="en-US" altLang="en-GB" sz="1800" dirty="0">
                <a:solidFill>
                  <a:srgbClr val="FF0000"/>
                </a:solidFill>
                <a:uFillTx/>
                <a:latin typeface="Times New Roman" panose="02020603050405020304" pitchFamily="18" charset="0"/>
                <a:cs typeface="Times New Roman" panose="02020603050405020304" pitchFamily="18" charset="0"/>
                <a:sym typeface="+mn-ea"/>
              </a:rPr>
              <a:t>DU function turned off and MT TX</a:t>
            </a:r>
            <a:endParaRPr lang="en-US" altLang="en-GB" sz="1800" dirty="0">
              <a:solidFill>
                <a:srgbClr val="FF0000"/>
              </a:solidFill>
              <a:uFillTx/>
              <a:latin typeface="Times New Roman" panose="02020603050405020304" pitchFamily="18" charset="0"/>
              <a:cs typeface="Times New Roman" panose="02020603050405020304" pitchFamily="18" charset="0"/>
            </a:endParaRPr>
          </a:p>
          <a:p>
            <a:pPr lvl="2"/>
            <a:r>
              <a:rPr lang="en-US" altLang="en-GB" sz="1800" dirty="0">
                <a:solidFill>
                  <a:srgbClr val="FF0000"/>
                </a:solidFill>
                <a:uFillTx/>
                <a:latin typeface="Times New Roman" panose="02020603050405020304" pitchFamily="18" charset="0"/>
                <a:cs typeface="Times New Roman" panose="02020603050405020304" pitchFamily="18" charset="0"/>
                <a:sym typeface="+mn-ea"/>
              </a:rPr>
              <a:t>Both DU and MT TX</a:t>
            </a:r>
            <a:endParaRPr lang="en-US" altLang="en-GB" sz="1800" dirty="0">
              <a:solidFill>
                <a:srgbClr val="FF0000"/>
              </a:solidFill>
              <a:uFillTx/>
              <a:latin typeface="Times New Roman" panose="02020603050405020304" pitchFamily="18" charset="0"/>
              <a:cs typeface="Times New Roman" panose="02020603050405020304" pitchFamily="18" charset="0"/>
            </a:endParaRPr>
          </a:p>
          <a:p>
            <a:pPr lvl="1"/>
            <a:r>
              <a:rPr lang="en-US" altLang="en-GB" sz="1800" dirty="0">
                <a:solidFill>
                  <a:srgbClr val="FF0000"/>
                </a:solidFill>
                <a:uFillTx/>
                <a:latin typeface="Times New Roman" panose="02020603050405020304" pitchFamily="18" charset="0"/>
                <a:cs typeface="Times New Roman" panose="02020603050405020304" pitchFamily="18" charset="0"/>
              </a:rPr>
              <a:t>FFS to requirement for each case or only to choose one case to test </a:t>
            </a:r>
            <a:endParaRPr lang="en-US" altLang="en-GB" sz="1800" dirty="0">
              <a:solidFill>
                <a:schemeClr val="tx1"/>
              </a:solidFill>
              <a:uFillTx/>
              <a:latin typeface="Times New Roman" panose="02020603050405020304" pitchFamily="18" charset="0"/>
              <a:cs typeface="Times New Roman" panose="02020603050405020304" pitchFamily="18" charset="0"/>
            </a:endParaRPr>
          </a:p>
          <a:p>
            <a:pPr lvl="1"/>
            <a:r>
              <a:rPr lang="en-US" altLang="en-GB" sz="1800" dirty="0">
                <a:solidFill>
                  <a:schemeClr val="tx1"/>
                </a:solidFill>
                <a:uFillTx/>
                <a:latin typeface="Times New Roman" panose="02020603050405020304" pitchFamily="18" charset="0"/>
                <a:cs typeface="Times New Roman" panose="02020603050405020304" pitchFamily="18" charset="0"/>
              </a:rPr>
              <a:t>Further analysis is needed to avoid redundancy</a:t>
            </a:r>
            <a:endParaRPr lang="en-US" altLang="en-GB" sz="2000" dirty="0">
              <a:solidFill>
                <a:schemeClr val="tx1"/>
              </a:solidFill>
              <a:uFillTx/>
              <a:latin typeface="Times New Roman" panose="02020603050405020304" pitchFamily="18" charset="0"/>
              <a:cs typeface="Times New Roman" panose="02020603050405020304" pitchFamily="18" charset="0"/>
            </a:endParaRPr>
          </a:p>
          <a:p>
            <a:pPr marL="0" indent="0">
              <a:buNone/>
            </a:pPr>
            <a:r>
              <a:rPr lang="en-US" altLang="en-GB" sz="2000" strike="sngStrike" dirty="0">
                <a:solidFill>
                  <a:srgbClr val="FF0000"/>
                </a:solidFill>
                <a:uFillTx/>
                <a:latin typeface="Times New Roman" panose="02020603050405020304" pitchFamily="18" charset="0"/>
                <a:cs typeface="Times New Roman" panose="02020603050405020304" pitchFamily="18" charset="0"/>
              </a:rPr>
              <a:t>3, Similar principle of BS EMC spec for the type 1-O and 2-O  BS will be applied to the type 1-O and 2-O TDM IAB-node for radiated emission requirement. </a:t>
            </a:r>
            <a:endParaRPr lang="en-US" altLang="en-GB" sz="2000" strike="sngStrike" dirty="0">
              <a:solidFill>
                <a:srgbClr val="FF0000"/>
              </a:solidFill>
              <a:uFillTx/>
              <a:latin typeface="Times New Roman" panose="02020603050405020304" pitchFamily="18" charset="0"/>
              <a:cs typeface="Times New Roman" panose="02020603050405020304" pitchFamily="18" charset="0"/>
            </a:endParaRPr>
          </a:p>
          <a:p>
            <a:pPr marL="0" indent="0">
              <a:buNone/>
            </a:pPr>
            <a:r>
              <a:rPr lang="en-US" altLang="en-GB" sz="2000" strike="sngStrike" dirty="0">
                <a:solidFill>
                  <a:srgbClr val="FF0000"/>
                </a:solidFill>
                <a:uFillTx/>
                <a:latin typeface="Times New Roman" panose="02020603050405020304" pitchFamily="18" charset="0"/>
                <a:cs typeface="Times New Roman" panose="02020603050405020304" pitchFamily="18" charset="0"/>
              </a:rPr>
              <a:t>          -- the OTA radiated spurious emission definiton for IAB is still under discussion in RF session.</a:t>
            </a:r>
            <a:endParaRPr lang="en-US" altLang="en-GB" sz="2000" dirty="0">
              <a:solidFill>
                <a:schemeClr val="tx1"/>
              </a:solidFill>
              <a:uFillTx/>
              <a:latin typeface="Times New Roman" panose="02020603050405020304" pitchFamily="18" charset="0"/>
              <a:cs typeface="Times New Roman" panose="02020603050405020304" pitchFamily="18" charset="0"/>
            </a:endParaRPr>
          </a:p>
          <a:p>
            <a:pPr marL="0" indent="0">
              <a:buNone/>
            </a:pPr>
            <a:endParaRPr lang="en-US" altLang="en-GB" sz="2000" dirty="0">
              <a:solidFill>
                <a:schemeClr val="tx1"/>
              </a:solidFill>
              <a:uFillTx/>
              <a:latin typeface="Times New Roman" panose="02020603050405020304" pitchFamily="18" charset="0"/>
              <a:cs typeface="Times New Roman" panose="02020603050405020304" pitchFamily="18" charset="0"/>
            </a:endParaRPr>
          </a:p>
          <a:p>
            <a:pPr>
              <a:buFont typeface="Wingdings" panose="05000000000000000000" charset="0"/>
              <a:buChar char="p"/>
            </a:pPr>
            <a:r>
              <a:rPr lang="en-US" altLang="en-GB" sz="2000" dirty="0">
                <a:latin typeface="Times New Roman" panose="02020603050405020304" pitchFamily="18" charset="0"/>
                <a:cs typeface="Times New Roman" panose="02020603050405020304" pitchFamily="18" charset="0"/>
              </a:rPr>
              <a:t>Reuse base station requirement for harmonic current emission and voltage fluctuation and flicker to an IAB-node.</a:t>
            </a:r>
            <a:endParaRPr lang="en-US" altLang="en-GB" sz="2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543"/>
            <a:ext cx="8229600" cy="1143000"/>
          </a:xfrm>
        </p:spPr>
        <p:txBody>
          <a:bodyPr/>
          <a:lstStyle/>
          <a:p>
            <a:r>
              <a:rPr lang="en-US" dirty="0">
                <a:latin typeface="Times New Roman" panose="02020603050405020304" pitchFamily="18" charset="0"/>
                <a:cs typeface="Times New Roman" panose="02020603050405020304" pitchFamily="18" charset="0"/>
              </a:rPr>
              <a:t>Issues</a:t>
            </a:r>
            <a:endParaRPr lang="en-US" dirty="0">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idx="1"/>
          </p:nvPr>
        </p:nvSpPr>
        <p:spPr>
          <a:xfrm>
            <a:off x="852805" y="991235"/>
            <a:ext cx="8418195" cy="5836920"/>
          </a:xfrm>
        </p:spPr>
        <p:txBody>
          <a:bodyPr>
            <a:normAutofit fontScale="75000" lnSpcReduction="10000"/>
          </a:bodyPr>
          <a:lstStyle/>
          <a:p>
            <a:pPr marL="0" indent="0">
              <a:buNone/>
            </a:pPr>
            <a:r>
              <a:rPr lang="en-US" altLang="en-GB" sz="2400" dirty="0">
                <a:latin typeface="Times New Roman" panose="02020603050405020304" pitchFamily="18" charset="0"/>
                <a:cs typeface="Times New Roman" panose="02020603050405020304" pitchFamily="18" charset="0"/>
                <a:sym typeface="+mn-ea"/>
              </a:rPr>
              <a:t>Conducted Emission requirement:</a:t>
            </a:r>
            <a:endParaRPr lang="en-US" altLang="en-GB" sz="2400" dirty="0">
              <a:latin typeface="Times New Roman" panose="02020603050405020304" pitchFamily="18" charset="0"/>
              <a:cs typeface="Times New Roman" panose="02020603050405020304" pitchFamily="18" charset="0"/>
              <a:sym typeface="+mn-ea"/>
            </a:endParaRPr>
          </a:p>
          <a:p>
            <a:r>
              <a:rPr lang="en-US" altLang="en-GB" sz="2400" dirty="0">
                <a:latin typeface="Times New Roman" panose="02020603050405020304" pitchFamily="18" charset="0"/>
                <a:cs typeface="Times New Roman" panose="02020603050405020304" pitchFamily="18" charset="0"/>
                <a:sym typeface="+mn-ea"/>
              </a:rPr>
              <a:t>Whether to have different requirements for in-door and out-door use:</a:t>
            </a:r>
            <a:endParaRPr lang="en-US" altLang="en-GB" sz="2400" dirty="0">
              <a:latin typeface="Times New Roman" panose="02020603050405020304" pitchFamily="18" charset="0"/>
              <a:cs typeface="Times New Roman" panose="02020603050405020304" pitchFamily="18" charset="0"/>
              <a:sym typeface="+mn-ea"/>
            </a:endParaRPr>
          </a:p>
          <a:p>
            <a:pPr lvl="1"/>
            <a:r>
              <a:rPr lang="en-US" altLang="en-GB" sz="2100" dirty="0">
                <a:latin typeface="Times New Roman" panose="02020603050405020304" pitchFamily="18" charset="0"/>
                <a:cs typeface="Times New Roman" panose="02020603050405020304" pitchFamily="18" charset="0"/>
                <a:sym typeface="+mn-ea"/>
              </a:rPr>
              <a:t>Option 1: Define different requirement based on the use environment, the use case can be declared</a:t>
            </a:r>
            <a:endParaRPr lang="en-US" altLang="en-GB" sz="2100" dirty="0">
              <a:latin typeface="Times New Roman" panose="02020603050405020304" pitchFamily="18" charset="0"/>
              <a:cs typeface="Times New Roman" panose="02020603050405020304" pitchFamily="18" charset="0"/>
              <a:sym typeface="+mn-ea"/>
            </a:endParaRPr>
          </a:p>
          <a:p>
            <a:pPr lvl="2"/>
            <a:r>
              <a:rPr lang="en-US" altLang="en-GB" sz="1800" dirty="0">
                <a:solidFill>
                  <a:srgbClr val="FF0000"/>
                </a:solidFill>
                <a:uFillTx/>
                <a:latin typeface="Times New Roman" panose="02020603050405020304" pitchFamily="18" charset="0"/>
                <a:cs typeface="Times New Roman" panose="02020603050405020304" pitchFamily="18" charset="0"/>
                <a:sym typeface="+mn-ea"/>
              </a:rPr>
              <a:t>Use environment as class A or class B defined in CISPR 32.</a:t>
            </a:r>
            <a:endParaRPr lang="en-US" altLang="en-GB" sz="1800" dirty="0">
              <a:solidFill>
                <a:srgbClr val="FF0000"/>
              </a:solidFill>
              <a:uFillTx/>
              <a:latin typeface="Times New Roman" panose="02020603050405020304" pitchFamily="18" charset="0"/>
              <a:cs typeface="Times New Roman" panose="02020603050405020304" pitchFamily="18" charset="0"/>
              <a:sym typeface="+mn-ea"/>
            </a:endParaRPr>
          </a:p>
          <a:p>
            <a:pPr lvl="1"/>
            <a:r>
              <a:rPr lang="en-US" altLang="en-GB" sz="2100" dirty="0">
                <a:latin typeface="Times New Roman" panose="02020603050405020304" pitchFamily="18" charset="0"/>
                <a:cs typeface="Times New Roman" panose="02020603050405020304" pitchFamily="18" charset="0"/>
                <a:sym typeface="+mn-ea"/>
              </a:rPr>
              <a:t>Opiton 2: Define only one set of requiremnt based on BS regulatory requiremnt</a:t>
            </a:r>
            <a:endParaRPr lang="en-US" altLang="en-GB" sz="2100" dirty="0">
              <a:latin typeface="Times New Roman" panose="02020603050405020304" pitchFamily="18" charset="0"/>
              <a:cs typeface="Times New Roman" panose="02020603050405020304" pitchFamily="18" charset="0"/>
              <a:sym typeface="+mn-ea"/>
            </a:endParaRPr>
          </a:p>
          <a:p>
            <a:pPr lvl="1"/>
            <a:r>
              <a:rPr lang="en-US" altLang="en-GB" sz="2100" dirty="0">
                <a:latin typeface="Times New Roman" panose="02020603050405020304" pitchFamily="18" charset="0"/>
                <a:cs typeface="Times New Roman" panose="02020603050405020304" pitchFamily="18" charset="0"/>
                <a:sym typeface="+mn-ea"/>
              </a:rPr>
              <a:t>Ohter options not precluded</a:t>
            </a:r>
            <a:endParaRPr lang="en-US" altLang="en-GB" sz="2100" dirty="0">
              <a:latin typeface="Times New Roman" panose="02020603050405020304" pitchFamily="18" charset="0"/>
              <a:cs typeface="Times New Roman" panose="02020603050405020304" pitchFamily="18" charset="0"/>
              <a:sym typeface="+mn-ea"/>
            </a:endParaRPr>
          </a:p>
          <a:p>
            <a:pPr marL="457200" lvl="1" indent="0">
              <a:buNone/>
            </a:pPr>
            <a:endParaRPr lang="en-US" altLang="en-GB" sz="2400" dirty="0">
              <a:solidFill>
                <a:schemeClr val="tx1"/>
              </a:solidFill>
              <a:uFillTx/>
              <a:latin typeface="Times New Roman" panose="02020603050405020304" pitchFamily="18" charset="0"/>
              <a:cs typeface="Times New Roman" panose="02020603050405020304" pitchFamily="18" charset="0"/>
            </a:endParaRPr>
          </a:p>
          <a:p>
            <a:pPr marL="0" indent="0">
              <a:buNone/>
            </a:pPr>
            <a:r>
              <a:rPr lang="en-US" altLang="en-GB" sz="2400" dirty="0">
                <a:solidFill>
                  <a:schemeClr val="tx1"/>
                </a:solidFill>
                <a:uFillTx/>
                <a:latin typeface="Times New Roman" panose="02020603050405020304" pitchFamily="18" charset="0"/>
                <a:cs typeface="Times New Roman" panose="02020603050405020304" pitchFamily="18" charset="0"/>
              </a:rPr>
              <a:t>Radiated Immunity requirement</a:t>
            </a:r>
            <a:endParaRPr lang="en-US" altLang="en-GB" sz="2400" dirty="0">
              <a:solidFill>
                <a:schemeClr val="tx1"/>
              </a:solidFill>
              <a:uFillTx/>
              <a:latin typeface="Times New Roman" panose="02020603050405020304" pitchFamily="18" charset="0"/>
              <a:cs typeface="Times New Roman" panose="02020603050405020304" pitchFamily="18" charset="0"/>
            </a:endParaRPr>
          </a:p>
          <a:p>
            <a:r>
              <a:rPr lang="en-US" altLang="en-GB" sz="2100" dirty="0">
                <a:solidFill>
                  <a:schemeClr val="tx1"/>
                </a:solidFill>
                <a:uFillTx/>
                <a:latin typeface="Times New Roman" panose="02020603050405020304" pitchFamily="18" charset="0"/>
                <a:cs typeface="Times New Roman" panose="02020603050405020304" pitchFamily="18" charset="0"/>
              </a:rPr>
              <a:t>Testability issue as one link or two links</a:t>
            </a:r>
            <a:endParaRPr lang="en-US" altLang="en-GB" sz="2100" dirty="0">
              <a:solidFill>
                <a:schemeClr val="tx1"/>
              </a:solidFill>
              <a:uFillTx/>
              <a:latin typeface="Times New Roman" panose="02020603050405020304" pitchFamily="18" charset="0"/>
              <a:cs typeface="Times New Roman" panose="02020603050405020304" pitchFamily="18" charset="0"/>
            </a:endParaRPr>
          </a:p>
          <a:p>
            <a:pPr lvl="1"/>
            <a:r>
              <a:rPr lang="en-US" altLang="en-GB" sz="1835" dirty="0">
                <a:solidFill>
                  <a:schemeClr val="tx1"/>
                </a:solidFill>
                <a:uFillTx/>
                <a:latin typeface="Times New Roman" panose="02020603050405020304" pitchFamily="18" charset="0"/>
                <a:cs typeface="Times New Roman" panose="02020603050405020304" pitchFamily="18" charset="0"/>
              </a:rPr>
              <a:t>Option 1: Test one link each time. This is easy to do so but not the real case of IAB.</a:t>
            </a:r>
            <a:endParaRPr lang="en-US" altLang="en-GB" sz="1835" dirty="0">
              <a:solidFill>
                <a:schemeClr val="tx1"/>
              </a:solidFill>
              <a:uFillTx/>
              <a:latin typeface="Times New Roman" panose="02020603050405020304" pitchFamily="18" charset="0"/>
              <a:cs typeface="Times New Roman" panose="02020603050405020304" pitchFamily="18" charset="0"/>
            </a:endParaRPr>
          </a:p>
          <a:p>
            <a:pPr lvl="1"/>
            <a:r>
              <a:rPr lang="en-US" altLang="en-GB" sz="1835" dirty="0">
                <a:solidFill>
                  <a:schemeClr val="tx1"/>
                </a:solidFill>
                <a:uFillTx/>
                <a:latin typeface="Times New Roman" panose="02020603050405020304" pitchFamily="18" charset="0"/>
                <a:cs typeface="Times New Roman" panose="02020603050405020304" pitchFamily="18" charset="0"/>
              </a:rPr>
              <a:t>Option 2: Test both links. </a:t>
            </a:r>
            <a:endParaRPr lang="en-US" altLang="en-GB" sz="1835" dirty="0">
              <a:solidFill>
                <a:schemeClr val="tx1"/>
              </a:solidFill>
              <a:uFillTx/>
              <a:latin typeface="Times New Roman" panose="02020603050405020304" pitchFamily="18" charset="0"/>
              <a:cs typeface="Times New Roman" panose="02020603050405020304" pitchFamily="18" charset="0"/>
            </a:endParaRPr>
          </a:p>
          <a:p>
            <a:pPr lvl="2"/>
            <a:r>
              <a:rPr lang="en-US" altLang="en-GB" sz="1570" dirty="0">
                <a:solidFill>
                  <a:srgbClr val="FF0000"/>
                </a:solidFill>
                <a:uFillTx/>
                <a:latin typeface="Times New Roman" panose="02020603050405020304" pitchFamily="18" charset="0"/>
                <a:cs typeface="Times New Roman" panose="02020603050405020304" pitchFamily="18" charset="0"/>
              </a:rPr>
              <a:t>Need to consider different requirements for BS and UE and corresponding links.</a:t>
            </a:r>
            <a:endParaRPr lang="en-US" altLang="en-GB" sz="1570" dirty="0">
              <a:solidFill>
                <a:schemeClr val="tx1"/>
              </a:solidFill>
              <a:uFillTx/>
              <a:latin typeface="Times New Roman" panose="02020603050405020304" pitchFamily="18" charset="0"/>
              <a:cs typeface="Times New Roman" panose="02020603050405020304" pitchFamily="18" charset="0"/>
            </a:endParaRPr>
          </a:p>
          <a:p>
            <a:pPr lvl="1"/>
            <a:r>
              <a:rPr lang="en-US" altLang="en-GB" sz="1835" dirty="0">
                <a:solidFill>
                  <a:schemeClr val="tx1"/>
                </a:solidFill>
                <a:uFillTx/>
                <a:latin typeface="Times New Roman" panose="02020603050405020304" pitchFamily="18" charset="0"/>
                <a:cs typeface="Times New Roman" panose="02020603050405020304" pitchFamily="18" charset="0"/>
              </a:rPr>
              <a:t>Other options not precluded</a:t>
            </a:r>
            <a:endParaRPr lang="en-US" altLang="en-GB" sz="1835" dirty="0">
              <a:solidFill>
                <a:schemeClr val="tx1"/>
              </a:solidFill>
              <a:uFillTx/>
              <a:latin typeface="Times New Roman" panose="02020603050405020304" pitchFamily="18" charset="0"/>
              <a:cs typeface="Times New Roman" panose="02020603050405020304" pitchFamily="18" charset="0"/>
            </a:endParaRPr>
          </a:p>
          <a:p>
            <a:pPr marL="457200" lvl="1" indent="0">
              <a:buNone/>
            </a:pPr>
            <a:endParaRPr lang="en-US" altLang="en-GB" sz="2100" dirty="0">
              <a:solidFill>
                <a:schemeClr val="tx1"/>
              </a:solidFill>
              <a:uFillTx/>
              <a:latin typeface="Times New Roman" panose="02020603050405020304" pitchFamily="18" charset="0"/>
              <a:cs typeface="Times New Roman" panose="02020603050405020304" pitchFamily="18" charset="0"/>
            </a:endParaRPr>
          </a:p>
          <a:p>
            <a:pPr marL="0" indent="0">
              <a:buNone/>
            </a:pPr>
            <a:r>
              <a:rPr lang="en-US" altLang="en-GB" sz="2400" dirty="0">
                <a:solidFill>
                  <a:schemeClr val="tx1"/>
                </a:solidFill>
                <a:uFillTx/>
                <a:latin typeface="Times New Roman" panose="02020603050405020304" pitchFamily="18" charset="0"/>
                <a:cs typeface="Times New Roman" panose="02020603050405020304" pitchFamily="18" charset="0"/>
              </a:rPr>
              <a:t>Other immunity requirement except for radiated immunity requirement</a:t>
            </a:r>
            <a:endParaRPr lang="en-US" altLang="en-GB" sz="2400" dirty="0">
              <a:solidFill>
                <a:schemeClr val="tx1"/>
              </a:solidFill>
              <a:uFillTx/>
              <a:latin typeface="Times New Roman" panose="02020603050405020304" pitchFamily="18" charset="0"/>
              <a:cs typeface="Times New Roman" panose="02020603050405020304" pitchFamily="18" charset="0"/>
            </a:endParaRPr>
          </a:p>
          <a:p>
            <a:r>
              <a:rPr lang="en-US" altLang="en-GB" sz="2400" dirty="0">
                <a:solidFill>
                  <a:schemeClr val="tx1"/>
                </a:solidFill>
                <a:uFillTx/>
                <a:latin typeface="Times New Roman" panose="02020603050405020304" pitchFamily="18" charset="0"/>
                <a:cs typeface="Times New Roman" panose="02020603050405020304" pitchFamily="18" charset="0"/>
              </a:rPr>
              <a:t>How to define the test level</a:t>
            </a:r>
            <a:endParaRPr lang="en-US" altLang="en-GB" sz="2400" dirty="0">
              <a:solidFill>
                <a:schemeClr val="tx1"/>
              </a:solidFill>
              <a:uFillTx/>
              <a:latin typeface="Times New Roman" panose="02020603050405020304" pitchFamily="18" charset="0"/>
              <a:cs typeface="Times New Roman" panose="02020603050405020304" pitchFamily="18" charset="0"/>
            </a:endParaRPr>
          </a:p>
          <a:p>
            <a:pPr lvl="1"/>
            <a:r>
              <a:rPr lang="en-US" altLang="en-GB" sz="1835" dirty="0">
                <a:solidFill>
                  <a:schemeClr val="tx1"/>
                </a:solidFill>
                <a:uFillTx/>
                <a:latin typeface="Times New Roman" panose="02020603050405020304" pitchFamily="18" charset="0"/>
                <a:cs typeface="Times New Roman" panose="02020603050405020304" pitchFamily="18" charset="0"/>
              </a:rPr>
              <a:t>Option 1: Based on regulatory requirement of BS</a:t>
            </a:r>
            <a:endParaRPr lang="en-US" altLang="en-GB" sz="1835" dirty="0">
              <a:solidFill>
                <a:schemeClr val="tx1"/>
              </a:solidFill>
              <a:uFillTx/>
              <a:latin typeface="Times New Roman" panose="02020603050405020304" pitchFamily="18" charset="0"/>
              <a:cs typeface="Times New Roman" panose="02020603050405020304" pitchFamily="18" charset="0"/>
            </a:endParaRPr>
          </a:p>
          <a:p>
            <a:pPr lvl="1"/>
            <a:r>
              <a:rPr lang="en-US" altLang="en-GB" sz="1835" dirty="0">
                <a:solidFill>
                  <a:schemeClr val="tx1"/>
                </a:solidFill>
                <a:uFillTx/>
                <a:latin typeface="Times New Roman" panose="02020603050405020304" pitchFamily="18" charset="0"/>
                <a:cs typeface="Times New Roman" panose="02020603050405020304" pitchFamily="18" charset="0"/>
              </a:rPr>
              <a:t>Option 2: Define different test level in case of different enclosure for DU and MT based on use environment</a:t>
            </a:r>
            <a:endParaRPr lang="en-US" altLang="en-GB" sz="1835" dirty="0">
              <a:solidFill>
                <a:schemeClr val="tx1"/>
              </a:solidFill>
              <a:uFillTx/>
              <a:latin typeface="Times New Roman" panose="02020603050405020304" pitchFamily="18" charset="0"/>
              <a:cs typeface="Times New Roman" panose="02020603050405020304" pitchFamily="18" charset="0"/>
            </a:endParaRPr>
          </a:p>
          <a:p>
            <a:pPr lvl="1"/>
            <a:r>
              <a:rPr lang="en-US" altLang="en-GB" sz="2100" dirty="0">
                <a:latin typeface="Times New Roman" panose="02020603050405020304" pitchFamily="18" charset="0"/>
                <a:cs typeface="Times New Roman" panose="02020603050405020304" pitchFamily="18" charset="0"/>
              </a:rPr>
              <a:t>Other options not precluded</a:t>
            </a:r>
            <a:endParaRPr lang="en-US" altLang="en-GB" sz="2100" dirty="0">
              <a:latin typeface="Times New Roman" panose="02020603050405020304" pitchFamily="18" charset="0"/>
              <a:cs typeface="Times New Roman" panose="02020603050405020304" pitchFamily="18" charset="0"/>
            </a:endParaRPr>
          </a:p>
          <a:p>
            <a:pPr lvl="2"/>
            <a:endParaRPr lang="en-US" altLang="en-GB" sz="2100" dirty="0">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1"/>
          <a:stretch>
            <a:fillRect/>
          </a:stretch>
        </p:blipFill>
        <p:spPr>
          <a:xfrm>
            <a:off x="5888990" y="2623820"/>
            <a:ext cx="2876550" cy="105219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GB" dirty="0">
                <a:latin typeface="Times New Roman" panose="02020603050405020304" pitchFamily="18" charset="0"/>
                <a:cs typeface="Times New Roman" panose="02020603050405020304" pitchFamily="18" charset="0"/>
              </a:rPr>
              <a:t>Reference</a:t>
            </a:r>
            <a:endParaRPr lang="en-US" altLang="en-GB"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pPr marL="0" indent="0">
              <a:buNone/>
            </a:pPr>
            <a:r>
              <a:rPr lang="en-US" sz="2400" dirty="0">
                <a:latin typeface="Times New Roman" panose="02020603050405020304" pitchFamily="18" charset="0"/>
                <a:cs typeface="Times New Roman" panose="02020603050405020304" pitchFamily="18" charset="0"/>
              </a:rPr>
              <a:t>[1] R4-2001253 further discussion on IAB EMC emission requirement, ZTE</a:t>
            </a:r>
            <a:endParaRPr lang="en-US" sz="2400" dirty="0">
              <a:latin typeface="Times New Roman" panose="02020603050405020304" pitchFamily="18" charset="0"/>
              <a:cs typeface="Times New Roman" panose="02020603050405020304" pitchFamily="18" charset="0"/>
            </a:endParaRPr>
          </a:p>
          <a:p>
            <a:pPr marL="0" indent="0">
              <a:buNone/>
            </a:pPr>
            <a:r>
              <a:rPr lang="en-US" sz="2400" dirty="0">
                <a:latin typeface="Times New Roman" panose="02020603050405020304" pitchFamily="18" charset="0"/>
                <a:cs typeface="Times New Roman" panose="02020603050405020304" pitchFamily="18" charset="0"/>
              </a:rPr>
              <a:t>[2] R4-2001254 further discussion on IAB EMC immunity requirement, ZTE</a:t>
            </a:r>
            <a:endParaRPr lang="en-US" sz="2400" dirty="0">
              <a:latin typeface="Times New Roman" panose="02020603050405020304" pitchFamily="18" charset="0"/>
              <a:cs typeface="Times New Roman" panose="02020603050405020304" pitchFamily="18" charset="0"/>
            </a:endParaRPr>
          </a:p>
          <a:p>
            <a:pPr marL="0" indent="0">
              <a:buNone/>
            </a:pPr>
            <a:r>
              <a:rPr lang="en-US" sz="2400" dirty="0">
                <a:latin typeface="Times New Roman" panose="02020603050405020304" pitchFamily="18" charset="0"/>
                <a:cs typeface="Times New Roman" panose="02020603050405020304" pitchFamily="18" charset="0"/>
              </a:rPr>
              <a:t>[3] R4-2002369 R4-2002369 summary for RAN4#94e_#78_NR_NewRAT_EMC , Email discussion</a:t>
            </a:r>
            <a:endParaRPr lang="en-US" sz="2400" dirty="0">
              <a:latin typeface="Times New Roman" panose="02020603050405020304" pitchFamily="18" charset="0"/>
              <a:cs typeface="Times New Roman" panose="02020603050405020304" pitchFamily="18" charset="0"/>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2991</Words>
  <Application>WPS 演示</Application>
  <PresentationFormat>On-screen Show (4:3)</PresentationFormat>
  <Paragraphs>71</Paragraphs>
  <Slides>5</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vt:i4>
      </vt:variant>
    </vt:vector>
  </HeadingPairs>
  <TitlesOfParts>
    <vt:vector size="15" baseType="lpstr">
      <vt:lpstr>Arial</vt:lpstr>
      <vt:lpstr>宋体</vt:lpstr>
      <vt:lpstr>Wingdings</vt:lpstr>
      <vt:lpstr>Calibri</vt:lpstr>
      <vt:lpstr>Times New Roman</vt:lpstr>
      <vt:lpstr>Arial Unicode MS</vt:lpstr>
      <vt:lpstr>Wingdings</vt:lpstr>
      <vt:lpstr>微软雅黑</vt:lpstr>
      <vt:lpstr>Arial Unicode MS</vt:lpstr>
      <vt:lpstr>Office 主题</vt:lpstr>
      <vt:lpstr>3GPP TSG-RAN WG4 Meeting #94-e Electronic Meeting, 24 Feb.- 6 Mar.,2020</vt:lpstr>
      <vt:lpstr>Background</vt:lpstr>
      <vt:lpstr>Radiated emission and harmonic and flicker - agreements</vt:lpstr>
      <vt:lpstr>Issues</vt:lpstr>
      <vt:lpstr>Reference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ZTE 2nd</cp:lastModifiedBy>
  <cp:revision>290</cp:revision>
  <dcterms:created xsi:type="dcterms:W3CDTF">2016-01-12T08:39:00Z</dcterms:created>
  <dcterms:modified xsi:type="dcterms:W3CDTF">2020-03-11T08:03:04Z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(3)r3aNPjZe4jmkWxUb1vFPvc170njxeQdE/H5xMBPGFlATqP1Xd55vg9wg1n4K0BF58E2LkhFJ
UyGjdfGDc4O9QEgOS0PJQGi31RJiSA3W2fvxr5B1X4F67LN34Y71iD9yxj2tgPQTunH52W15
tbzq7urefgxdMtKyh3oDWLTrsVdfPAN3t1UO2F3PiJb3jTKaaWR0R319t4wwHqTkd9n9tzSj
1YWH0hgFYCEJfqxajU</vt:lpwstr>
  </property>
  <property fmtid="{D5CDD505-2E9C-101B-9397-08002B2CF9AE}" pid="3" name="_2015_ms_pID_7253431">
    <vt:lpwstr>3Hw727yxzW9j8sbNic+hqEBQiNW/eRaGkActKubG6ILjS6Ar39Rs4k
3eXS+wuxsToT2pgtqe238zmkq9DUOx1swkp9YrhyH7HdX8xTCv9NPJNwfU49T3C1YNcnjwom
iPoq7zpPcBen8D4VZtb63ao7PlbaVq5/SEWTh+IMDENrM9ihkX34MtqhJ1vxuCjNhQxc/XHz
qezg9f5FbRrZPZLOGM7ZoAk7H1MbXuuqwz2P</vt:lpwstr>
  </property>
  <property fmtid="{D5CDD505-2E9C-101B-9397-08002B2CF9AE}" pid="4" name="_2015_ms_pID_7253432">
    <vt:lpwstr>vTY6wON9+qgsyRaJrV5E7HMGnuoMRzbgRvkF
RPVVj5CwztGHKUVMGh1okoBwV2nrB7B8rcu5f9BaGrPO5KbOFDM=</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1562809972</vt:lpwstr>
  </property>
  <property fmtid="{D5CDD505-2E9C-101B-9397-08002B2CF9AE}" pid="9" name="ContentTypeId">
    <vt:lpwstr>0x01010057487C7AB0FA344C95D548FCA1A0E6B1</vt:lpwstr>
  </property>
  <property fmtid="{D5CDD505-2E9C-101B-9397-08002B2CF9AE}" pid="10" name="KSOProductBuildVer">
    <vt:lpwstr>2052-10.8.2.7027</vt:lpwstr>
  </property>
</Properties>
</file>