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0"/>
  </p:notesMasterIdLst>
  <p:sldIdLst>
    <p:sldId id="256" r:id="rId2"/>
    <p:sldId id="270" r:id="rId3"/>
    <p:sldId id="273" r:id="rId4"/>
    <p:sldId id="296" r:id="rId5"/>
    <p:sldId id="275" r:id="rId6"/>
    <p:sldId id="293" r:id="rId7"/>
    <p:sldId id="294" r:id="rId8"/>
    <p:sldId id="29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 Positioning gNB measurement requirements and report mapping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94-e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Feb 24-March 06,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8.8.1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R4-2002275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gNB Measurements for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RAN4 shall define accuracy requirements for the following </a:t>
            </a:r>
            <a:r>
              <a:rPr lang="en-GB" dirty="0" err="1"/>
              <a:t>gNB</a:t>
            </a:r>
            <a:r>
              <a:rPr lang="en-GB" dirty="0"/>
              <a:t> positioning measurements:</a:t>
            </a:r>
          </a:p>
          <a:p>
            <a:pPr lvl="1" hangingPunct="0"/>
            <a:r>
              <a:rPr lang="en-US" dirty="0"/>
              <a:t>gNB Rx-Tx timing difference</a:t>
            </a:r>
          </a:p>
          <a:p>
            <a:pPr lvl="1" hangingPunct="0"/>
            <a:r>
              <a:rPr lang="en-US" dirty="0"/>
              <a:t>SRS-RSRP</a:t>
            </a:r>
          </a:p>
          <a:p>
            <a:pPr hangingPunct="0"/>
            <a:r>
              <a:rPr lang="en-GB" dirty="0"/>
              <a:t>FFS whether to define accuracy requirements for:</a:t>
            </a:r>
          </a:p>
          <a:p>
            <a:pPr lvl="1" hangingPunct="0"/>
            <a:r>
              <a:rPr lang="en-GB" dirty="0"/>
              <a:t>“UL RTOA” and/or “</a:t>
            </a:r>
            <a:r>
              <a:rPr lang="en-GB" dirty="0" err="1"/>
              <a:t>AoA</a:t>
            </a:r>
            <a:r>
              <a:rPr lang="en-GB" dirty="0"/>
              <a:t> / </a:t>
            </a:r>
            <a:r>
              <a:rPr lang="en-GB" dirty="0" err="1"/>
              <a:t>ZoA</a:t>
            </a:r>
            <a:r>
              <a:rPr lang="en-GB" dirty="0"/>
              <a:t>” measurements. </a:t>
            </a:r>
          </a:p>
          <a:p>
            <a:pPr lvl="1" hangingPunct="0"/>
            <a:r>
              <a:rPr lang="en-GB" dirty="0"/>
              <a:t>Companies are encouraged to bring analysis in the next RAN4 meeting.</a:t>
            </a:r>
            <a:endParaRPr lang="sv-SE" dirty="0"/>
          </a:p>
          <a:p>
            <a:pPr lvl="1" hangingPunct="0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Optionality of gNB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 err="1"/>
              <a:t>gNB</a:t>
            </a:r>
            <a:r>
              <a:rPr lang="en-US" dirty="0"/>
              <a:t> positioning measurement accuracy requirements are optional:</a:t>
            </a:r>
          </a:p>
          <a:p>
            <a:pPr lvl="1"/>
            <a:r>
              <a:rPr lang="en-US" dirty="0"/>
              <a:t>FFS whether accuracy </a:t>
            </a:r>
            <a:r>
              <a:rPr lang="en-US"/>
              <a:t>requirement for </a:t>
            </a:r>
            <a:r>
              <a:rPr lang="en-US" dirty="0"/>
              <a:t>a positioning measurement supported by a </a:t>
            </a:r>
            <a:r>
              <a:rPr lang="en-US" dirty="0" err="1"/>
              <a:t>gNB</a:t>
            </a:r>
            <a:r>
              <a:rPr lang="en-US" dirty="0"/>
              <a:t> is also optional.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Scenarios for gNB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6"/>
            <a:ext cx="12192000" cy="592390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Following conditions and scenarios for gNB accuracies are FFS until next RAN4 meeting</a:t>
            </a:r>
          </a:p>
          <a:p>
            <a:r>
              <a:rPr lang="sv-SE" dirty="0"/>
              <a:t>Side conditions e.g. SNR:</a:t>
            </a:r>
          </a:p>
          <a:p>
            <a:pPr lvl="1"/>
            <a:r>
              <a:rPr lang="sv-SE" dirty="0"/>
              <a:t>Option 1: based on only serving cell and corresponding SNR level</a:t>
            </a:r>
          </a:p>
          <a:p>
            <a:pPr lvl="1"/>
            <a:r>
              <a:rPr lang="sv-SE" dirty="0"/>
              <a:t>Option 2: based on only neighbor cell (e.g. SNR lower than in serving cell) and corresponding SNR level</a:t>
            </a:r>
          </a:p>
          <a:p>
            <a:r>
              <a:rPr lang="sv-SE" dirty="0"/>
              <a:t>Common vs specific side conditions e.g. SNR:</a:t>
            </a:r>
          </a:p>
          <a:p>
            <a:pPr lvl="1"/>
            <a:r>
              <a:rPr lang="sv-SE" dirty="0"/>
              <a:t>Option 1: same side conditions for different type of gNB measurements</a:t>
            </a:r>
          </a:p>
          <a:p>
            <a:pPr lvl="1"/>
            <a:r>
              <a:rPr lang="sv-SE" dirty="0"/>
              <a:t>Option 2: side conditions specific to each gNB measurement</a:t>
            </a:r>
          </a:p>
          <a:p>
            <a:r>
              <a:rPr lang="sv-SE" dirty="0"/>
              <a:t>Antenna configuration:</a:t>
            </a:r>
          </a:p>
          <a:p>
            <a:pPr lvl="1"/>
            <a:r>
              <a:rPr lang="sv-SE" dirty="0"/>
              <a:t>Option 1: fixed antenna beams</a:t>
            </a:r>
          </a:p>
          <a:p>
            <a:pPr lvl="1"/>
            <a:r>
              <a:rPr lang="sv-SE" dirty="0"/>
              <a:t>Option 2: other options not precluded</a:t>
            </a:r>
          </a:p>
          <a:p>
            <a:r>
              <a:rPr lang="sv-SE" dirty="0"/>
              <a:t>RS pattern:</a:t>
            </a:r>
          </a:p>
          <a:p>
            <a:pPr lvl="1"/>
            <a:r>
              <a:rPr lang="sv-SE" dirty="0"/>
              <a:t>SRS configuration: FFS</a:t>
            </a:r>
          </a:p>
          <a:p>
            <a:pPr lvl="1"/>
            <a:r>
              <a:rPr lang="sv-SE" dirty="0"/>
              <a:t>PRS configuration: FFS</a:t>
            </a:r>
          </a:p>
          <a:p>
            <a:r>
              <a:rPr lang="sv-SE" dirty="0"/>
              <a:t>BS type: 1-C, 1-H, 1-O, 2-O</a:t>
            </a:r>
          </a:p>
          <a:p>
            <a:pPr lvl="1"/>
            <a:r>
              <a:rPr lang="sv-SE" dirty="0"/>
              <a:t>Option 1: accuracy depends on BS type</a:t>
            </a:r>
          </a:p>
          <a:p>
            <a:pPr lvl="1"/>
            <a:r>
              <a:rPr lang="sv-SE" dirty="0"/>
              <a:t>Option 2: other options not precluded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00348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SRS-RSRP Report Mapping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SRS-RSRP reporting granularity = 1dB. </a:t>
            </a:r>
          </a:p>
          <a:p>
            <a:r>
              <a:rPr lang="en-US" dirty="0"/>
              <a:t>SRS-RSRP maximum and minimum values are FFS until next meeting.</a:t>
            </a:r>
            <a:endParaRPr lang="sv-SE" dirty="0"/>
          </a:p>
          <a:p>
            <a:r>
              <a:rPr lang="en-US" dirty="0"/>
              <a:t>Candidate options:</a:t>
            </a:r>
            <a:endParaRPr lang="sv-SE" dirty="0"/>
          </a:p>
          <a:p>
            <a:pPr lvl="1" hangingPunct="0"/>
            <a:r>
              <a:rPr lang="en-US" dirty="0"/>
              <a:t>SRS-RSRP minimum value: </a:t>
            </a:r>
            <a:endParaRPr lang="sv-SE" dirty="0"/>
          </a:p>
          <a:p>
            <a:pPr lvl="2" hangingPunct="0"/>
            <a:r>
              <a:rPr lang="sv-SE" dirty="0"/>
              <a:t>Option 1: SRS-RSRP min value = SS-RSRP min value.</a:t>
            </a:r>
          </a:p>
          <a:p>
            <a:pPr lvl="2" hangingPunct="0"/>
            <a:r>
              <a:rPr lang="sv-SE" dirty="0"/>
              <a:t>Option 2: SRS-RSRP min value </a:t>
            </a:r>
            <a:r>
              <a:rPr lang="en-US" dirty="0">
                <a:sym typeface="Symbol" panose="05050102010706020507" pitchFamily="18" charset="2"/>
              </a:rPr>
              <a:t></a:t>
            </a:r>
            <a:r>
              <a:rPr lang="sv-SE" dirty="0"/>
              <a:t> SS-RSRP min value.</a:t>
            </a:r>
          </a:p>
          <a:p>
            <a:pPr lvl="1" hangingPunct="0"/>
            <a:r>
              <a:rPr lang="en-US" dirty="0"/>
              <a:t>SRS-RSRP maximum value: </a:t>
            </a:r>
            <a:endParaRPr lang="sv-SE" dirty="0"/>
          </a:p>
          <a:p>
            <a:pPr lvl="2" hangingPunct="0"/>
            <a:r>
              <a:rPr lang="en-US" dirty="0"/>
              <a:t>Option 1: SRS-RSRP max value = SS-RSRP max value.</a:t>
            </a:r>
            <a:endParaRPr lang="sv-SE" dirty="0"/>
          </a:p>
          <a:p>
            <a:pPr lvl="2" hangingPunct="0"/>
            <a:r>
              <a:rPr lang="en-US" dirty="0"/>
              <a:t>Option 2: SRS-RSRP max value </a:t>
            </a:r>
            <a:r>
              <a:rPr lang="en-US" dirty="0">
                <a:sym typeface="Symbol" panose="05050102010706020507" pitchFamily="18" charset="2"/>
              </a:rPr>
              <a:t></a:t>
            </a:r>
            <a:r>
              <a:rPr lang="en-US" dirty="0"/>
              <a:t> SS-RSRP max value.</a:t>
            </a:r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1958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gNB Rx-Tx Time Difference Report Mapping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gNB Rx-Tx time difference report mapping is FFS until next meeting.</a:t>
            </a:r>
            <a:endParaRPr lang="sv-SE" dirty="0"/>
          </a:p>
          <a:p>
            <a:r>
              <a:rPr lang="en-US" dirty="0"/>
              <a:t>Candidate options:</a:t>
            </a:r>
            <a:endParaRPr lang="sv-SE" dirty="0"/>
          </a:p>
          <a:p>
            <a:pPr lvl="1" hangingPunct="0"/>
            <a:r>
              <a:rPr lang="en-US" dirty="0"/>
              <a:t>Option 1: Reuse UE Rx-Tx time difference report mapping for defining gNB Rx-Tx time difference report mapping.</a:t>
            </a:r>
            <a:endParaRPr lang="sv-SE" dirty="0"/>
          </a:p>
          <a:p>
            <a:pPr lvl="1" hangingPunct="0"/>
            <a:r>
              <a:rPr lang="en-US" dirty="0"/>
              <a:t>Option 2: Reuse RSTD report mapping for defining gNB Rx-Tx time difference report mapping.</a:t>
            </a:r>
            <a:endParaRPr lang="sv-SE" dirty="0"/>
          </a:p>
          <a:p>
            <a:pPr lvl="1"/>
            <a:r>
              <a:rPr lang="en-US" dirty="0"/>
              <a:t>Option 3: gNB Rx-Tx time difference report mapping is different than in options 1 and 2.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90717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UL RTOA Report Mapping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UL RTOA report mapping is FFS until next meeting.</a:t>
            </a:r>
            <a:endParaRPr lang="sv-SE" dirty="0"/>
          </a:p>
          <a:p>
            <a:r>
              <a:rPr lang="en-US" dirty="0"/>
              <a:t>Candidate options:</a:t>
            </a:r>
            <a:endParaRPr lang="sv-SE" dirty="0"/>
          </a:p>
          <a:p>
            <a:pPr lvl="1" hangingPunct="0"/>
            <a:r>
              <a:rPr lang="en-US" dirty="0"/>
              <a:t>Option 1: Reuse gNB Rx-Tx time difference report mapping for defining UL RTOA report mapping.</a:t>
            </a:r>
            <a:endParaRPr lang="sv-SE" dirty="0"/>
          </a:p>
          <a:p>
            <a:pPr lvl="1" hangingPunct="0"/>
            <a:r>
              <a:rPr lang="en-US" dirty="0"/>
              <a:t>Option 2: From 0 to 9600Ts with </a:t>
            </a:r>
            <a:r>
              <a:rPr lang="en-GB" dirty="0"/>
              <a:t>granularity = Tc*2</a:t>
            </a:r>
            <a:r>
              <a:rPr lang="en-GB" baseline="30000" dirty="0"/>
              <a:t>k</a:t>
            </a:r>
            <a:r>
              <a:rPr lang="en-US" dirty="0"/>
              <a:t>.</a:t>
            </a:r>
            <a:endParaRPr lang="sv-SE" dirty="0"/>
          </a:p>
          <a:p>
            <a:pPr lvl="1" hangingPunct="0"/>
            <a:r>
              <a:rPr lang="en-US" dirty="0"/>
              <a:t>Option 3: UL RTOA report mapping is different than in options 1 and 2.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5237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/>
              <a:t>AoA</a:t>
            </a:r>
            <a:r>
              <a:rPr lang="en-US" b="1" dirty="0"/>
              <a:t>/</a:t>
            </a:r>
            <a:r>
              <a:rPr lang="en-US" b="1" dirty="0" err="1"/>
              <a:t>ZoA</a:t>
            </a:r>
            <a:r>
              <a:rPr lang="en-US" b="1" dirty="0"/>
              <a:t> Report Mapping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US" dirty="0" err="1"/>
              <a:t>AoA</a:t>
            </a:r>
            <a:r>
              <a:rPr lang="en-US" dirty="0"/>
              <a:t>: </a:t>
            </a:r>
          </a:p>
          <a:p>
            <a:pPr lvl="1" hangingPunct="0"/>
            <a:r>
              <a:rPr lang="en-US" dirty="0"/>
              <a:t>from -180 to +180 degrees with granularity = 0.1 degree.</a:t>
            </a:r>
            <a:endParaRPr lang="sv-SE" dirty="0"/>
          </a:p>
          <a:p>
            <a:pPr lvl="0" hangingPunct="0"/>
            <a:r>
              <a:rPr lang="en-US" dirty="0" err="1"/>
              <a:t>ZoA</a:t>
            </a:r>
            <a:r>
              <a:rPr lang="en-US" dirty="0"/>
              <a:t>: </a:t>
            </a:r>
          </a:p>
          <a:p>
            <a:pPr lvl="1" hangingPunct="0"/>
            <a:r>
              <a:rPr lang="en-US" dirty="0"/>
              <a:t>from 0 to +180 degrees with granularity = 0.1 degree.</a:t>
            </a:r>
            <a:endParaRPr lang="sv-SE" dirty="0"/>
          </a:p>
          <a:p>
            <a:pPr lvl="1" hangingPunct="0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557945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</Words>
  <Application>Microsoft Office PowerPoint</Application>
  <PresentationFormat>Widescreen</PresentationFormat>
  <Paragraphs>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WF on NR Positioning gNB measurement requirements and report mapping</vt:lpstr>
      <vt:lpstr>gNB Measurements for Accuracy Requirements</vt:lpstr>
      <vt:lpstr>Optionality of gNB accuracy requirements</vt:lpstr>
      <vt:lpstr>Scenarios for gNB accuracy requirements</vt:lpstr>
      <vt:lpstr>SRS-RSRP Report Mapping</vt:lpstr>
      <vt:lpstr>gNB Rx-Tx Time Difference Report Mapping</vt:lpstr>
      <vt:lpstr>UL RTOA Report Mapping</vt:lpstr>
      <vt:lpstr>AoA/ZoA Report Mapping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2020-03-05T07:30:56Z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</Properties>
</file>