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8" r:id="rId3"/>
    <p:sldId id="269" r:id="rId4"/>
    <p:sldId id="282" r:id="rId5"/>
    <p:sldId id="283" r:id="rId6"/>
    <p:sldId id="270" r:id="rId7"/>
    <p:sldId id="285" r:id="rId8"/>
    <p:sldId id="284" r:id="rId9"/>
    <p:sldId id="276"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87"/>
    <p:restoredTop sz="95077" autoAdjust="0"/>
  </p:normalViewPr>
  <p:slideViewPr>
    <p:cSldViewPr>
      <p:cViewPr varScale="1">
        <p:scale>
          <a:sx n="98" d="100"/>
          <a:sy n="98" d="100"/>
        </p:scale>
        <p:origin x="-48" y="-285"/>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2020-03-05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xmlns="" val="2788316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xmlns="" val="56253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8</a:t>
            </a:fld>
            <a:endParaRPr lang="zh-CN" altLang="en-US"/>
          </a:p>
        </p:txBody>
      </p:sp>
    </p:spTree>
    <p:extLst>
      <p:ext uri="{BB962C8B-B14F-4D97-AF65-F5344CB8AC3E}">
        <p14:creationId xmlns:p14="http://schemas.microsoft.com/office/powerpoint/2010/main" xmlns="" val="4181963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2020-03-05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a:t>WF on inter-frequency without MG</a:t>
            </a:r>
            <a:endParaRPr lang="zh-CN" altLang="en-US" dirty="0"/>
          </a:p>
        </p:txBody>
      </p:sp>
      <p:sp>
        <p:nvSpPr>
          <p:cNvPr id="3" name="副标题 2"/>
          <p:cNvSpPr>
            <a:spLocks noGrp="1"/>
          </p:cNvSpPr>
          <p:nvPr>
            <p:ph type="subTitle" idx="1"/>
          </p:nvPr>
        </p:nvSpPr>
        <p:spPr/>
        <p:txBody>
          <a:bodyPr/>
          <a:lstStyle/>
          <a:p>
            <a:r>
              <a:rPr lang="en-US" altLang="zh-CN" dirty="0"/>
              <a:t>CMCC</a:t>
            </a:r>
            <a:endParaRPr lang="zh-CN" altLang="en-US" dirty="0"/>
          </a:p>
        </p:txBody>
      </p:sp>
      <p:sp>
        <p:nvSpPr>
          <p:cNvPr id="12289" name="Rectangle 1"/>
          <p:cNvSpPr>
            <a:spLocks noChangeArrowheads="1"/>
          </p:cNvSpPr>
          <p:nvPr/>
        </p:nvSpPr>
        <p:spPr bwMode="auto">
          <a:xfrm>
            <a:off x="251520" y="428833"/>
            <a:ext cx="846274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b="1" dirty="0"/>
              <a:t>3GPP TSG-RAN WG4 Meeting #94-e                             	              R4-2002250</a:t>
            </a:r>
          </a:p>
          <a:p>
            <a:r>
              <a:rPr lang="en-US" altLang="zh-CN" b="1" dirty="0"/>
              <a:t>Online, 24 Feb. – 6 Mar., 2020</a:t>
            </a:r>
          </a:p>
          <a:p>
            <a:endParaRPr lang="zh-CN"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200151"/>
            <a:ext cx="8229600" cy="3394472"/>
          </a:xfrm>
        </p:spPr>
        <p:txBody>
          <a:bodyPr>
            <a:normAutofit/>
          </a:bodyPr>
          <a:lstStyle/>
          <a:p>
            <a:r>
              <a:rPr lang="en-US" altLang="zh-CN" dirty="0"/>
              <a:t> R4-1915853</a:t>
            </a:r>
            <a:r>
              <a:rPr lang="en-US" altLang="zh-CN" b="1" dirty="0"/>
              <a:t> </a:t>
            </a:r>
            <a:r>
              <a:rPr lang="en-US" altLang="zh-CN" dirty="0"/>
              <a:t>WF</a:t>
            </a:r>
            <a:r>
              <a:rPr lang="zh-CN" altLang="en-US" dirty="0"/>
              <a:t> </a:t>
            </a:r>
            <a:r>
              <a:rPr lang="en-US" altLang="zh-CN" dirty="0"/>
              <a:t>on</a:t>
            </a:r>
            <a:r>
              <a:rPr lang="zh-CN" altLang="en-US" dirty="0"/>
              <a:t> </a:t>
            </a:r>
            <a:r>
              <a:rPr lang="en-US" altLang="zh-CN" dirty="0"/>
              <a:t>inter-frequency</a:t>
            </a:r>
            <a:r>
              <a:rPr lang="zh-CN" altLang="en-US" dirty="0"/>
              <a:t> </a:t>
            </a:r>
            <a:r>
              <a:rPr lang="en-US" altLang="zh-CN" dirty="0"/>
              <a:t>without</a:t>
            </a:r>
            <a:r>
              <a:rPr lang="zh-CN" altLang="en-US" dirty="0"/>
              <a:t> </a:t>
            </a:r>
            <a:r>
              <a:rPr lang="en-US" altLang="zh-CN" dirty="0"/>
              <a:t>MG</a:t>
            </a:r>
            <a:r>
              <a:rPr lang="zh-CN" altLang="en-US" dirty="0"/>
              <a:t> </a:t>
            </a:r>
            <a:r>
              <a:rPr lang="en-US" altLang="zh-CN" dirty="0"/>
              <a:t>was</a:t>
            </a:r>
            <a:r>
              <a:rPr lang="zh-CN" altLang="en-US" dirty="0"/>
              <a:t> </a:t>
            </a:r>
            <a:r>
              <a:rPr lang="en-US" altLang="zh-CN" dirty="0"/>
              <a:t>agreed</a:t>
            </a:r>
            <a:r>
              <a:rPr lang="zh-CN" altLang="en-US" dirty="0"/>
              <a:t> </a:t>
            </a:r>
            <a:r>
              <a:rPr lang="en-US" altLang="zh-CN" dirty="0"/>
              <a:t>in</a:t>
            </a:r>
            <a:r>
              <a:rPr lang="zh-CN" altLang="en-US" dirty="0"/>
              <a:t> </a:t>
            </a:r>
            <a:r>
              <a:rPr lang="en-US" altLang="zh-CN" dirty="0" smtClean="0"/>
              <a:t>RAN4#93meeting.</a:t>
            </a: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Sub-topic 2-1: Capability of supporting inter-frequency measurement without MG</a:t>
            </a:r>
            <a:endParaRPr lang="zh-CN" altLang="en-US" sz="3600" dirty="0"/>
          </a:p>
        </p:txBody>
      </p:sp>
      <p:sp>
        <p:nvSpPr>
          <p:cNvPr id="3" name="内容占位符 2"/>
          <p:cNvSpPr>
            <a:spLocks noGrp="1"/>
          </p:cNvSpPr>
          <p:nvPr>
            <p:ph idx="1"/>
          </p:nvPr>
        </p:nvSpPr>
        <p:spPr/>
        <p:txBody>
          <a:bodyPr>
            <a:normAutofit/>
          </a:bodyPr>
          <a:lstStyle/>
          <a:p>
            <a:pPr lvl="1"/>
            <a:endParaRPr lang="en-GB" altLang="zh-CN" sz="2400" dirty="0" smtClean="0"/>
          </a:p>
          <a:p>
            <a:pPr lvl="1"/>
            <a:r>
              <a:rPr lang="en-GB" altLang="zh-CN" sz="2400" dirty="0" smtClean="0"/>
              <a:t>Option </a:t>
            </a:r>
            <a:r>
              <a:rPr lang="en-GB" altLang="zh-CN" sz="2400" dirty="0"/>
              <a:t>1: Optional with UE capability </a:t>
            </a:r>
            <a:r>
              <a:rPr lang="en-GB" altLang="zh-CN" sz="2400" dirty="0" err="1"/>
              <a:t>signaling</a:t>
            </a:r>
            <a:endParaRPr lang="zh-CN" altLang="zh-CN" sz="2400" dirty="0"/>
          </a:p>
          <a:p>
            <a:pPr lvl="1"/>
            <a:r>
              <a:rPr lang="en-GB" altLang="zh-CN" sz="2400" dirty="0"/>
              <a:t>Option 2: Mandatory with UE capability </a:t>
            </a:r>
            <a:r>
              <a:rPr lang="en-GB" altLang="zh-CN" sz="2400" dirty="0" err="1"/>
              <a:t>signaling</a:t>
            </a:r>
            <a:endParaRPr lang="zh-CN" altLang="zh-CN" sz="2400" dirty="0"/>
          </a:p>
          <a:p>
            <a:pPr lvl="1">
              <a:buNone/>
            </a:pPr>
            <a:endParaRPr lang="en-GB" altLang="zh-CN" sz="2400"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Assumption of searcher numbers</a:t>
            </a:r>
            <a:endParaRPr lang="zh-CN" altLang="en-US" dirty="0"/>
          </a:p>
        </p:txBody>
      </p:sp>
      <p:sp>
        <p:nvSpPr>
          <p:cNvPr id="3" name="内容占位符 2"/>
          <p:cNvSpPr>
            <a:spLocks noGrp="1"/>
          </p:cNvSpPr>
          <p:nvPr>
            <p:ph idx="1"/>
          </p:nvPr>
        </p:nvSpPr>
        <p:spPr/>
        <p:txBody>
          <a:bodyPr>
            <a:normAutofit/>
          </a:bodyPr>
          <a:lstStyle/>
          <a:p>
            <a:r>
              <a:rPr lang="en-US" altLang="zh-CN" sz="2400" dirty="0"/>
              <a:t>The number of searchers is up to 2 when discussing the requirement of CSSF outside gap.</a:t>
            </a:r>
          </a:p>
          <a:p>
            <a:pPr lvl="1"/>
            <a:r>
              <a:rPr lang="en-US" altLang="zh-CN" sz="1800" dirty="0"/>
              <a:t>For CA capable UE, the number of searchers is 2</a:t>
            </a:r>
          </a:p>
          <a:p>
            <a:pPr lvl="1"/>
            <a:r>
              <a:rPr lang="en-US" altLang="zh-CN" sz="1800" dirty="0" smtClean="0"/>
              <a:t>FFS: For </a:t>
            </a:r>
            <a:r>
              <a:rPr lang="en-US" altLang="zh-CN" sz="1800" dirty="0"/>
              <a:t>non-CA capable UE, the number of searchers is 1</a:t>
            </a:r>
          </a:p>
          <a:p>
            <a:r>
              <a:rPr lang="en-US" altLang="zh-CN" sz="2400" dirty="0"/>
              <a:t>For CSSF outside gap, the performance of PCC in NR SA should remain the same. Therefore, the inter frequency MO without gap shares the same searcher as all the other SCCs. </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How to handle the backward compatible issue </a:t>
            </a:r>
            <a:endParaRPr lang="zh-CN" altLang="en-US" dirty="0"/>
          </a:p>
        </p:txBody>
      </p:sp>
      <p:sp>
        <p:nvSpPr>
          <p:cNvPr id="3" name="内容占位符 2"/>
          <p:cNvSpPr>
            <a:spLocks noGrp="1"/>
          </p:cNvSpPr>
          <p:nvPr>
            <p:ph idx="1"/>
          </p:nvPr>
        </p:nvSpPr>
        <p:spPr>
          <a:xfrm>
            <a:off x="457200" y="1320418"/>
            <a:ext cx="8229600" cy="3394472"/>
          </a:xfrm>
        </p:spPr>
        <p:txBody>
          <a:bodyPr>
            <a:normAutofit/>
          </a:bodyPr>
          <a:lstStyle/>
          <a:p>
            <a:pPr marL="342900" lvl="1" indent="-342900">
              <a:buFont typeface="Arial" pitchFamily="34" charset="0"/>
              <a:buChar char="•"/>
            </a:pPr>
            <a:endParaRPr lang="en-US" altLang="zh-CN" sz="2000" dirty="0" smtClean="0"/>
          </a:p>
          <a:p>
            <a:pPr marL="342900" lvl="1" indent="-342900">
              <a:buFont typeface="Arial" pitchFamily="34" charset="0"/>
              <a:buChar char="•"/>
            </a:pPr>
            <a:r>
              <a:rPr lang="en-US" altLang="zh-CN" sz="2000" dirty="0" smtClean="0"/>
              <a:t>Specify </a:t>
            </a:r>
            <a:r>
              <a:rPr lang="en-US" altLang="zh-CN" sz="2000" dirty="0"/>
              <a:t>the UE measurement behavior in the spec:</a:t>
            </a:r>
          </a:p>
          <a:p>
            <a:pPr marL="742950" lvl="2" indent="-342900"/>
            <a:r>
              <a:rPr lang="en-US" altLang="zh-CN" sz="1800" dirty="0" smtClean="0"/>
              <a:t>If </a:t>
            </a:r>
            <a:r>
              <a:rPr lang="en-US" altLang="zh-CN" sz="1800" dirty="0"/>
              <a:t>all the MOs are inter-freq w/o MG to this UE but NW configured MG, </a:t>
            </a:r>
            <a:r>
              <a:rPr lang="en-US" altLang="zh-CN" sz="1800" dirty="0" smtClean="0"/>
              <a:t>UE </a:t>
            </a:r>
            <a:r>
              <a:rPr lang="en-US" altLang="zh-CN" sz="1800" dirty="0"/>
              <a:t>will use the MG to perform these inter-freq measurement; </a:t>
            </a:r>
          </a:p>
          <a:p>
            <a:pPr marL="742950" lvl="2" indent="-342900"/>
            <a:r>
              <a:rPr lang="en-US" altLang="zh-CN" sz="1800" dirty="0" smtClean="0"/>
              <a:t>Note: Detailed sentences to be captured in the spec can be further discussed when drafting the CR.</a:t>
            </a:r>
            <a:endParaRPr lang="en-US" altLang="zh-CN" sz="1800" dirty="0"/>
          </a:p>
          <a:p>
            <a:pPr marL="342900" lvl="1" indent="-342900">
              <a:buNone/>
            </a:pPr>
            <a:endParaRPr lang="en-GB" altLang="zh-CN" dirty="0"/>
          </a:p>
          <a:p>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Sub-topic 2-1: UE </a:t>
            </a:r>
            <a:r>
              <a:rPr lang="en-US" altLang="zh-CN" sz="2800" dirty="0" err="1"/>
              <a:t>behaviour</a:t>
            </a:r>
            <a:r>
              <a:rPr lang="en-US" altLang="zh-CN" sz="2800" dirty="0"/>
              <a:t> for inter-frequency measurement w/o MG partially overlapped with MG</a:t>
            </a:r>
            <a:endParaRPr lang="zh-CN" altLang="en-US" sz="2800" dirty="0"/>
          </a:p>
        </p:txBody>
      </p:sp>
      <p:sp>
        <p:nvSpPr>
          <p:cNvPr id="3" name="内容占位符 2"/>
          <p:cNvSpPr>
            <a:spLocks noGrp="1"/>
          </p:cNvSpPr>
          <p:nvPr>
            <p:ph idx="1"/>
          </p:nvPr>
        </p:nvSpPr>
        <p:spPr/>
        <p:txBody>
          <a:bodyPr>
            <a:normAutofit fontScale="85000" lnSpcReduction="20000"/>
          </a:bodyPr>
          <a:lstStyle/>
          <a:p>
            <a:r>
              <a:rPr lang="en-GB" altLang="zh-CN" sz="3000" dirty="0" smtClean="0"/>
              <a:t>Solution#1:</a:t>
            </a:r>
          </a:p>
          <a:p>
            <a:pPr lvl="1"/>
            <a:r>
              <a:rPr lang="en-GB" altLang="zh-CN" sz="2600" dirty="0" smtClean="0"/>
              <a:t>For </a:t>
            </a:r>
            <a:r>
              <a:rPr lang="en-GB" altLang="zh-CN" sz="2600" dirty="0"/>
              <a:t>CA capable UE </a:t>
            </a:r>
            <a:r>
              <a:rPr lang="en-GB" altLang="zh-CN" sz="2600" dirty="0" smtClean="0"/>
              <a:t>:</a:t>
            </a:r>
            <a:endParaRPr lang="en-GB" altLang="zh-CN" sz="2600" dirty="0"/>
          </a:p>
          <a:p>
            <a:pPr lvl="2"/>
            <a:r>
              <a:rPr lang="en-GB" altLang="zh-CN" sz="2200" dirty="0"/>
              <a:t>Define requirements based on the assumption that UE perform measurement </a:t>
            </a:r>
            <a:r>
              <a:rPr lang="en-GB" altLang="zh-CN" dirty="0"/>
              <a:t>outside gaps (same as intra-frequency measurement without MG)</a:t>
            </a:r>
            <a:r>
              <a:rPr lang="en-GB" altLang="zh-CN" sz="2200" dirty="0"/>
              <a:t>, when configured MG is partially overlapped with inter-frequency SMTC and inter-frequency SSB is completely contained in the active BWP of the UE. </a:t>
            </a:r>
          </a:p>
          <a:p>
            <a:pPr lvl="1"/>
            <a:r>
              <a:rPr lang="en-GB" altLang="zh-CN" sz="2600" dirty="0"/>
              <a:t>For non-CA capable </a:t>
            </a:r>
            <a:r>
              <a:rPr lang="en-GB" altLang="zh-CN" sz="2600" dirty="0" smtClean="0"/>
              <a:t>UE:</a:t>
            </a:r>
            <a:endParaRPr lang="en-GB" altLang="zh-CN" sz="2600" dirty="0"/>
          </a:p>
          <a:p>
            <a:pPr lvl="2"/>
            <a:r>
              <a:rPr lang="en-GB" altLang="zh-CN" sz="2200" dirty="0"/>
              <a:t>Option 1: Inter-frequency measurements should always happen in gaps</a:t>
            </a:r>
            <a:r>
              <a:rPr lang="en-GB" altLang="zh-CN" sz="2200" dirty="0" smtClean="0"/>
              <a:t>.</a:t>
            </a:r>
          </a:p>
          <a:p>
            <a:pPr lvl="2"/>
            <a:r>
              <a:rPr lang="en-GB" altLang="zh-CN" sz="2200" dirty="0" smtClean="0"/>
              <a:t>Other option is not excluded</a:t>
            </a:r>
            <a:endParaRPr lang="en-GB" altLang="zh-CN" sz="2200" dirty="0"/>
          </a:p>
          <a:p>
            <a:pPr lvl="2">
              <a:buNone/>
            </a:pPr>
            <a:endParaRPr lang="en-GB" altLang="zh-CN" sz="2200" dirty="0"/>
          </a:p>
          <a:p>
            <a:endParaRPr lang="en-GB"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Sub-topic 2-1: UE </a:t>
            </a:r>
            <a:r>
              <a:rPr lang="en-US" altLang="zh-CN" sz="2800" dirty="0" err="1"/>
              <a:t>behaviour</a:t>
            </a:r>
            <a:r>
              <a:rPr lang="en-US" altLang="zh-CN" sz="2800" dirty="0"/>
              <a:t> for inter-frequency measurement w/o MG partially overlapped with MG</a:t>
            </a:r>
            <a:endParaRPr lang="zh-CN" altLang="en-US" sz="2800" dirty="0"/>
          </a:p>
        </p:txBody>
      </p:sp>
      <p:sp>
        <p:nvSpPr>
          <p:cNvPr id="3" name="内容占位符 2"/>
          <p:cNvSpPr>
            <a:spLocks noGrp="1"/>
          </p:cNvSpPr>
          <p:nvPr>
            <p:ph idx="1"/>
          </p:nvPr>
        </p:nvSpPr>
        <p:spPr/>
        <p:txBody>
          <a:bodyPr>
            <a:normAutofit fontScale="92500" lnSpcReduction="10000"/>
          </a:bodyPr>
          <a:lstStyle/>
          <a:p>
            <a:r>
              <a:rPr lang="en-GB" altLang="zh-CN" sz="3000" dirty="0" smtClean="0"/>
              <a:t>Solution#2</a:t>
            </a:r>
          </a:p>
          <a:p>
            <a:pPr lvl="1"/>
            <a:r>
              <a:rPr lang="en-GB" altLang="zh-CN" sz="2600" dirty="0" smtClean="0"/>
              <a:t>For </a:t>
            </a:r>
            <a:r>
              <a:rPr lang="en-GB" altLang="zh-CN" sz="2600" dirty="0" smtClean="0"/>
              <a:t>UE </a:t>
            </a:r>
            <a:r>
              <a:rPr lang="en-GB" altLang="zh-CN" sz="2600" dirty="0"/>
              <a:t>configured </a:t>
            </a:r>
            <a:r>
              <a:rPr lang="en-GB" altLang="zh-CN" sz="2600" dirty="0">
                <a:highlight>
                  <a:srgbClr val="FFFF00"/>
                </a:highlight>
              </a:rPr>
              <a:t>with multiple CC’s</a:t>
            </a:r>
            <a:r>
              <a:rPr lang="en-GB" altLang="zh-CN" sz="2600" dirty="0"/>
              <a:t>:</a:t>
            </a:r>
          </a:p>
          <a:p>
            <a:pPr lvl="2"/>
            <a:r>
              <a:rPr lang="en-GB" altLang="zh-CN" sz="2200" dirty="0"/>
              <a:t>Define requirements based on the assumption that UE perform measurement </a:t>
            </a:r>
            <a:r>
              <a:rPr lang="en-GB" altLang="zh-CN" dirty="0"/>
              <a:t>outside gaps (same as intra-frequency measurement without MG)</a:t>
            </a:r>
            <a:r>
              <a:rPr lang="en-GB" altLang="zh-CN" sz="2200" dirty="0"/>
              <a:t>, when configured MG is partially overlapped with inter-frequency SMTC and inter-frequency SSB is completely contained in the active BWP of the UE. </a:t>
            </a:r>
          </a:p>
          <a:p>
            <a:pPr lvl="1"/>
            <a:r>
              <a:rPr lang="en-GB" altLang="zh-CN" sz="2600" dirty="0"/>
              <a:t>For </a:t>
            </a:r>
            <a:r>
              <a:rPr lang="en-GB" altLang="zh-CN" sz="2600" dirty="0" smtClean="0"/>
              <a:t>UE </a:t>
            </a:r>
            <a:r>
              <a:rPr lang="en-GB" altLang="zh-CN" sz="2600" dirty="0"/>
              <a:t>configured </a:t>
            </a:r>
            <a:r>
              <a:rPr lang="en-GB" altLang="zh-CN" sz="2600" dirty="0">
                <a:highlight>
                  <a:srgbClr val="FFFF00"/>
                </a:highlight>
              </a:rPr>
              <a:t>with single CC</a:t>
            </a:r>
            <a:r>
              <a:rPr lang="en-GB" altLang="zh-CN" sz="2600" dirty="0"/>
              <a:t>:</a:t>
            </a:r>
          </a:p>
          <a:p>
            <a:pPr lvl="2"/>
            <a:r>
              <a:rPr lang="en-GB" altLang="zh-CN" sz="2200" dirty="0"/>
              <a:t>Option 1: Inter-frequency measurements should always happen in gaps</a:t>
            </a:r>
            <a:r>
              <a:rPr lang="en-GB" altLang="zh-CN" sz="2200" dirty="0" smtClean="0"/>
              <a:t>.</a:t>
            </a:r>
          </a:p>
          <a:p>
            <a:pPr lvl="2"/>
            <a:endParaRPr lang="en-GB" altLang="zh-CN" sz="2200" dirty="0"/>
          </a:p>
          <a:p>
            <a:endParaRPr lang="en-GB" altLang="zh-C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Sub-topic 2-3: Scheduling restriction for inter-frequency measurement w/o MG</a:t>
            </a:r>
            <a:endParaRPr lang="zh-CN" altLang="en-US" sz="3600" dirty="0"/>
          </a:p>
        </p:txBody>
      </p:sp>
      <p:sp>
        <p:nvSpPr>
          <p:cNvPr id="3" name="内容占位符 2"/>
          <p:cNvSpPr>
            <a:spLocks noGrp="1"/>
          </p:cNvSpPr>
          <p:nvPr>
            <p:ph idx="1"/>
          </p:nvPr>
        </p:nvSpPr>
        <p:spPr>
          <a:xfrm>
            <a:off x="457200" y="1414483"/>
            <a:ext cx="8229600" cy="3729035"/>
          </a:xfrm>
        </p:spPr>
        <p:txBody>
          <a:bodyPr>
            <a:normAutofit fontScale="47500" lnSpcReduction="20000"/>
          </a:bodyPr>
          <a:lstStyle/>
          <a:p>
            <a:pPr>
              <a:lnSpc>
                <a:spcPct val="120000"/>
              </a:lnSpc>
            </a:pPr>
            <a:r>
              <a:rPr lang="en-US" altLang="zh-CN" dirty="0"/>
              <a:t>Synchronization is always assumed for partial and fully overlapped TDD carriers that to be measured for inter-frequency measurement without MG.</a:t>
            </a:r>
          </a:p>
          <a:p>
            <a:pPr lvl="1">
              <a:lnSpc>
                <a:spcPct val="120000"/>
              </a:lnSpc>
            </a:pPr>
            <a:r>
              <a:rPr lang="en-US" altLang="zh-CN" dirty="0"/>
              <a:t>Option 1: No new signaling is needed. Clarify in the spec that synchronization is assumed for overlapped TDD carriers.</a:t>
            </a:r>
          </a:p>
          <a:p>
            <a:pPr>
              <a:lnSpc>
                <a:spcPct val="120000"/>
              </a:lnSpc>
            </a:pPr>
            <a:r>
              <a:rPr lang="en-US" altLang="zh-CN" sz="2900" dirty="0" smtClean="0"/>
              <a:t>For </a:t>
            </a:r>
            <a:r>
              <a:rPr lang="en-US" altLang="zh-CN" sz="2900" dirty="0"/>
              <a:t>TDD bands on FR1 and FR2, UE is not expected to transmit PUCCH/PUSCH/SRS on SSB symbols to be measured, and on 1 data symbol before each consecutive SSB symbols to be measured and 1 data symbol after each consecutive SSB symbols to be measured within SMTC window </a:t>
            </a:r>
            <a:r>
              <a:rPr lang="en-US" altLang="zh-CN" sz="2900" dirty="0" smtClean="0"/>
              <a:t>duration</a:t>
            </a:r>
            <a:endParaRPr lang="en-US" altLang="zh-CN" sz="2500" dirty="0"/>
          </a:p>
          <a:p>
            <a:pPr>
              <a:lnSpc>
                <a:spcPct val="120000"/>
              </a:lnSpc>
            </a:pPr>
            <a:r>
              <a:rPr lang="en-US" altLang="zh-CN" sz="2900" dirty="0"/>
              <a:t>In FR1 mixed </a:t>
            </a:r>
            <a:r>
              <a:rPr lang="en-US" altLang="zh-CN" sz="2900" dirty="0" smtClean="0"/>
              <a:t>numerology (</a:t>
            </a:r>
            <a:r>
              <a:rPr lang="en-US" altLang="zh-CN" sz="2900" dirty="0"/>
              <a:t>UE is not capable to support mixed numerologies</a:t>
            </a:r>
            <a:r>
              <a:rPr lang="en-US" altLang="zh-CN" sz="2900" dirty="0" smtClean="0"/>
              <a:t>),</a:t>
            </a:r>
            <a:r>
              <a:rPr lang="en-US" altLang="zh-CN" sz="2500" dirty="0" smtClean="0"/>
              <a:t> </a:t>
            </a:r>
            <a:r>
              <a:rPr lang="en-US" altLang="zh-CN" sz="2900" dirty="0" smtClean="0"/>
              <a:t>UE </a:t>
            </a:r>
            <a:r>
              <a:rPr lang="en-US" altLang="zh-CN" sz="2900" dirty="0"/>
              <a:t>is not expected to transmit PUCCH/PUSCH/SRS or receive PDCCH/PDSCH/TRS/CSI-RS for CQI on all symbols within SMTC window duration. </a:t>
            </a:r>
            <a:endParaRPr lang="en-US" altLang="zh-CN" sz="2900" dirty="0" smtClean="0"/>
          </a:p>
          <a:p>
            <a:pPr lvl="1">
              <a:lnSpc>
                <a:spcPct val="120000"/>
              </a:lnSpc>
            </a:pPr>
            <a:r>
              <a:rPr lang="en-US" altLang="zh-CN" sz="2500" dirty="0" smtClean="0"/>
              <a:t>For partial and fully overlapped TDD carriers, UE is not expected to transmit PUCCH/PUSCH/SRS on SSB symbols to be measured, and on 1 data symbol before each consecutive SSB symbols to be measured and 1 data symbol after each consecutive SSB symbols to be measured within SMTC window duration</a:t>
            </a:r>
            <a:endParaRPr lang="en-US" altLang="zh-CN" sz="25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Sub-topic 2-4: Scheduling restriction when the target SSB has a different SCS grid</a:t>
            </a:r>
            <a:endParaRPr lang="zh-CN" altLang="en-US" sz="3600" dirty="0"/>
          </a:p>
        </p:txBody>
      </p:sp>
      <p:sp>
        <p:nvSpPr>
          <p:cNvPr id="3" name="内容占位符 2"/>
          <p:cNvSpPr>
            <a:spLocks noGrp="1"/>
          </p:cNvSpPr>
          <p:nvPr>
            <p:ph idx="1"/>
          </p:nvPr>
        </p:nvSpPr>
        <p:spPr/>
        <p:txBody>
          <a:bodyPr/>
          <a:lstStyle/>
          <a:p>
            <a:pPr marL="342900" lvl="1" indent="-342900">
              <a:buFont typeface="Arial" pitchFamily="34" charset="0"/>
              <a:buChar char="•"/>
            </a:pPr>
            <a:endParaRPr lang="en-GB" altLang="zh-CN" dirty="0"/>
          </a:p>
          <a:p>
            <a:pPr marL="342900" lvl="1" indent="-342900">
              <a:buFont typeface="Arial" pitchFamily="34" charset="0"/>
              <a:buChar char="•"/>
            </a:pPr>
            <a:r>
              <a:rPr lang="en-GB" altLang="zh-CN" dirty="0"/>
              <a:t>FFS: When the target SSB has a different SCS grid as that of UE’s serving cell, UE is allowed to have scheduling restriction in the entire SMTC duration.</a:t>
            </a:r>
            <a:endParaRPr lang="zh-CN" altLang="zh-CN" dirty="0"/>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7466</TotalTime>
  <Words>597</Words>
  <Application>Microsoft Office PowerPoint</Application>
  <PresentationFormat>全屏显示(16:9)</PresentationFormat>
  <Paragraphs>44</Paragraphs>
  <Slides>9</Slides>
  <Notes>2</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WF on inter-frequency without MG</vt:lpstr>
      <vt:lpstr>Background</vt:lpstr>
      <vt:lpstr>Sub-topic 2-1: Capability of supporting inter-frequency measurement without MG</vt:lpstr>
      <vt:lpstr>Assumption of searcher numbers</vt:lpstr>
      <vt:lpstr>How to handle the backward compatible issue </vt:lpstr>
      <vt:lpstr>Sub-topic 2-1: UE behaviour for inter-frequency measurement w/o MG partially overlapped with MG</vt:lpstr>
      <vt:lpstr>Sub-topic 2-1: UE behaviour for inter-frequency measurement w/o MG partially overlapped with MG</vt:lpstr>
      <vt:lpstr>Sub-topic 2-3: Scheduling restriction for inter-frequency measurement w/o MG</vt:lpstr>
      <vt:lpstr>Sub-topic 2-4: Scheduling restriction when the target SSB has a different SCS grid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204</cp:revision>
  <dcterms:created xsi:type="dcterms:W3CDTF">2019-10-08T01:43:15Z</dcterms:created>
  <dcterms:modified xsi:type="dcterms:W3CDTF">2020-03-04T22:32:37Z</dcterms:modified>
</cp:coreProperties>
</file>