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6" autoAdjust="0"/>
    <p:restoredTop sz="94660"/>
  </p:normalViewPr>
  <p:slideViewPr>
    <p:cSldViewPr snapToGrid="0">
      <p:cViewPr varScale="1">
        <p:scale>
          <a:sx n="74" d="100"/>
          <a:sy n="74" d="100"/>
        </p:scale>
        <p:origin x="78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7A03C-C965-4220-9B38-AB4A812A66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51B383-D4E3-4492-B671-1AAEF3DFD8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D4553E-9907-4090-A727-1EFF54766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06BCB-CC56-4209-BCB4-A1292E73E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62B3E9-1C3D-41B8-9BD9-76AE4D90E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167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D95FE-809B-4624-9173-07C32CEE5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143268-E333-4F57-986D-75BD05AECF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832D2B-4592-4934-AB9A-F2A9C4FB7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A78D34-8CED-4633-8B27-242D05EE7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51588F-409F-4AFD-825C-80BE73613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785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C8FF05-B0CD-489E-8977-F8993AD17B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635E54-F560-48EF-B419-BAEC8D2E10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5AA76B-173A-462D-A968-5C1B5A1F9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036A54-970A-4BDB-A8B4-1350CF6F2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015255-329E-4F3E-A409-753FBE7FA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415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C603A-2596-408E-9754-12EB10CF7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73B94A-68AF-41AE-A684-E2E5866171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AC9B58-9B41-4FF0-BDB9-926AB8063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0B257D-BA54-4E1A-A6A3-4C68BE56A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BC3C1A-6D5A-40A8-B0CE-1EA9A3B9E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74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F21FF-807B-41CC-9B66-ADDD1D6B7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9A763B-1247-4545-BDF9-28765697B0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F7CF8-E453-45B3-9EB6-842D2BBC4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C33756-56CB-4F53-BF88-AD0752819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111410-A4AF-4631-B906-A98F00F96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598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D1429-9DDD-4CCD-A889-33CB56A9D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F2B319-92EC-464D-A95C-F8A90BBEC3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1E7D75-0564-426E-8546-1726EFDDF8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19FFCC-C617-4098-B463-6F23C7051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FD7245-8ACB-4E30-AAD4-35867AF3A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2FF885-3ACB-4FF8-B99B-260B23EA0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16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984A8-70D2-437D-8B85-9C0F8BB10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8CAC5C-BA44-4BFD-A063-ED81FD058E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3AC28D-AC04-437E-8F0A-D75B791ADD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D7E029-BBB9-4D38-89C6-E65AE8B180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C7E0EB-A9DF-4E19-B7CA-C0972FDCFB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A52FE37-FAE6-4A08-83CB-3D5E91F28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E9E4FB-9DFC-4F1F-A563-8BBBCFC6D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54E5E5-578A-4A81-AC68-8A3CFC4A2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81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FFA5C-B465-4391-BDB2-53DA8821B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9715A2-2B92-4F33-9D8A-3F0185C98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CB6363-C02B-4F03-B0D0-7FF7D4FB8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B7B815-8F38-48F8-82FC-8D99C498B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658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D6514C-7CC4-47DA-9B4B-D4AEEFD23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2EB1A4-C205-4740-A571-46D4BE3DA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1D8D63-EC17-4820-90DC-E330B2E7A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549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0E92B-55C1-4AAA-AA99-B04366157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78545A-F136-4570-8F1C-F5E03A1D98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9A1279-2454-4541-8B34-F5C6F4DDDD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FFFFC2-84DB-4DEF-877F-3D4A1D36B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DFE0BC-10C8-41A9-BD32-EB8DA1059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77B3D3-E9C4-4378-BB52-3E1582A03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39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18420-A852-450D-9544-2DFC32EF4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E7629A-7A2D-4F78-AA2B-687E84C36B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A82321-ABC0-4DDD-8A0A-896D89C41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7D8C0F-1636-4DF4-9BB5-77A0E2641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12E58A-084D-4055-AD8D-0C7028574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938E18-CB21-4D16-9609-36DB5CF83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196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7B5604-F6BC-4D89-AEFB-B0BCA6E03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C904A9-74BA-419A-A4F5-0BBB795316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D68739-B099-446B-9D56-FAE5BF2FD6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4FAE6C-2712-4CE1-BF6B-88FF0100275F}" type="datetimeFigureOut">
              <a:rPr lang="en-US" smtClean="0"/>
              <a:t>2/14/2020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73A208-B4F7-498D-9580-3A6197B32B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9119A3-E4D9-4C99-8B0F-243AF9E6B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0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94DBF-B5B8-4811-BB54-1FE78A0CB0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5404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Summarizing the testability of transient capability reporting feature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AB61A8-405B-4DCF-A657-4A7D55A227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5640"/>
            <a:ext cx="9144000" cy="1655762"/>
          </a:xfrm>
        </p:spPr>
        <p:txBody>
          <a:bodyPr>
            <a:normAutofit/>
          </a:bodyPr>
          <a:lstStyle/>
          <a:p>
            <a:r>
              <a:rPr lang="en-US" dirty="0"/>
              <a:t>Qualcomm Incorporated, Skyworks Solutions Inc., Verizon, Dish Network, Ericsson, CMCC, Keysight Technologies, Nokia, Nokia Shanghai Bell, Sprint, AT&amp;T, ZTE, Vodafone, Orange, </a:t>
            </a:r>
            <a:r>
              <a:rPr lang="en-US" dirty="0" err="1"/>
              <a:t>T-mobile</a:t>
            </a:r>
            <a:r>
              <a:rPr lang="en-US" dirty="0"/>
              <a:t>, Deutsche Telekom, Telecom Italia, CHTTL, China Telecom, SGS Wireless, Interdigital, Anritsu  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4EA707E-832C-41A4-841F-5C275391285E}"/>
              </a:ext>
            </a:extLst>
          </p:cNvPr>
          <p:cNvSpPr txBox="1">
            <a:spLocks/>
          </p:cNvSpPr>
          <p:nvPr/>
        </p:nvSpPr>
        <p:spPr>
          <a:xfrm>
            <a:off x="399012" y="660401"/>
            <a:ext cx="4386348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de-DE" b="1" dirty="0"/>
              <a:t>3GPP TSG-RAN WG4 #94-e	</a:t>
            </a:r>
            <a:endParaRPr lang="en-US" b="1" dirty="0"/>
          </a:p>
          <a:p>
            <a:pPr algn="l">
              <a:lnSpc>
                <a:spcPct val="100000"/>
              </a:lnSpc>
            </a:pPr>
            <a:r>
              <a:rPr lang="en-US" b="1" dirty="0"/>
              <a:t>February 24</a:t>
            </a:r>
            <a:r>
              <a:rPr lang="en-US" b="1" baseline="30000" dirty="0"/>
              <a:t>th</a:t>
            </a:r>
            <a:r>
              <a:rPr lang="en-US" b="1" dirty="0"/>
              <a:t> ‒ March 6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  <a:p>
            <a:pPr algn="l">
              <a:lnSpc>
                <a:spcPct val="100000"/>
              </a:lnSpc>
            </a:pPr>
            <a:r>
              <a:rPr lang="en-US" b="1" dirty="0"/>
              <a:t>Electronic Meeting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D611117-DABC-4172-9BAE-F82038554CEA}"/>
              </a:ext>
            </a:extLst>
          </p:cNvPr>
          <p:cNvSpPr txBox="1">
            <a:spLocks/>
          </p:cNvSpPr>
          <p:nvPr/>
        </p:nvSpPr>
        <p:spPr>
          <a:xfrm>
            <a:off x="7904204" y="660401"/>
            <a:ext cx="3888784" cy="661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 dirty="0"/>
              <a:t>R4-2002096</a:t>
            </a:r>
          </a:p>
        </p:txBody>
      </p:sp>
    </p:spTree>
    <p:extLst>
      <p:ext uri="{BB962C8B-B14F-4D97-AF65-F5344CB8AC3E}">
        <p14:creationId xmlns:p14="http://schemas.microsoft.com/office/powerpoint/2010/main" val="2065772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6B69-6355-41BB-8846-6E970A63E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 Rel-15 Status Quo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6B6E14-11F6-4A47-8DDF-E14BB79FAA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000" dirty="0"/>
              <a:t>An ON/ON transient is available in case of power change, modulation, or RB change.  </a:t>
            </a:r>
          </a:p>
          <a:p>
            <a:pPr lvl="1"/>
            <a:r>
              <a:rPr lang="en-US" sz="1800" dirty="0"/>
              <a:t>The allowed transient is 10 us.</a:t>
            </a:r>
          </a:p>
          <a:p>
            <a:pPr lvl="1"/>
            <a:r>
              <a:rPr lang="en-US" sz="1800" dirty="0"/>
              <a:t>Transient location is specified (i.e., in trailing symbol, symmetric across symbols, </a:t>
            </a:r>
            <a:r>
              <a:rPr lang="en-US" sz="1800" dirty="0" err="1"/>
              <a:t>etc</a:t>
            </a:r>
            <a:r>
              <a:rPr lang="en-US" sz="1800" dirty="0"/>
              <a:t>)</a:t>
            </a:r>
          </a:p>
          <a:p>
            <a:pPr lvl="1"/>
            <a:r>
              <a:rPr lang="en-US" sz="1800" dirty="0"/>
              <a:t>Example:</a:t>
            </a:r>
          </a:p>
          <a:p>
            <a:pPr marL="457200" lvl="1" indent="0">
              <a:buNone/>
            </a:pPr>
            <a:endParaRPr lang="en-US" sz="1800" dirty="0"/>
          </a:p>
          <a:p>
            <a:pPr marL="457200" lvl="1" indent="0">
              <a:buNone/>
            </a:pPr>
            <a:endParaRPr lang="en-US" sz="1800" dirty="0"/>
          </a:p>
          <a:p>
            <a:pPr marL="457200" lvl="1" indent="0">
              <a:buNone/>
            </a:pPr>
            <a:endParaRPr lang="en-US" sz="1800" dirty="0"/>
          </a:p>
          <a:p>
            <a:pPr marL="457200" lvl="1" indent="0">
              <a:buNone/>
            </a:pPr>
            <a:endParaRPr lang="en-US" sz="18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EVM calculation excludes the entire symbol for which a transient may overlap</a:t>
            </a:r>
          </a:p>
          <a:p>
            <a:r>
              <a:rPr lang="en-GB" sz="2100" i="1" dirty="0"/>
              <a:t>“The EVM measurement interval is reduced by any symbols that contains an allowable power transient in the measurement interval, as defined in subclause 6.3.3.”  </a:t>
            </a:r>
            <a:r>
              <a:rPr lang="en-GB" sz="2100" dirty="0"/>
              <a:t>[38.101-1, subclause 6.4.2.1]</a:t>
            </a:r>
            <a:endParaRPr lang="en-US" sz="2100" dirty="0"/>
          </a:p>
          <a:p>
            <a:pPr lvl="1"/>
            <a:r>
              <a:rPr lang="en-US" sz="1800" dirty="0"/>
              <a:t>Transient period (10us) is not tested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5E4555-69AF-4DFD-9C61-D3751F6A87D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838" y="2695627"/>
            <a:ext cx="6120765" cy="1596390"/>
          </a:xfrm>
          <a:prstGeom prst="rect">
            <a:avLst/>
          </a:prstGeom>
          <a:noFill/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DBAA912A-271B-4032-B3CF-CE3405416956}"/>
              </a:ext>
            </a:extLst>
          </p:cNvPr>
          <p:cNvSpPr/>
          <p:nvPr/>
        </p:nvSpPr>
        <p:spPr>
          <a:xfrm>
            <a:off x="3501702" y="3554254"/>
            <a:ext cx="1229360" cy="89408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519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11734-13CA-4D81-B5DD-EE0509E1F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 plenary company CR for Rel-16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997FF7-81DE-46AE-8C44-888E16473B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At RAN #86, company CR RP-192948 was proposed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conclusion: task for RAN4 to clarify testability by RAN #87, i.e. how it will be tested; CR will not be further discussed in RAN4 but will be provided to RAN #87</a:t>
            </a:r>
            <a:endParaRPr lang="en-US" sz="3600" dirty="0"/>
          </a:p>
          <a:p>
            <a:pPr marL="457200" lvl="1" indent="0">
              <a:buNone/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123F0D6-5FF9-4996-9345-4ADA051CD4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214906"/>
              </p:ext>
            </p:extLst>
          </p:nvPr>
        </p:nvGraphicFramePr>
        <p:xfrm>
          <a:off x="1921605" y="2415921"/>
          <a:ext cx="6666341" cy="1315819"/>
        </p:xfrm>
        <a:graphic>
          <a:graphicData uri="http://schemas.openxmlformats.org/drawingml/2006/table">
            <a:tbl>
              <a:tblPr/>
              <a:tblGrid>
                <a:gridCol w="1274357">
                  <a:extLst>
                    <a:ext uri="{9D8B030D-6E8A-4147-A177-3AD203B41FA5}">
                      <a16:colId xmlns:a16="http://schemas.microsoft.com/office/drawing/2014/main" val="1322671451"/>
                    </a:ext>
                  </a:extLst>
                </a:gridCol>
                <a:gridCol w="5391984">
                  <a:extLst>
                    <a:ext uri="{9D8B030D-6E8A-4147-A177-3AD203B41FA5}">
                      <a16:colId xmlns:a16="http://schemas.microsoft.com/office/drawing/2014/main" val="1294485001"/>
                    </a:ext>
                  </a:extLst>
                </a:gridCol>
              </a:tblGrid>
              <a:tr h="2436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16965" algn="r"/>
                        </a:tabLst>
                      </a:pPr>
                      <a:r>
                        <a:rPr lang="en-GB" sz="1000" b="1" i="1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Title:	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Error Vector Magnitude including symbols with transient period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pattFill prst="pct30">
                      <a:fgClr>
                        <a:srgbClr val="FFFF00"/>
                      </a:fgClr>
                      <a:bgClr>
                        <a:srgbClr val="FFFFCA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2297878097"/>
                  </a:ext>
                </a:extLst>
              </a:tr>
              <a:tr h="9746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 b="1" i="1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2970031"/>
                  </a:ext>
                </a:extLst>
              </a:tr>
              <a:tr h="9746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16965" algn="r"/>
                        </a:tabLst>
                      </a:pPr>
                      <a:r>
                        <a:rPr lang="en-GB" sz="1000" b="1" i="1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Source to WG: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35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Qualcomm Incorporated, Skyworks Solutions Inc., Verizon, Dish Network, Ericsson, CMCC, Keysight Technologies, Nokia, Nokia Shanghai Bell, Sprint, AT&amp;T, ZTE, Vodafone, Orange, 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T-mobile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, Deutsche Telekom, </a:t>
                      </a:r>
                      <a:r>
                        <a:rPr lang="en-GB" sz="1000" dirty="0">
                          <a:effectLst/>
                          <a:latin typeface="Verdana" panose="020B060403050404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Telecom Italia, CHTTL, China Telecom, SGS Wireless, Interdigital, Anritsu 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30">
                      <a:fgClr>
                        <a:srgbClr val="FFFF00"/>
                      </a:fgClr>
                      <a:bgClr>
                        <a:srgbClr val="FFFFCA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27900497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8016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A5E87-4C0C-487A-9683-4E49F98CE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new features does this CR introduce?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6E5D27-3B0E-469B-A0F7-0173628AAF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optional capability is introduced to allow the UE to report a single per-UE “</a:t>
            </a:r>
            <a:r>
              <a:rPr lang="en-US" i="1" dirty="0" err="1"/>
              <a:t>tp</a:t>
            </a:r>
            <a:r>
              <a:rPr lang="en-US" dirty="0"/>
              <a:t>” value within the set {1, 2, 4, 7} us for ON/ON transitions.  If not signaled, the legacy value of 10us is the default.</a:t>
            </a:r>
          </a:p>
          <a:p>
            <a:r>
              <a:rPr lang="en-US" dirty="0"/>
              <a:t>EVM requirement is modified to add (no longer exclude) testing of symbols which contain a transient within them</a:t>
            </a:r>
          </a:p>
          <a:p>
            <a:pPr lvl="1"/>
            <a:r>
              <a:rPr lang="en-US" dirty="0"/>
              <a:t>Details on next slide</a:t>
            </a:r>
          </a:p>
          <a:p>
            <a:pPr marL="457200" lvl="1" indent="0">
              <a:buNone/>
            </a:pPr>
            <a:r>
              <a:rPr lang="en-US" b="1" dirty="0"/>
              <a:t>→ Testability of this new optional capability is already included in the CR</a:t>
            </a:r>
          </a:p>
        </p:txBody>
      </p:sp>
    </p:spTree>
    <p:extLst>
      <p:ext uri="{BB962C8B-B14F-4D97-AF65-F5344CB8AC3E}">
        <p14:creationId xmlns:p14="http://schemas.microsoft.com/office/powerpoint/2010/main" val="1601319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6FCBC-02E1-4565-8138-6EBAE0D0D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Testability 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6B60DD-4D6E-46C5-B2FB-4C43A38A5F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Test requirements are applicable to 15 kHz SCS, 14 symbols per slot, and symmetric placement of transient period between 2 adjacent symbols</a:t>
            </a:r>
          </a:p>
          <a:p>
            <a:r>
              <a:rPr lang="en-US" dirty="0"/>
              <a:t>When transient is reported as less than 150% CP (i.e., 1, 2, 4, or 7 us for 15 kHz SCS where CP is 144 samples @30.72 MHz) for those symbols containing transient, the EVM is calculated as min (EVM</a:t>
            </a:r>
            <a:r>
              <a:rPr lang="en-US" baseline="-25000" dirty="0"/>
              <a:t>L</a:t>
            </a:r>
            <a:r>
              <a:rPr lang="en-US" dirty="0"/>
              <a:t>, EVM</a:t>
            </a:r>
            <a:r>
              <a:rPr lang="en-US" baseline="-25000" dirty="0"/>
              <a:t>H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EVM</a:t>
            </a:r>
            <a:r>
              <a:rPr lang="en-US" baseline="-25000" dirty="0"/>
              <a:t>L</a:t>
            </a:r>
            <a:r>
              <a:rPr lang="en-US" dirty="0"/>
              <a:t> and EVM</a:t>
            </a:r>
            <a:r>
              <a:rPr lang="en-US" baseline="-25000" dirty="0"/>
              <a:t>H</a:t>
            </a:r>
            <a:r>
              <a:rPr lang="en-US" dirty="0"/>
              <a:t> are starting location of Rx FFT at 25% and 75% CP</a:t>
            </a:r>
          </a:p>
          <a:p>
            <a:pPr lvl="1"/>
            <a:r>
              <a:rPr lang="en-US" dirty="0"/>
              <a:t>By choosing min (EVM</a:t>
            </a:r>
            <a:r>
              <a:rPr lang="en-US" baseline="-25000" dirty="0"/>
              <a:t>L</a:t>
            </a:r>
            <a:r>
              <a:rPr lang="en-US" dirty="0"/>
              <a:t>, EVM</a:t>
            </a:r>
            <a:r>
              <a:rPr lang="en-US" baseline="-25000" dirty="0"/>
              <a:t>H</a:t>
            </a:r>
            <a:r>
              <a:rPr lang="en-US" dirty="0"/>
              <a:t>), a symmetrically located transient whose duration is less than 150% CP will fall outside of the samples used for FFT</a:t>
            </a:r>
          </a:p>
          <a:p>
            <a:pPr lvl="1"/>
            <a:r>
              <a:rPr lang="en-US" dirty="0"/>
              <a:t>If the transient is longer than 150% CP, then a portion of it will fall inside of the FFT thereby revealing itself as degraded EVM</a:t>
            </a:r>
          </a:p>
          <a:p>
            <a:pPr lvl="1"/>
            <a:r>
              <a:rPr lang="en-US" dirty="0"/>
              <a:t>Calculating EVM as min (EVM</a:t>
            </a:r>
            <a:r>
              <a:rPr lang="en-US" baseline="-25000" dirty="0"/>
              <a:t>L</a:t>
            </a:r>
            <a:r>
              <a:rPr lang="en-US" dirty="0"/>
              <a:t>, EVM</a:t>
            </a:r>
            <a:r>
              <a:rPr lang="en-US" baseline="-25000" dirty="0"/>
              <a:t>H</a:t>
            </a:r>
            <a:r>
              <a:rPr lang="en-US" dirty="0"/>
              <a:t>) allows the existing test configuration to be used without the need to define a new window location.</a:t>
            </a:r>
          </a:p>
          <a:p>
            <a:pPr lvl="1"/>
            <a:r>
              <a:rPr lang="en-US" dirty="0"/>
              <a:t>Other symbols not containing transient are computed as-is without change; i.e., max(EVM</a:t>
            </a:r>
            <a:r>
              <a:rPr lang="en-US" baseline="-25000" dirty="0"/>
              <a:t>L</a:t>
            </a:r>
            <a:r>
              <a:rPr lang="en-US" dirty="0"/>
              <a:t>, EVM</a:t>
            </a:r>
            <a:r>
              <a:rPr lang="en-US" baseline="-25000" dirty="0"/>
              <a:t>H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39904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7BB1C-1750-42D7-A67E-E508E413B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Testability details (transient &gt; 150% CP)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AA6C9-26C8-42BE-9E58-6054919023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When transient period reported is greater than 150% CP for DFT-S-OFDM waveforms, the EVM within the symbol is computed, but excluding the reported transient period.  The samples impacted by transient falling into the Rx FFT but after the </a:t>
            </a:r>
            <a:r>
              <a:rPr lang="en-US" dirty="0" err="1"/>
              <a:t>iDFT</a:t>
            </a:r>
            <a:r>
              <a:rPr lang="en-US" dirty="0"/>
              <a:t> are not included in the calculation of EVM</a:t>
            </a:r>
          </a:p>
          <a:p>
            <a:pPr lvl="1"/>
            <a:r>
              <a:rPr lang="en-US" dirty="0"/>
              <a:t>This is the same approach proven by LTE (see 36.521-1, Annex E.7)</a:t>
            </a:r>
          </a:p>
          <a:p>
            <a:r>
              <a:rPr lang="en-US" dirty="0"/>
              <a:t>When transient period reported is greater than 150% CP for CP-OFDM, the entire symbols impacted by transient are excluded from EVM calculation</a:t>
            </a:r>
          </a:p>
          <a:p>
            <a:pPr lvl="1"/>
            <a:r>
              <a:rPr lang="en-US" dirty="0"/>
              <a:t>This only applies to the case of 10us transient when the new capability signaling is not used as all other values (1, 2, 4, 7 us) are less than 150% CP for 15 kHz SCS.  </a:t>
            </a:r>
          </a:p>
          <a:p>
            <a:pPr lvl="1"/>
            <a:r>
              <a:rPr lang="en-US" dirty="0"/>
              <a:t>Excluding the symbol impacted by transient is maintaining the current status quo for 10us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792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9254F-159B-4703-87B1-B9F3AA890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Testability details (single symbol EVM)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A9B436-5E3F-4A70-B8DF-1E479ED113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addition to the basic EVM measurement conducted over a slot (14 symbols of which only 2 may contain transient), an EVM requirement consisting of only the symbols containing transient is also introduced.</a:t>
            </a:r>
          </a:p>
          <a:p>
            <a:r>
              <a:rPr lang="en-US" dirty="0"/>
              <a:t>The requirement is [15%] for 64QAM and [5%] for 256QAM</a:t>
            </a:r>
          </a:p>
          <a:p>
            <a:pPr lvl="1"/>
            <a:r>
              <a:rPr lang="en-US" dirty="0"/>
              <a:t>The slot-averaged EVM is 8% and 3.5% for 64QAM and 256QAM, respectively</a:t>
            </a:r>
          </a:p>
          <a:p>
            <a:pPr lvl="1"/>
            <a:r>
              <a:rPr lang="en-US" dirty="0"/>
              <a:t>The purpose of the new requirement is to highlight only those symbols with transient since averaging with other symbols may obscure the impact of the transient</a:t>
            </a:r>
          </a:p>
        </p:txBody>
      </p:sp>
    </p:spTree>
    <p:extLst>
      <p:ext uri="{BB962C8B-B14F-4D97-AF65-F5344CB8AC3E}">
        <p14:creationId xmlns:p14="http://schemas.microsoft.com/office/powerpoint/2010/main" val="2763708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2E650-3FC6-4CB2-A565-653431E2B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F604E-758B-4CAC-A260-7C1863AEF5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 new feature is introduced in Rel-16 that allows the UE to optionally signal a transient period of 1, 2, 4, or 7 us.</a:t>
            </a:r>
          </a:p>
          <a:p>
            <a:r>
              <a:rPr lang="en-US" dirty="0"/>
              <a:t>EVM testing is modified as described in the CR to test the UE that implements this new feature.</a:t>
            </a:r>
          </a:p>
          <a:p>
            <a:r>
              <a:rPr lang="en-US" dirty="0"/>
              <a:t>For the UE that does not implement the new feature (i.e., maintains 10us transient timing), nothing is changed from the status quo.  EVM requirements exclude any symbols impacted by transient.</a:t>
            </a:r>
          </a:p>
          <a:p>
            <a:r>
              <a:rPr lang="en-US" dirty="0"/>
              <a:t>Proposal</a:t>
            </a:r>
          </a:p>
          <a:p>
            <a:pPr marL="0" indent="0">
              <a:buNone/>
            </a:pPr>
            <a:r>
              <a:rPr lang="en-US" b="1" dirty="0">
                <a:sym typeface="Wingdings" panose="05000000000000000000" pitchFamily="2" charset="2"/>
              </a:rPr>
              <a:t> </a:t>
            </a:r>
            <a:r>
              <a:rPr lang="en-US" b="1" dirty="0"/>
              <a:t>The new feature of transient capability reporting is agreed and its testability is established by modified/new EVM requirements.</a:t>
            </a:r>
          </a:p>
          <a:p>
            <a:pPr marL="0" indent="0">
              <a:buNone/>
            </a:pPr>
            <a:r>
              <a:rPr lang="en-US" b="1" dirty="0">
                <a:sym typeface="Wingdings" panose="05000000000000000000" pitchFamily="2" charset="2"/>
              </a:rPr>
              <a:t> LS is sent to RAN plenary to inform that RAN4 has agreed that testability of the new feature on transient capability reporting is captured in the CR.</a:t>
            </a:r>
          </a:p>
          <a:p>
            <a:pPr marL="0" indent="0">
              <a:buNone/>
            </a:pPr>
            <a:r>
              <a:rPr lang="en-US" b="1" dirty="0">
                <a:sym typeface="Wingdings" panose="05000000000000000000" pitchFamily="2" charset="2"/>
              </a:rPr>
              <a:t> CR in RP-</a:t>
            </a:r>
            <a:r>
              <a:rPr lang="en-US" b="1" dirty="0"/>
              <a:t>192948 to be resubmitted at RAN </a:t>
            </a:r>
            <a:r>
              <a:rPr lang="en-US" b="1"/>
              <a:t>#87.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186917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33443</TotalTime>
  <Words>999</Words>
  <Application>Microsoft Office PowerPoint</Application>
  <PresentationFormat>Widescreen</PresentationFormat>
  <Paragraphs>66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Verdana</vt:lpstr>
      <vt:lpstr>Office Theme</vt:lpstr>
      <vt:lpstr>Summarizing the testability of transient capability reporting feature</vt:lpstr>
      <vt:lpstr>Background:  Rel-15 Status Quo</vt:lpstr>
      <vt:lpstr>RAN plenary company CR for Rel-16</vt:lpstr>
      <vt:lpstr>What new features does this CR introduce?</vt:lpstr>
      <vt:lpstr>Testability details</vt:lpstr>
      <vt:lpstr>Testability details (transient &gt; 150% CP)</vt:lpstr>
      <vt:lpstr>Testability details (single symbol EVM)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 PA calibration for 3GPP</dc:title>
  <dc:creator>Gene Fong</dc:creator>
  <cp:lastModifiedBy>Gene Fong</cp:lastModifiedBy>
  <cp:revision>41</cp:revision>
  <dcterms:created xsi:type="dcterms:W3CDTF">2019-07-15T22:46:37Z</dcterms:created>
  <dcterms:modified xsi:type="dcterms:W3CDTF">2020-02-14T20:51:32Z</dcterms:modified>
</cp:coreProperties>
</file>