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81" r:id="rId5"/>
    <p:sldId id="282" r:id="rId6"/>
    <p:sldId id="283" r:id="rId7"/>
    <p:sldId id="275" r:id="rId8"/>
    <p:sldId id="274" r:id="rId9"/>
    <p:sldId id="280" r:id="rId10"/>
    <p:sldId id="276" r:id="rId11"/>
    <p:sldId id="277" r:id="rId12"/>
    <p:sldId id="278" r:id="rId13"/>
  </p:sldIdLst>
  <p:sldSz cx="12192000" cy="6858000"/>
  <p:notesSz cx="6797675" cy="9926638"/>
  <p:embeddedFontLst>
    <p:embeddedFont>
      <p:font typeface="Ericsson Hilda" panose="00000500000000000000" pitchFamily="2" charset="0"/>
      <p:regular r:id="rId16"/>
      <p:bold r:id="rId17"/>
    </p:embeddedFont>
    <p:embeddedFont>
      <p:font typeface="Ericsson Hilda Light" panose="00000400000000000000" pitchFamily="2" charset="0"/>
      <p:regular r:id="rId18"/>
    </p:embeddedFont>
    <p:embeddedFont>
      <p:font typeface="Ericsson Technical Icons" panose="000005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DB91FF-5715-4B32-B304-100F04636452}" v="1" dt="2020-02-12T12:52:29.8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7063E07-D8C0-4C3B-9ABB-E01BA96DFE05}"/>
              </a:ext>
            </a:extLst>
          </p:cNvPr>
          <p:cNvSpPr/>
          <p:nvPr/>
        </p:nvSpPr>
        <p:spPr bwMode="auto">
          <a:xfrm>
            <a:off x="215583" y="3380073"/>
            <a:ext cx="11345662" cy="605783"/>
          </a:xfrm>
          <a:prstGeom prst="rect">
            <a:avLst/>
          </a:prstGeom>
          <a:solidFill>
            <a:srgbClr val="FFFF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A4C34-7962-42CD-A1C6-99FC67561ACD}"/>
              </a:ext>
            </a:extLst>
          </p:cNvPr>
          <p:cNvSpPr/>
          <p:nvPr/>
        </p:nvSpPr>
        <p:spPr bwMode="auto">
          <a:xfrm>
            <a:off x="4995518" y="1576446"/>
            <a:ext cx="599019" cy="44239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GSM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500" dirty="0" err="1"/>
              <a:t>G,W,L,IoT,NR</a:t>
            </a:r>
            <a:endParaRPr kumimoji="0" lang="en-US" sz="5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1B2144-B97A-4A36-B646-37E0473C51CE}"/>
              </a:ext>
            </a:extLst>
          </p:cNvPr>
          <p:cNvSpPr/>
          <p:nvPr/>
        </p:nvSpPr>
        <p:spPr bwMode="auto">
          <a:xfrm>
            <a:off x="4373955" y="2216526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01C0F1-401E-427B-B623-D520CA9D2B9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1"/>
            <a:endCxn id="5" idx="0"/>
          </p:cNvCxnSpPr>
          <p:nvPr/>
        </p:nvCxnSpPr>
        <p:spPr bwMode="auto">
          <a:xfrm flipH="1">
            <a:off x="4673465" y="1797642"/>
            <a:ext cx="322053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66F9301-1B91-40A7-8664-39E79BDCE5DD}"/>
              </a:ext>
            </a:extLst>
          </p:cNvPr>
          <p:cNvSpPr/>
          <p:nvPr/>
        </p:nvSpPr>
        <p:spPr>
          <a:xfrm>
            <a:off x="4565696" y="185960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BB5F472-DFB4-462F-A24B-4EA9122AE767}"/>
              </a:ext>
            </a:extLst>
          </p:cNvPr>
          <p:cNvSpPr/>
          <p:nvPr/>
        </p:nvSpPr>
        <p:spPr bwMode="auto">
          <a:xfrm>
            <a:off x="5574006" y="221652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W,L,IoT,NR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8E3A518-8E6C-475F-998A-B2A4872497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3"/>
            <a:endCxn id="11" idx="0"/>
          </p:cNvCxnSpPr>
          <p:nvPr/>
        </p:nvCxnSpPr>
        <p:spPr bwMode="auto">
          <a:xfrm>
            <a:off x="5594537" y="1797642"/>
            <a:ext cx="278979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A286196-5A94-496B-A575-04C6AC4696EB}"/>
              </a:ext>
            </a:extLst>
          </p:cNvPr>
          <p:cNvSpPr/>
          <p:nvPr/>
        </p:nvSpPr>
        <p:spPr>
          <a:xfrm>
            <a:off x="5632953" y="1834171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A558CF3-D9C8-46C4-B11F-94672CB2C932}"/>
              </a:ext>
            </a:extLst>
          </p:cNvPr>
          <p:cNvSpPr/>
          <p:nvPr/>
        </p:nvSpPr>
        <p:spPr bwMode="auto">
          <a:xfrm>
            <a:off x="9601437" y="226675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E-UTRA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B325F2-1DBC-47DC-8774-AF8D9B8641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22" idx="1"/>
          </p:cNvCxnSpPr>
          <p:nvPr/>
        </p:nvCxnSpPr>
        <p:spPr bwMode="auto">
          <a:xfrm>
            <a:off x="6173025" y="2407242"/>
            <a:ext cx="3428412" cy="502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2270C6D-DF9B-42C4-8296-D43FED0560CB}"/>
              </a:ext>
            </a:extLst>
          </p:cNvPr>
          <p:cNvSpPr/>
          <p:nvPr/>
        </p:nvSpPr>
        <p:spPr>
          <a:xfrm>
            <a:off x="7900049" y="2287452"/>
            <a:ext cx="289543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EB241BC-4B1E-4FEA-B372-0D1ECBFA17B1}"/>
              </a:ext>
            </a:extLst>
          </p:cNvPr>
          <p:cNvSpPr/>
          <p:nvPr/>
        </p:nvSpPr>
        <p:spPr bwMode="auto">
          <a:xfrm>
            <a:off x="10216115" y="2881243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IoT-SA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D4104E3-60AA-4003-AFBE-190D9C64E6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10207550" y="2453253"/>
            <a:ext cx="278979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662C433-778E-4683-AF69-68D2DA292827}"/>
              </a:ext>
            </a:extLst>
          </p:cNvPr>
          <p:cNvSpPr/>
          <p:nvPr/>
        </p:nvSpPr>
        <p:spPr>
          <a:xfrm>
            <a:off x="10253054" y="251769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5CE098F-CB4C-4CC5-B455-5C9238C51EE2}"/>
              </a:ext>
            </a:extLst>
          </p:cNvPr>
          <p:cNvSpPr/>
          <p:nvPr/>
        </p:nvSpPr>
        <p:spPr bwMode="auto">
          <a:xfrm>
            <a:off x="10783279" y="412856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NR-SR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EBD31B7-65DA-4598-90FC-712A0E02B2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28" idx="0"/>
          </p:cNvCxnSpPr>
          <p:nvPr/>
        </p:nvCxnSpPr>
        <p:spPr bwMode="auto">
          <a:xfrm>
            <a:off x="10816500" y="3071958"/>
            <a:ext cx="266289" cy="105660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1532D1ED-266B-448D-8C43-54E083B7E5B5}"/>
              </a:ext>
            </a:extLst>
          </p:cNvPr>
          <p:cNvSpPr/>
          <p:nvPr/>
        </p:nvSpPr>
        <p:spPr>
          <a:xfrm>
            <a:off x="10856778" y="3451136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B68C3E7-675D-4422-8454-87A5FB3BBCFA}"/>
              </a:ext>
            </a:extLst>
          </p:cNvPr>
          <p:cNvSpPr/>
          <p:nvPr/>
        </p:nvSpPr>
        <p:spPr bwMode="auto">
          <a:xfrm>
            <a:off x="9690978" y="4128867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600" dirty="0"/>
              <a:t>Test 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lang="en-US" sz="6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0632ECE-D61F-41EA-908F-0686C38AF9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25" idx="1"/>
            <a:endCxn id="31" idx="0"/>
          </p:cNvCxnSpPr>
          <p:nvPr/>
        </p:nvCxnSpPr>
        <p:spPr bwMode="auto">
          <a:xfrm flipH="1">
            <a:off x="9990488" y="3071959"/>
            <a:ext cx="225627" cy="10569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96DF1D8-C019-4DD0-95F2-E63EB34E6B5C}"/>
              </a:ext>
            </a:extLst>
          </p:cNvPr>
          <p:cNvSpPr/>
          <p:nvPr/>
        </p:nvSpPr>
        <p:spPr>
          <a:xfrm>
            <a:off x="9836935" y="3491884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C63C66-2614-42BE-B2B3-54EEC7296A47}"/>
              </a:ext>
            </a:extLst>
          </p:cNvPr>
          <p:cNvSpPr/>
          <p:nvPr/>
        </p:nvSpPr>
        <p:spPr bwMode="auto">
          <a:xfrm>
            <a:off x="8845170" y="2967633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46B404C-B7BA-4BF1-B821-9C57C704A8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36" idx="0"/>
          </p:cNvCxnSpPr>
          <p:nvPr/>
        </p:nvCxnSpPr>
        <p:spPr bwMode="auto">
          <a:xfrm flipH="1">
            <a:off x="9144680" y="2458333"/>
            <a:ext cx="449666" cy="5093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234DF8B0-73F2-43AE-A233-6271D0707F7D}"/>
              </a:ext>
            </a:extLst>
          </p:cNvPr>
          <p:cNvSpPr/>
          <p:nvPr/>
        </p:nvSpPr>
        <p:spPr>
          <a:xfrm>
            <a:off x="9226624" y="2517345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54AD45D-F48C-4B19-AA0F-1ED9280AABF3}"/>
              </a:ext>
            </a:extLst>
          </p:cNvPr>
          <p:cNvSpPr/>
          <p:nvPr/>
        </p:nvSpPr>
        <p:spPr bwMode="auto">
          <a:xfrm>
            <a:off x="7459888" y="292513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4BD140-E7B5-42B7-8A70-FDEDAFD5D251}"/>
              </a:ext>
            </a:extLst>
          </p:cNvPr>
          <p:cNvSpPr/>
          <p:nvPr/>
        </p:nvSpPr>
        <p:spPr>
          <a:xfrm>
            <a:off x="7080335" y="260400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9A6AE1F-CEC1-42D2-92E4-B622441B195B}"/>
              </a:ext>
            </a:extLst>
          </p:cNvPr>
          <p:cNvSpPr/>
          <p:nvPr/>
        </p:nvSpPr>
        <p:spPr bwMode="auto">
          <a:xfrm>
            <a:off x="8099112" y="3497813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E6B5B3-3DBD-4128-843B-1420B57053C0}"/>
              </a:ext>
            </a:extLst>
          </p:cNvPr>
          <p:cNvSpPr/>
          <p:nvPr/>
        </p:nvSpPr>
        <p:spPr>
          <a:xfrm>
            <a:off x="8138806" y="314137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1D2429D-1090-458C-A603-529A16359BD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44" idx="0"/>
          </p:cNvCxnSpPr>
          <p:nvPr/>
        </p:nvCxnSpPr>
        <p:spPr bwMode="auto">
          <a:xfrm>
            <a:off x="8044821" y="3084009"/>
            <a:ext cx="353801" cy="4138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6C314E-0541-4D60-AEFC-8A1962686883}"/>
              </a:ext>
            </a:extLst>
          </p:cNvPr>
          <p:cNvSpPr/>
          <p:nvPr/>
        </p:nvSpPr>
        <p:spPr bwMode="auto">
          <a:xfrm>
            <a:off x="6830865" y="350883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lang="en-US" sz="600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A618CB9-C040-49B9-B3E6-622F1092A9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9" idx="1"/>
          </p:cNvCxnSpPr>
          <p:nvPr/>
        </p:nvCxnSpPr>
        <p:spPr bwMode="auto">
          <a:xfrm flipH="1">
            <a:off x="7145740" y="3115851"/>
            <a:ext cx="314148" cy="3929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8D97DC9-B0D0-4ADF-81C5-F519A33F183F}"/>
              </a:ext>
            </a:extLst>
          </p:cNvPr>
          <p:cNvSpPr/>
          <p:nvPr/>
        </p:nvSpPr>
        <p:spPr>
          <a:xfrm>
            <a:off x="7077008" y="3181638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D4AD3DA-57B0-4F5B-9002-05F8D81E3E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8398621" y="3881473"/>
            <a:ext cx="1" cy="25554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608E7513-C6F7-4452-A239-9DC0AD7B8F3E}"/>
              </a:ext>
            </a:extLst>
          </p:cNvPr>
          <p:cNvSpPr/>
          <p:nvPr/>
        </p:nvSpPr>
        <p:spPr bwMode="auto">
          <a:xfrm>
            <a:off x="8099112" y="4137359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58CDA153-3A50-49DE-84CD-6B606126956D}"/>
              </a:ext>
            </a:extLst>
          </p:cNvPr>
          <p:cNvSpPr/>
          <p:nvPr/>
        </p:nvSpPr>
        <p:spPr bwMode="auto">
          <a:xfrm>
            <a:off x="6833564" y="413736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E0C08C7-865E-48A3-B89F-11B54FD20F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7133074" y="3905253"/>
            <a:ext cx="0" cy="2483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8C7E4678-DBF5-4636-AA5C-A4A8B1D3FA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39" idx="0"/>
          </p:cNvCxnSpPr>
          <p:nvPr/>
        </p:nvCxnSpPr>
        <p:spPr bwMode="auto">
          <a:xfrm>
            <a:off x="6173025" y="2407242"/>
            <a:ext cx="1586373" cy="51789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80B28DF-B304-492A-908F-477BFF369B13}"/>
              </a:ext>
            </a:extLst>
          </p:cNvPr>
          <p:cNvSpPr/>
          <p:nvPr/>
        </p:nvSpPr>
        <p:spPr bwMode="auto">
          <a:xfrm>
            <a:off x="3090835" y="22135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D798ADF9-915F-4A03-A740-642905F6B5E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5" idx="1"/>
            <a:endCxn id="84" idx="3"/>
          </p:cNvCxnSpPr>
          <p:nvPr/>
        </p:nvCxnSpPr>
        <p:spPr bwMode="auto">
          <a:xfrm flipH="1" flipV="1">
            <a:off x="3689854" y="2407241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47EA9DC3-C2BE-4B2F-8328-0A5192A42F00}"/>
              </a:ext>
            </a:extLst>
          </p:cNvPr>
          <p:cNvSpPr/>
          <p:nvPr/>
        </p:nvSpPr>
        <p:spPr bwMode="auto">
          <a:xfrm>
            <a:off x="4974987" y="26866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G,,</a:t>
            </a:r>
            <a:r>
              <a:rPr lang="en-US" sz="600" dirty="0" err="1"/>
              <a:t>L,IoT,NR</a:t>
            </a:r>
            <a:endParaRPr lang="en-US" sz="600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55DA85C1-E7F4-46C3-A337-BCBB988EF13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4983455" y="2402182"/>
            <a:ext cx="286788" cy="2844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A31ADF9B-1B91-45AA-BEF9-FCC2B437BA79}"/>
              </a:ext>
            </a:extLst>
          </p:cNvPr>
          <p:cNvSpPr/>
          <p:nvPr/>
        </p:nvSpPr>
        <p:spPr>
          <a:xfrm>
            <a:off x="3887928" y="225553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E953EFC-E907-4CBE-94A3-24F374ECC7E4}"/>
              </a:ext>
            </a:extLst>
          </p:cNvPr>
          <p:cNvSpPr/>
          <p:nvPr/>
        </p:nvSpPr>
        <p:spPr>
          <a:xfrm>
            <a:off x="4987709" y="23546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A73179FF-D98A-49CB-BBF4-E17D1F3427D3}"/>
              </a:ext>
            </a:extLst>
          </p:cNvPr>
          <p:cNvSpPr/>
          <p:nvPr/>
        </p:nvSpPr>
        <p:spPr bwMode="auto">
          <a:xfrm>
            <a:off x="6020416" y="3055936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G,L,NR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08B5D6A-D7FA-499C-BA74-6573DB9DC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93" idx="0"/>
          </p:cNvCxnSpPr>
          <p:nvPr/>
        </p:nvCxnSpPr>
        <p:spPr bwMode="auto">
          <a:xfrm>
            <a:off x="5584729" y="2870744"/>
            <a:ext cx="735197" cy="18519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288EA5A8-7858-425C-8686-87FA5193379B}"/>
              </a:ext>
            </a:extLst>
          </p:cNvPr>
          <p:cNvSpPr/>
          <p:nvPr/>
        </p:nvSpPr>
        <p:spPr>
          <a:xfrm>
            <a:off x="5850940" y="281667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B671FFEF-266B-461A-92B2-BEB687F05D88}"/>
              </a:ext>
            </a:extLst>
          </p:cNvPr>
          <p:cNvSpPr/>
          <p:nvPr/>
        </p:nvSpPr>
        <p:spPr bwMode="auto">
          <a:xfrm>
            <a:off x="6011271" y="414184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 G</a:t>
            </a:r>
            <a:r>
              <a:rPr lang="en-US" sz="600" dirty="0"/>
              <a:t>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836AC3F-692D-4FC8-B6D5-5EF3FC82E8D0}"/>
              </a:ext>
            </a:extLst>
          </p:cNvPr>
          <p:cNvSpPr/>
          <p:nvPr/>
        </p:nvSpPr>
        <p:spPr bwMode="auto">
          <a:xfrm>
            <a:off x="5289395" y="3517329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 err="1"/>
              <a:t>IoT</a:t>
            </a:r>
            <a:r>
              <a:rPr lang="en-US" sz="600" dirty="0" err="1"/>
              <a:t>,L,NR</a:t>
            </a:r>
            <a:endParaRPr lang="en-US" sz="600" dirty="0"/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4B103BCE-8F6F-4B95-BF17-E1B73242B3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0" idx="0"/>
          </p:cNvCxnSpPr>
          <p:nvPr/>
        </p:nvCxnSpPr>
        <p:spPr bwMode="auto">
          <a:xfrm>
            <a:off x="5269985" y="3074081"/>
            <a:ext cx="318920" cy="4432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D38F63B-9D43-4423-95B4-88BD57E2DEB2}"/>
              </a:ext>
            </a:extLst>
          </p:cNvPr>
          <p:cNvSpPr/>
          <p:nvPr/>
        </p:nvSpPr>
        <p:spPr>
          <a:xfrm>
            <a:off x="5344682" y="3169308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94E518C8-4605-4F36-B301-321FBB2DAC47}"/>
              </a:ext>
            </a:extLst>
          </p:cNvPr>
          <p:cNvSpPr/>
          <p:nvPr/>
        </p:nvSpPr>
        <p:spPr bwMode="auto">
          <a:xfrm>
            <a:off x="5274299" y="414607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CB63982B-0AE9-498F-9166-BDEB33C7F5F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5566126" y="3898675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8F8258A3-76E7-4E4E-A077-9085A90AC433}"/>
              </a:ext>
            </a:extLst>
          </p:cNvPr>
          <p:cNvSpPr/>
          <p:nvPr/>
        </p:nvSpPr>
        <p:spPr bwMode="auto">
          <a:xfrm>
            <a:off x="3988894" y="2797748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IoT-SA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G,W,IoT,NR</a:t>
            </a:r>
            <a:endParaRPr lang="en-US" sz="600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35B4195F-F237-4CA3-B67F-69E1B2D575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6" idx="0"/>
          </p:cNvCxnSpPr>
          <p:nvPr/>
        </p:nvCxnSpPr>
        <p:spPr bwMode="auto">
          <a:xfrm>
            <a:off x="3702106" y="2426636"/>
            <a:ext cx="586298" cy="371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15E5D4E9-26E5-43CC-B4E1-D7A4B8A93A4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15" idx="0"/>
          </p:cNvCxnSpPr>
          <p:nvPr/>
        </p:nvCxnSpPr>
        <p:spPr bwMode="auto">
          <a:xfrm>
            <a:off x="4314760" y="3187592"/>
            <a:ext cx="436992" cy="3398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BFDFFA8-65A3-4925-8A82-4963B59EA0D5}"/>
              </a:ext>
            </a:extLst>
          </p:cNvPr>
          <p:cNvSpPr/>
          <p:nvPr/>
        </p:nvSpPr>
        <p:spPr>
          <a:xfrm>
            <a:off x="3935035" y="251985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346E79EC-78F4-47AE-88C9-211F4CC03AEC}"/>
              </a:ext>
            </a:extLst>
          </p:cNvPr>
          <p:cNvSpPr/>
          <p:nvPr/>
        </p:nvSpPr>
        <p:spPr bwMode="auto">
          <a:xfrm>
            <a:off x="4452242" y="352740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G,W,NR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93A06B4C-0BD8-4843-9E39-EA7737021567}"/>
              </a:ext>
            </a:extLst>
          </p:cNvPr>
          <p:cNvSpPr/>
          <p:nvPr/>
        </p:nvSpPr>
        <p:spPr bwMode="auto">
          <a:xfrm>
            <a:off x="4484088" y="415740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 </a:t>
            </a: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40A0052-BDC6-45F7-BF65-A4A23469661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4759322" y="3926298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887DA9C9-5ED0-425E-A5B3-125E64A35BFA}"/>
              </a:ext>
            </a:extLst>
          </p:cNvPr>
          <p:cNvSpPr/>
          <p:nvPr/>
        </p:nvSpPr>
        <p:spPr bwMode="auto">
          <a:xfrm>
            <a:off x="3743840" y="352283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IoT-SA,W,NR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2068CA18-6200-47FB-83B2-0D90ACCF94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06" idx="2"/>
            <a:endCxn id="119" idx="0"/>
          </p:cNvCxnSpPr>
          <p:nvPr/>
        </p:nvCxnSpPr>
        <p:spPr bwMode="auto">
          <a:xfrm flipH="1">
            <a:off x="4043350" y="3185229"/>
            <a:ext cx="245054" cy="3376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D635159-9909-43B6-A34B-5A27280884DC}"/>
              </a:ext>
            </a:extLst>
          </p:cNvPr>
          <p:cNvSpPr/>
          <p:nvPr/>
        </p:nvSpPr>
        <p:spPr>
          <a:xfrm>
            <a:off x="4448712" y="3213301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5E059BE6-1651-4324-8901-130F5DD3DA57}"/>
              </a:ext>
            </a:extLst>
          </p:cNvPr>
          <p:cNvSpPr/>
          <p:nvPr/>
        </p:nvSpPr>
        <p:spPr>
          <a:xfrm>
            <a:off x="3892507" y="32449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9C2B8AC9-73D6-468D-AA3F-B2A255C4AA0A}"/>
              </a:ext>
            </a:extLst>
          </p:cNvPr>
          <p:cNvSpPr/>
          <p:nvPr/>
        </p:nvSpPr>
        <p:spPr bwMode="auto">
          <a:xfrm>
            <a:off x="3732394" y="414184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 </a:t>
            </a: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</a:t>
            </a:r>
            <a:r>
              <a:rPr lang="en-US" sz="600" dirty="0"/>
              <a:t>-SA,NR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9A4CB822-DCB8-4D9F-A493-9C461BAB7D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4041890" y="3904810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79A06973-C05C-4B84-A6FE-19728CDFC377}"/>
              </a:ext>
            </a:extLst>
          </p:cNvPr>
          <p:cNvSpPr/>
          <p:nvPr/>
        </p:nvSpPr>
        <p:spPr bwMode="auto">
          <a:xfrm>
            <a:off x="1807714" y="2208441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17B6CC3B-0C4B-403D-889B-A3DB61FF458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402111" y="2398672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70E9B39-27F2-4A90-99CE-3551CBC233CE}"/>
              </a:ext>
            </a:extLst>
          </p:cNvPr>
          <p:cNvSpPr/>
          <p:nvPr/>
        </p:nvSpPr>
        <p:spPr>
          <a:xfrm>
            <a:off x="2572469" y="2241970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AF00D43-68E6-4DD1-83E1-6D373B1A81F8}"/>
              </a:ext>
            </a:extLst>
          </p:cNvPr>
          <p:cNvSpPr/>
          <p:nvPr/>
        </p:nvSpPr>
        <p:spPr bwMode="auto">
          <a:xfrm>
            <a:off x="2508337" y="2816679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G,L,NR</a:t>
            </a:r>
            <a:endParaRPr lang="en-US" sz="500" dirty="0"/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E022720A-2BB9-4889-A875-C71FD666EE70}"/>
              </a:ext>
            </a:extLst>
          </p:cNvPr>
          <p:cNvSpPr/>
          <p:nvPr/>
        </p:nvSpPr>
        <p:spPr bwMode="auto">
          <a:xfrm>
            <a:off x="2504297" y="415661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938F1DF-0D7C-490F-8F86-153DC717559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38" idx="0"/>
          </p:cNvCxnSpPr>
          <p:nvPr/>
        </p:nvCxnSpPr>
        <p:spPr bwMode="auto">
          <a:xfrm>
            <a:off x="2788616" y="3204160"/>
            <a:ext cx="15191" cy="9524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6A2C1769-25B8-40A3-B5BB-036736DB6B0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37" idx="0"/>
          </p:cNvCxnSpPr>
          <p:nvPr/>
        </p:nvCxnSpPr>
        <p:spPr bwMode="auto">
          <a:xfrm>
            <a:off x="2398987" y="2407430"/>
            <a:ext cx="408860" cy="40924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44AC2635-CC71-4CF6-947C-D727993BA0C9}"/>
              </a:ext>
            </a:extLst>
          </p:cNvPr>
          <p:cNvSpPr/>
          <p:nvPr/>
        </p:nvSpPr>
        <p:spPr>
          <a:xfrm>
            <a:off x="2526537" y="249757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73DEBFA2-91AE-4C14-BEE0-9666589059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108773" y="2410008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0018B242-DEB4-454D-AC8C-A155C3959965}"/>
              </a:ext>
            </a:extLst>
          </p:cNvPr>
          <p:cNvSpPr/>
          <p:nvPr/>
        </p:nvSpPr>
        <p:spPr bwMode="auto">
          <a:xfrm>
            <a:off x="504677" y="219871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NR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5AE20271-5369-4C5A-9EC8-51451211BA72}"/>
              </a:ext>
            </a:extLst>
          </p:cNvPr>
          <p:cNvSpPr/>
          <p:nvPr/>
        </p:nvSpPr>
        <p:spPr bwMode="auto">
          <a:xfrm>
            <a:off x="1428421" y="414007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IoT</a:t>
            </a:r>
            <a:endParaRPr lang="en-US" sz="500" dirty="0"/>
          </a:p>
        </p:txBody>
      </p: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8FCE0226-5680-4D3E-821A-57471112A9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44" idx="3"/>
            <a:endCxn id="146" idx="0"/>
          </p:cNvCxnSpPr>
          <p:nvPr/>
        </p:nvCxnSpPr>
        <p:spPr bwMode="auto">
          <a:xfrm>
            <a:off x="1103696" y="2392453"/>
            <a:ext cx="624235" cy="174762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9" name="Rectangle 148">
            <a:extLst>
              <a:ext uri="{FF2B5EF4-FFF2-40B4-BE49-F238E27FC236}">
                <a16:creationId xmlns:a16="http://schemas.microsoft.com/office/drawing/2014/main" id="{81132C82-65AF-4D55-8096-308A708B1C50}"/>
              </a:ext>
            </a:extLst>
          </p:cNvPr>
          <p:cNvSpPr/>
          <p:nvPr/>
        </p:nvSpPr>
        <p:spPr>
          <a:xfrm>
            <a:off x="1296105" y="298464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3E97257F-021A-48E6-8DF9-75658D1E35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778513" y="2601653"/>
            <a:ext cx="0" cy="72251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25F5FF2E-D848-413A-8DF0-8F6297913F5E}"/>
              </a:ext>
            </a:extLst>
          </p:cNvPr>
          <p:cNvSpPr/>
          <p:nvPr/>
        </p:nvSpPr>
        <p:spPr bwMode="auto">
          <a:xfrm>
            <a:off x="510192" y="3416082"/>
            <a:ext cx="599019" cy="391872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IoT,L,NR</a:t>
            </a:r>
            <a:endParaRPr lang="en-US" sz="500" dirty="0"/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891A02D2-6BA7-4FA9-A505-0F3DF3038DF2}"/>
              </a:ext>
            </a:extLst>
          </p:cNvPr>
          <p:cNvSpPr/>
          <p:nvPr/>
        </p:nvSpPr>
        <p:spPr bwMode="auto">
          <a:xfrm>
            <a:off x="510192" y="414007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1D2493CA-213C-4AEE-86E4-BAB8C0EB50B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52" idx="2"/>
            <a:endCxn id="153" idx="0"/>
          </p:cNvCxnSpPr>
          <p:nvPr/>
        </p:nvCxnSpPr>
        <p:spPr bwMode="auto">
          <a:xfrm>
            <a:off x="809702" y="3807954"/>
            <a:ext cx="0" cy="33212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8CDC5E-DB0B-4AF6-AA1A-7FE95C13F396}"/>
              </a:ext>
            </a:extLst>
          </p:cNvPr>
          <p:cNvSpPr/>
          <p:nvPr/>
        </p:nvSpPr>
        <p:spPr bwMode="auto">
          <a:xfrm>
            <a:off x="8845170" y="414007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A962D2B8-2018-4FC4-BF42-A3AD4D7EB4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6" idx="2"/>
            <a:endCxn id="164" idx="0"/>
          </p:cNvCxnSpPr>
          <p:nvPr/>
        </p:nvCxnSpPr>
        <p:spPr bwMode="auto">
          <a:xfrm>
            <a:off x="9144680" y="3349064"/>
            <a:ext cx="0" cy="79101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533E16D-0E99-4D5E-8C0C-5E63263702DC}"/>
              </a:ext>
            </a:extLst>
          </p:cNvPr>
          <p:cNvSpPr/>
          <p:nvPr/>
        </p:nvSpPr>
        <p:spPr>
          <a:xfrm>
            <a:off x="512370" y="281342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9" name="Content Placeholder 8">
            <a:extLst>
              <a:ext uri="{FF2B5EF4-FFF2-40B4-BE49-F238E27FC236}">
                <a16:creationId xmlns:a16="http://schemas.microsoft.com/office/drawing/2014/main" id="{3D4B6C5A-CF81-4C03-B7D2-2FC1E21A991B}"/>
              </a:ext>
            </a:extLst>
          </p:cNvPr>
          <p:cNvSpPr txBox="1">
            <a:spLocks/>
          </p:cNvSpPr>
          <p:nvPr/>
        </p:nvSpPr>
        <p:spPr bwMode="auto">
          <a:xfrm>
            <a:off x="338467" y="4783879"/>
            <a:ext cx="11853533" cy="15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dirty="0"/>
              <a:t>General </a:t>
            </a:r>
            <a:r>
              <a:rPr lang="en-US" altLang="zh-CN" sz="1100" dirty="0"/>
              <a:t>Concept:</a:t>
            </a:r>
            <a:r>
              <a:rPr lang="zh-CN" altLang="en-US" sz="1100" dirty="0"/>
              <a:t> </a:t>
            </a:r>
            <a:r>
              <a:rPr lang="en-US" altLang="zh-CN" sz="1100" dirty="0"/>
              <a:t>Using </a:t>
            </a:r>
            <a:r>
              <a:rPr lang="sv-SE" altLang="zh-CN" sz="1100" dirty="0"/>
              <a:t>NB</a:t>
            </a:r>
            <a:r>
              <a:rPr lang="en-US" altLang="zh-CN" sz="1100" dirty="0"/>
              <a:t>-IoT test result cover GSM, and LTE cover WCDMA, then we can reduce EMC MR test scope to maximum in three RATs combination.</a:t>
            </a:r>
          </a:p>
          <a:p>
            <a:r>
              <a:rPr lang="en-US" altLang="zh-CN" sz="1100" dirty="0"/>
              <a:t>Optimal solution: If NR can cover LTE/WCDMA </a:t>
            </a:r>
            <a:r>
              <a:rPr lang="en-US" sz="1100" dirty="0"/>
              <a:t>Or the opposite.</a:t>
            </a:r>
            <a:r>
              <a:rPr lang="en-US" altLang="zh-CN" sz="1100" dirty="0"/>
              <a:t> If so, can reduce MR test scope to maximum two RATs combination (as shown by the dotted square).</a:t>
            </a:r>
          </a:p>
          <a:p>
            <a:endParaRPr lang="en-US" altLang="zh-CN" sz="1100" dirty="0"/>
          </a:p>
          <a:p>
            <a:r>
              <a:rPr lang="en-US" altLang="zh-CN" sz="1100" dirty="0"/>
              <a:t>Note 1: MAX means the maximum test scope, if radio just support less RATs than MAX scope, then just test reduced scope base on the RATs supports.</a:t>
            </a:r>
          </a:p>
          <a:p>
            <a:r>
              <a:rPr lang="en-US" altLang="zh-CN" sz="1100" dirty="0"/>
              <a:t>Note 2: About NB-IoT, Standalone is the worst case, but if SA is not supported, then test IoT in Guard band, If the first two are not supported, then test IoT in In-band.</a:t>
            </a:r>
          </a:p>
          <a:p>
            <a:r>
              <a:rPr lang="en-US" altLang="zh-CN" sz="1100" dirty="0"/>
              <a:t>Note 3: UTRA include WCDMA,TD-SCDMA and CDMA 2000 in this slides.</a:t>
            </a:r>
          </a:p>
          <a:p>
            <a:r>
              <a:rPr lang="en-US" altLang="zh-CN" sz="1100" dirty="0"/>
              <a:t>Note 4: E-UTRA is include TDD and FDD LTE, but not include IoT feature (state separately as IoT which means NB-IoT) in this slides.</a:t>
            </a:r>
          </a:p>
          <a:p>
            <a:endParaRPr lang="en-US" sz="1600" b="1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F1E0457-CFDB-4A38-8A59-74192CCA99AB}"/>
              </a:ext>
            </a:extLst>
          </p:cNvPr>
          <p:cNvSpPr/>
          <p:nvPr/>
        </p:nvSpPr>
        <p:spPr>
          <a:xfrm>
            <a:off x="4835717" y="1316878"/>
            <a:ext cx="87716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800" b="1" dirty="0">
                <a:highlight>
                  <a:srgbClr val="00FF00"/>
                </a:highlight>
              </a:rPr>
              <a:t>Start from here</a:t>
            </a:r>
          </a:p>
        </p:txBody>
      </p:sp>
      <p:sp>
        <p:nvSpPr>
          <p:cNvPr id="171" name="Title 7">
            <a:extLst>
              <a:ext uri="{FF2B5EF4-FFF2-40B4-BE49-F238E27FC236}">
                <a16:creationId xmlns:a16="http://schemas.microsoft.com/office/drawing/2014/main" id="{19673D1C-8D31-4777-9ABC-A551E3A8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725556" cy="1081088"/>
          </a:xfrm>
        </p:spPr>
        <p:txBody>
          <a:bodyPr/>
          <a:lstStyle/>
          <a:p>
            <a:r>
              <a:rPr lang="en-US" sz="3600" dirty="0"/>
              <a:t>Initial Draft Proposal for EMC Test Configuration Reduction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994762B-245D-4ECE-A95D-CF9E20E8F2D7}"/>
              </a:ext>
            </a:extLst>
          </p:cNvPr>
          <p:cNvSpPr/>
          <p:nvPr/>
        </p:nvSpPr>
        <p:spPr>
          <a:xfrm>
            <a:off x="1290631" y="225682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94A0A102-BD74-4A53-A6C9-683F6196256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97" idx="0"/>
          </p:cNvCxnSpPr>
          <p:nvPr/>
        </p:nvCxnSpPr>
        <p:spPr bwMode="auto">
          <a:xfrm flipH="1">
            <a:off x="6310781" y="3428585"/>
            <a:ext cx="11534" cy="71326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80492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7063E07-D8C0-4C3B-9ABB-E01BA96DFE05}"/>
              </a:ext>
            </a:extLst>
          </p:cNvPr>
          <p:cNvSpPr/>
          <p:nvPr/>
        </p:nvSpPr>
        <p:spPr bwMode="auto">
          <a:xfrm>
            <a:off x="215583" y="3380011"/>
            <a:ext cx="11345662" cy="605783"/>
          </a:xfrm>
          <a:prstGeom prst="rect">
            <a:avLst/>
          </a:prstGeom>
          <a:solidFill>
            <a:srgbClr val="FFFF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A4C34-7962-42CD-A1C6-99FC67561ACD}"/>
              </a:ext>
            </a:extLst>
          </p:cNvPr>
          <p:cNvSpPr/>
          <p:nvPr/>
        </p:nvSpPr>
        <p:spPr bwMode="auto">
          <a:xfrm>
            <a:off x="4995518" y="1576446"/>
            <a:ext cx="599019" cy="44239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GSM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500" dirty="0" err="1"/>
              <a:t>G,W,L,IoT,NR</a:t>
            </a:r>
            <a:endParaRPr kumimoji="0" lang="en-US" sz="5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1B2144-B97A-4A36-B646-37E0473C51CE}"/>
              </a:ext>
            </a:extLst>
          </p:cNvPr>
          <p:cNvSpPr/>
          <p:nvPr/>
        </p:nvSpPr>
        <p:spPr bwMode="auto">
          <a:xfrm>
            <a:off x="4373955" y="2216526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01C0F1-401E-427B-B623-D520CA9D2B9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1"/>
            <a:endCxn id="5" idx="0"/>
          </p:cNvCxnSpPr>
          <p:nvPr/>
        </p:nvCxnSpPr>
        <p:spPr bwMode="auto">
          <a:xfrm flipH="1">
            <a:off x="4673465" y="1797642"/>
            <a:ext cx="322053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66F9301-1B91-40A7-8664-39E79BDCE5DD}"/>
              </a:ext>
            </a:extLst>
          </p:cNvPr>
          <p:cNvSpPr/>
          <p:nvPr/>
        </p:nvSpPr>
        <p:spPr>
          <a:xfrm>
            <a:off x="4565696" y="185960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BB5F472-DFB4-462F-A24B-4EA9122AE767}"/>
              </a:ext>
            </a:extLst>
          </p:cNvPr>
          <p:cNvSpPr/>
          <p:nvPr/>
        </p:nvSpPr>
        <p:spPr bwMode="auto">
          <a:xfrm>
            <a:off x="5574006" y="221652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W,L,IoT,NR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8E3A518-8E6C-475F-998A-B2A4872497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3"/>
            <a:endCxn id="11" idx="0"/>
          </p:cNvCxnSpPr>
          <p:nvPr/>
        </p:nvCxnSpPr>
        <p:spPr bwMode="auto">
          <a:xfrm>
            <a:off x="5594537" y="1797642"/>
            <a:ext cx="278979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A286196-5A94-496B-A575-04C6AC4696EB}"/>
              </a:ext>
            </a:extLst>
          </p:cNvPr>
          <p:cNvSpPr/>
          <p:nvPr/>
        </p:nvSpPr>
        <p:spPr>
          <a:xfrm>
            <a:off x="5632953" y="1834171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A558CF3-D9C8-46C4-B11F-94672CB2C932}"/>
              </a:ext>
            </a:extLst>
          </p:cNvPr>
          <p:cNvSpPr/>
          <p:nvPr/>
        </p:nvSpPr>
        <p:spPr bwMode="auto">
          <a:xfrm>
            <a:off x="9601437" y="226675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E-UTRA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B325F2-1DBC-47DC-8774-AF8D9B8641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22" idx="1"/>
          </p:cNvCxnSpPr>
          <p:nvPr/>
        </p:nvCxnSpPr>
        <p:spPr bwMode="auto">
          <a:xfrm>
            <a:off x="6173025" y="2407242"/>
            <a:ext cx="3428412" cy="502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2270C6D-DF9B-42C4-8296-D43FED0560CB}"/>
              </a:ext>
            </a:extLst>
          </p:cNvPr>
          <p:cNvSpPr/>
          <p:nvPr/>
        </p:nvSpPr>
        <p:spPr>
          <a:xfrm>
            <a:off x="7900049" y="2287452"/>
            <a:ext cx="289543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EB241BC-4B1E-4FEA-B372-0D1ECBFA17B1}"/>
              </a:ext>
            </a:extLst>
          </p:cNvPr>
          <p:cNvSpPr/>
          <p:nvPr/>
        </p:nvSpPr>
        <p:spPr bwMode="auto">
          <a:xfrm>
            <a:off x="10216115" y="2881243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IoT-SA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D4104E3-60AA-4003-AFBE-190D9C64E6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10207550" y="2453253"/>
            <a:ext cx="278979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662C433-778E-4683-AF69-68D2DA292827}"/>
              </a:ext>
            </a:extLst>
          </p:cNvPr>
          <p:cNvSpPr/>
          <p:nvPr/>
        </p:nvSpPr>
        <p:spPr>
          <a:xfrm>
            <a:off x="10253054" y="251769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5CE098F-CB4C-4CC5-B455-5C9238C51EE2}"/>
              </a:ext>
            </a:extLst>
          </p:cNvPr>
          <p:cNvSpPr/>
          <p:nvPr/>
        </p:nvSpPr>
        <p:spPr bwMode="auto">
          <a:xfrm>
            <a:off x="10783279" y="412856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NR-SR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>
                <a:solidFill>
                  <a:schemeClr val="accent6"/>
                </a:solidFill>
              </a:rPr>
              <a:t>CS17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EBD31B7-65DA-4598-90FC-712A0E02B2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28" idx="0"/>
          </p:cNvCxnSpPr>
          <p:nvPr/>
        </p:nvCxnSpPr>
        <p:spPr bwMode="auto">
          <a:xfrm>
            <a:off x="10816500" y="3071958"/>
            <a:ext cx="266289" cy="105660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1532D1ED-266B-448D-8C43-54E083B7E5B5}"/>
              </a:ext>
            </a:extLst>
          </p:cNvPr>
          <p:cNvSpPr/>
          <p:nvPr/>
        </p:nvSpPr>
        <p:spPr>
          <a:xfrm>
            <a:off x="10856778" y="3451136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B68C3E7-675D-4422-8454-87A5FB3BBCFA}"/>
              </a:ext>
            </a:extLst>
          </p:cNvPr>
          <p:cNvSpPr/>
          <p:nvPr/>
        </p:nvSpPr>
        <p:spPr bwMode="auto">
          <a:xfrm>
            <a:off x="9690978" y="4128867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600" dirty="0"/>
              <a:t>Test 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>
                <a:solidFill>
                  <a:schemeClr val="accent6"/>
                </a:solidFill>
              </a:rPr>
              <a:t>CS17</a:t>
            </a:r>
          </a:p>
          <a:p>
            <a:pPr algn="ctr" fontAlgn="base">
              <a:spcAft>
                <a:spcPct val="0"/>
              </a:spcAft>
            </a:pPr>
            <a:endParaRPr lang="en-US" sz="6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0632ECE-D61F-41EA-908F-0686C38AF9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25" idx="1"/>
            <a:endCxn id="31" idx="0"/>
          </p:cNvCxnSpPr>
          <p:nvPr/>
        </p:nvCxnSpPr>
        <p:spPr bwMode="auto">
          <a:xfrm flipH="1">
            <a:off x="9990488" y="3071959"/>
            <a:ext cx="225627" cy="10569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96DF1D8-C019-4DD0-95F2-E63EB34E6B5C}"/>
              </a:ext>
            </a:extLst>
          </p:cNvPr>
          <p:cNvSpPr/>
          <p:nvPr/>
        </p:nvSpPr>
        <p:spPr>
          <a:xfrm>
            <a:off x="9836935" y="3491884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C63C66-2614-42BE-B2B3-54EEC7296A47}"/>
              </a:ext>
            </a:extLst>
          </p:cNvPr>
          <p:cNvSpPr/>
          <p:nvPr/>
        </p:nvSpPr>
        <p:spPr bwMode="auto">
          <a:xfrm>
            <a:off x="8851684" y="350547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</a:rPr>
              <a:t>CS17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46B404C-B7BA-4BF1-B821-9C57C704A8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22" idx="1"/>
            <a:endCxn id="36" idx="0"/>
          </p:cNvCxnSpPr>
          <p:nvPr/>
        </p:nvCxnSpPr>
        <p:spPr bwMode="auto">
          <a:xfrm flipH="1">
            <a:off x="9151194" y="2457471"/>
            <a:ext cx="450243" cy="104800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234DF8B0-73F2-43AE-A233-6271D0707F7D}"/>
              </a:ext>
            </a:extLst>
          </p:cNvPr>
          <p:cNvSpPr/>
          <p:nvPr/>
        </p:nvSpPr>
        <p:spPr>
          <a:xfrm>
            <a:off x="9226624" y="2517345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54AD45D-F48C-4B19-AA0F-1ED9280AABF3}"/>
              </a:ext>
            </a:extLst>
          </p:cNvPr>
          <p:cNvSpPr/>
          <p:nvPr/>
        </p:nvSpPr>
        <p:spPr bwMode="auto">
          <a:xfrm>
            <a:off x="7459888" y="292513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4BD140-E7B5-42B7-8A70-FDEDAFD5D251}"/>
              </a:ext>
            </a:extLst>
          </p:cNvPr>
          <p:cNvSpPr/>
          <p:nvPr/>
        </p:nvSpPr>
        <p:spPr>
          <a:xfrm>
            <a:off x="7080335" y="260400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9A6AE1F-CEC1-42D2-92E4-B622441B195B}"/>
              </a:ext>
            </a:extLst>
          </p:cNvPr>
          <p:cNvSpPr/>
          <p:nvPr/>
        </p:nvSpPr>
        <p:spPr bwMode="auto">
          <a:xfrm>
            <a:off x="8099112" y="3497813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 </a:t>
            </a: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highlight>
                  <a:srgbClr val="FF0000"/>
                </a:highlight>
              </a:rPr>
              <a:t>CS</a:t>
            </a:r>
            <a:r>
              <a:rPr lang="sv-SE" altLang="zh-CN" sz="600" dirty="0">
                <a:highlight>
                  <a:srgbClr val="FF0000"/>
                </a:highlight>
              </a:rPr>
              <a:t>??</a:t>
            </a:r>
            <a:endParaRPr lang="en-US" sz="600" dirty="0">
              <a:highlight>
                <a:srgbClr val="FF0000"/>
              </a:highlight>
            </a:endParaRPr>
          </a:p>
          <a:p>
            <a:pPr algn="ctr" fontAlgn="base">
              <a:spcAft>
                <a:spcPct val="0"/>
              </a:spcAft>
            </a:pP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E6B5B3-3DBD-4128-843B-1420B57053C0}"/>
              </a:ext>
            </a:extLst>
          </p:cNvPr>
          <p:cNvSpPr/>
          <p:nvPr/>
        </p:nvSpPr>
        <p:spPr>
          <a:xfrm>
            <a:off x="8138806" y="314137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1D2429D-1090-458C-A603-529A16359BD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44" idx="0"/>
          </p:cNvCxnSpPr>
          <p:nvPr/>
        </p:nvCxnSpPr>
        <p:spPr bwMode="auto">
          <a:xfrm>
            <a:off x="8044821" y="3084009"/>
            <a:ext cx="353801" cy="4138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6C314E-0541-4D60-AEFC-8A1962686883}"/>
              </a:ext>
            </a:extLst>
          </p:cNvPr>
          <p:cNvSpPr/>
          <p:nvPr/>
        </p:nvSpPr>
        <p:spPr bwMode="auto">
          <a:xfrm>
            <a:off x="6830865" y="350883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CS17</a:t>
            </a:r>
            <a:endParaRPr lang="en-US" sz="600" dirty="0">
              <a:solidFill>
                <a:srgbClr val="FF0000"/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A618CB9-C040-49B9-B3E6-622F1092A9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9" idx="1"/>
          </p:cNvCxnSpPr>
          <p:nvPr/>
        </p:nvCxnSpPr>
        <p:spPr bwMode="auto">
          <a:xfrm flipH="1">
            <a:off x="7145740" y="3115851"/>
            <a:ext cx="314148" cy="3929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8D97DC9-B0D0-4ADF-81C5-F519A33F183F}"/>
              </a:ext>
            </a:extLst>
          </p:cNvPr>
          <p:cNvSpPr/>
          <p:nvPr/>
        </p:nvSpPr>
        <p:spPr>
          <a:xfrm>
            <a:off x="7077008" y="3181638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D4AD3DA-57B0-4F5B-9002-05F8D81E3E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8398621" y="3881473"/>
            <a:ext cx="1" cy="25554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608E7513-C6F7-4452-A239-9DC0AD7B8F3E}"/>
              </a:ext>
            </a:extLst>
          </p:cNvPr>
          <p:cNvSpPr/>
          <p:nvPr/>
        </p:nvSpPr>
        <p:spPr bwMode="auto">
          <a:xfrm>
            <a:off x="8099112" y="4137359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  <a:p>
            <a:pPr algn="ctr" fontAlgn="base">
              <a:spcAft>
                <a:spcPct val="0"/>
              </a:spcAft>
            </a:pPr>
            <a:r>
              <a:rPr lang="en-US" sz="600" dirty="0">
                <a:solidFill>
                  <a:schemeClr val="accent6"/>
                </a:solidFill>
              </a:rPr>
              <a:t>CS17</a:t>
            </a:r>
            <a:endParaRPr kumimoji="0" lang="en-US" sz="600" b="0" i="0" u="none" strike="noStrike" cap="none" normalizeH="0" baseline="0" dirty="0">
              <a:ln>
                <a:noFill/>
              </a:ln>
              <a:solidFill>
                <a:schemeClr val="accent6"/>
              </a:solidFill>
              <a:effectLst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58CDA153-3A50-49DE-84CD-6B606126956D}"/>
              </a:ext>
            </a:extLst>
          </p:cNvPr>
          <p:cNvSpPr/>
          <p:nvPr/>
        </p:nvSpPr>
        <p:spPr bwMode="auto">
          <a:xfrm>
            <a:off x="6833564" y="413736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</a:rPr>
              <a:t>CS17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E0C08C7-865E-48A3-B89F-11B54FD20F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7133074" y="3905253"/>
            <a:ext cx="0" cy="2483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8C7E4678-DBF5-4636-AA5C-A4A8B1D3FA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39" idx="0"/>
          </p:cNvCxnSpPr>
          <p:nvPr/>
        </p:nvCxnSpPr>
        <p:spPr bwMode="auto">
          <a:xfrm>
            <a:off x="6173025" y="2407242"/>
            <a:ext cx="1586373" cy="51789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80B28DF-B304-492A-908F-477BFF369B13}"/>
              </a:ext>
            </a:extLst>
          </p:cNvPr>
          <p:cNvSpPr/>
          <p:nvPr/>
        </p:nvSpPr>
        <p:spPr bwMode="auto">
          <a:xfrm>
            <a:off x="3090835" y="22135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D798ADF9-915F-4A03-A740-642905F6B5E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5" idx="1"/>
            <a:endCxn id="84" idx="3"/>
          </p:cNvCxnSpPr>
          <p:nvPr/>
        </p:nvCxnSpPr>
        <p:spPr bwMode="auto">
          <a:xfrm flipH="1" flipV="1">
            <a:off x="3689854" y="2407241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47EA9DC3-C2BE-4B2F-8328-0A5192A42F00}"/>
              </a:ext>
            </a:extLst>
          </p:cNvPr>
          <p:cNvSpPr/>
          <p:nvPr/>
        </p:nvSpPr>
        <p:spPr bwMode="auto">
          <a:xfrm>
            <a:off x="4974987" y="26866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G,,</a:t>
            </a:r>
            <a:r>
              <a:rPr lang="en-US" sz="600" dirty="0" err="1"/>
              <a:t>L,IoT,NR</a:t>
            </a:r>
            <a:endParaRPr lang="en-US" sz="600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55DA85C1-E7F4-46C3-A337-BCBB988EF13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4983455" y="2402182"/>
            <a:ext cx="286788" cy="2844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A31ADF9B-1B91-45AA-BEF9-FCC2B437BA79}"/>
              </a:ext>
            </a:extLst>
          </p:cNvPr>
          <p:cNvSpPr/>
          <p:nvPr/>
        </p:nvSpPr>
        <p:spPr>
          <a:xfrm>
            <a:off x="3887928" y="225553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E953EFC-E907-4CBE-94A3-24F374ECC7E4}"/>
              </a:ext>
            </a:extLst>
          </p:cNvPr>
          <p:cNvSpPr/>
          <p:nvPr/>
        </p:nvSpPr>
        <p:spPr>
          <a:xfrm>
            <a:off x="4987709" y="23546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A73179FF-D98A-49CB-BBF4-E17D1F3427D3}"/>
              </a:ext>
            </a:extLst>
          </p:cNvPr>
          <p:cNvSpPr/>
          <p:nvPr/>
        </p:nvSpPr>
        <p:spPr bwMode="auto">
          <a:xfrm>
            <a:off x="6003656" y="350031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G,L,NR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CS18</a:t>
            </a:r>
            <a:endParaRPr lang="en-US" sz="600" dirty="0">
              <a:solidFill>
                <a:srgbClr val="FF0000"/>
              </a:solidFill>
            </a:endParaRP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08B5D6A-D7FA-499C-BA74-6573DB9DC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88" idx="3"/>
            <a:endCxn id="93" idx="0"/>
          </p:cNvCxnSpPr>
          <p:nvPr/>
        </p:nvCxnSpPr>
        <p:spPr bwMode="auto">
          <a:xfrm>
            <a:off x="5574006" y="2880341"/>
            <a:ext cx="729160" cy="61997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288EA5A8-7858-425C-8686-87FA5193379B}"/>
              </a:ext>
            </a:extLst>
          </p:cNvPr>
          <p:cNvSpPr/>
          <p:nvPr/>
        </p:nvSpPr>
        <p:spPr>
          <a:xfrm>
            <a:off x="5850940" y="281667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B671FFEF-266B-461A-92B2-BEB687F05D88}"/>
              </a:ext>
            </a:extLst>
          </p:cNvPr>
          <p:cNvSpPr/>
          <p:nvPr/>
        </p:nvSpPr>
        <p:spPr bwMode="auto">
          <a:xfrm>
            <a:off x="6011271" y="414184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 G</a:t>
            </a:r>
            <a:r>
              <a:rPr lang="en-US" sz="600" dirty="0"/>
              <a:t>,NR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</a:rPr>
              <a:t>CS1</a:t>
            </a:r>
            <a:r>
              <a:rPr lang="en-US" sz="600" dirty="0">
                <a:solidFill>
                  <a:schemeClr val="accent6"/>
                </a:solidFill>
              </a:rPr>
              <a:t>8</a:t>
            </a:r>
            <a:endParaRPr kumimoji="0" lang="en-US" sz="600" b="0" i="0" u="none" strike="noStrike" cap="none" normalizeH="0" baseline="0" dirty="0">
              <a:ln>
                <a:noFill/>
              </a:ln>
              <a:solidFill>
                <a:schemeClr val="accent6"/>
              </a:solidFill>
              <a:effectLst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836AC3F-692D-4FC8-B6D5-5EF3FC82E8D0}"/>
              </a:ext>
            </a:extLst>
          </p:cNvPr>
          <p:cNvSpPr/>
          <p:nvPr/>
        </p:nvSpPr>
        <p:spPr bwMode="auto">
          <a:xfrm>
            <a:off x="5289395" y="3517329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 err="1"/>
              <a:t>IoT</a:t>
            </a:r>
            <a:r>
              <a:rPr lang="en-US" sz="600" dirty="0" err="1"/>
              <a:t>,L,NR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CS17</a:t>
            </a:r>
            <a:endParaRPr lang="en-US" sz="600" dirty="0">
              <a:solidFill>
                <a:srgbClr val="FF0000"/>
              </a:solidFill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4B103BCE-8F6F-4B95-BF17-E1B73242B3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0" idx="0"/>
          </p:cNvCxnSpPr>
          <p:nvPr/>
        </p:nvCxnSpPr>
        <p:spPr bwMode="auto">
          <a:xfrm>
            <a:off x="5269985" y="3074081"/>
            <a:ext cx="318920" cy="4432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D38F63B-9D43-4423-95B4-88BD57E2DEB2}"/>
              </a:ext>
            </a:extLst>
          </p:cNvPr>
          <p:cNvSpPr/>
          <p:nvPr/>
        </p:nvSpPr>
        <p:spPr>
          <a:xfrm>
            <a:off x="5344682" y="3169308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94E518C8-4605-4F36-B301-321FBB2DAC47}"/>
              </a:ext>
            </a:extLst>
          </p:cNvPr>
          <p:cNvSpPr/>
          <p:nvPr/>
        </p:nvSpPr>
        <p:spPr bwMode="auto">
          <a:xfrm>
            <a:off x="5274299" y="414607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</a:rPr>
              <a:t>CS17</a:t>
            </a: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CB63982B-0AE9-498F-9166-BDEB33C7F5F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5566126" y="3898675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8F8258A3-76E7-4E4E-A077-9085A90AC433}"/>
              </a:ext>
            </a:extLst>
          </p:cNvPr>
          <p:cNvSpPr/>
          <p:nvPr/>
        </p:nvSpPr>
        <p:spPr bwMode="auto">
          <a:xfrm>
            <a:off x="3988894" y="2797748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G,W,IoT,NR</a:t>
            </a:r>
            <a:endParaRPr lang="en-US" sz="600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35B4195F-F237-4CA3-B67F-69E1B2D575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6" idx="0"/>
          </p:cNvCxnSpPr>
          <p:nvPr/>
        </p:nvCxnSpPr>
        <p:spPr bwMode="auto">
          <a:xfrm>
            <a:off x="3702106" y="2426636"/>
            <a:ext cx="586298" cy="371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15E5D4E9-26E5-43CC-B4E1-D7A4B8A93A4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15" idx="0"/>
          </p:cNvCxnSpPr>
          <p:nvPr/>
        </p:nvCxnSpPr>
        <p:spPr bwMode="auto">
          <a:xfrm>
            <a:off x="4314760" y="3187592"/>
            <a:ext cx="436992" cy="3398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BFDFFA8-65A3-4925-8A82-4963B59EA0D5}"/>
              </a:ext>
            </a:extLst>
          </p:cNvPr>
          <p:cNvSpPr/>
          <p:nvPr/>
        </p:nvSpPr>
        <p:spPr>
          <a:xfrm>
            <a:off x="3935035" y="251985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346E79EC-78F4-47AE-88C9-211F4CC03AEC}"/>
              </a:ext>
            </a:extLst>
          </p:cNvPr>
          <p:cNvSpPr/>
          <p:nvPr/>
        </p:nvSpPr>
        <p:spPr bwMode="auto">
          <a:xfrm>
            <a:off x="4452242" y="352740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G,W,NR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highlight>
                  <a:srgbClr val="FF0000"/>
                </a:highlight>
              </a:rPr>
              <a:t>CS</a:t>
            </a:r>
            <a:r>
              <a:rPr lang="sv-SE" altLang="zh-CN" sz="600" dirty="0">
                <a:highlight>
                  <a:srgbClr val="FF0000"/>
                </a:highlight>
              </a:rPr>
              <a:t>??</a:t>
            </a:r>
            <a:endParaRPr lang="en-US" sz="600" dirty="0">
              <a:highlight>
                <a:srgbClr val="FF0000"/>
              </a:highlight>
            </a:endParaRP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93A06B4C-0BD8-4843-9E39-EA7737021567}"/>
              </a:ext>
            </a:extLst>
          </p:cNvPr>
          <p:cNvSpPr/>
          <p:nvPr/>
        </p:nvSpPr>
        <p:spPr bwMode="auto">
          <a:xfrm>
            <a:off x="4484088" y="415740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 </a:t>
            </a: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G,NR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CS18</a:t>
            </a: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40A0052-BDC6-45F7-BF65-A4A23469661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4759322" y="3926298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887DA9C9-5ED0-425E-A5B3-125E64A35BFA}"/>
              </a:ext>
            </a:extLst>
          </p:cNvPr>
          <p:cNvSpPr/>
          <p:nvPr/>
        </p:nvSpPr>
        <p:spPr bwMode="auto">
          <a:xfrm>
            <a:off x="3743840" y="3522832"/>
            <a:ext cx="630908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IoT,W,NR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highlight>
                  <a:srgbClr val="FF0000"/>
                </a:highlight>
              </a:rPr>
              <a:t>CS</a:t>
            </a:r>
            <a:r>
              <a:rPr lang="sv-SE" altLang="zh-CN" sz="600" dirty="0">
                <a:highlight>
                  <a:srgbClr val="FF0000"/>
                </a:highlight>
              </a:rPr>
              <a:t>??</a:t>
            </a:r>
            <a:endParaRPr lang="en-US" sz="600" dirty="0">
              <a:highlight>
                <a:srgbClr val="FF0000"/>
              </a:highlight>
            </a:endParaRP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2068CA18-6200-47FB-83B2-0D90ACCF94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06" idx="2"/>
            <a:endCxn id="119" idx="0"/>
          </p:cNvCxnSpPr>
          <p:nvPr/>
        </p:nvCxnSpPr>
        <p:spPr bwMode="auto">
          <a:xfrm flipH="1">
            <a:off x="4059294" y="3185229"/>
            <a:ext cx="229110" cy="3376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D635159-9909-43B6-A34B-5A27280884DC}"/>
              </a:ext>
            </a:extLst>
          </p:cNvPr>
          <p:cNvSpPr/>
          <p:nvPr/>
        </p:nvSpPr>
        <p:spPr>
          <a:xfrm>
            <a:off x="4448712" y="3213301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5E059BE6-1651-4324-8901-130F5DD3DA57}"/>
              </a:ext>
            </a:extLst>
          </p:cNvPr>
          <p:cNvSpPr/>
          <p:nvPr/>
        </p:nvSpPr>
        <p:spPr>
          <a:xfrm>
            <a:off x="3892507" y="32449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9C2B8AC9-73D6-468D-AA3F-B2A255C4AA0A}"/>
              </a:ext>
            </a:extLst>
          </p:cNvPr>
          <p:cNvSpPr/>
          <p:nvPr/>
        </p:nvSpPr>
        <p:spPr bwMode="auto">
          <a:xfrm>
            <a:off x="3732394" y="414184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 </a:t>
            </a: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</a:t>
            </a:r>
            <a:r>
              <a:rPr lang="en-US" sz="600" dirty="0"/>
              <a:t>-SA,NR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CS17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9A4CB822-DCB8-4D9F-A493-9C461BAB7D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4041890" y="3904810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79A06973-C05C-4B84-A6FE-19728CDFC377}"/>
              </a:ext>
            </a:extLst>
          </p:cNvPr>
          <p:cNvSpPr/>
          <p:nvPr/>
        </p:nvSpPr>
        <p:spPr bwMode="auto">
          <a:xfrm>
            <a:off x="1807714" y="2208441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17B6CC3B-0C4B-403D-889B-A3DB61FF458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402111" y="2398672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70E9B39-27F2-4A90-99CE-3551CBC233CE}"/>
              </a:ext>
            </a:extLst>
          </p:cNvPr>
          <p:cNvSpPr/>
          <p:nvPr/>
        </p:nvSpPr>
        <p:spPr>
          <a:xfrm>
            <a:off x="2572469" y="2241970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AF00D43-68E6-4DD1-83E1-6D373B1A81F8}"/>
              </a:ext>
            </a:extLst>
          </p:cNvPr>
          <p:cNvSpPr/>
          <p:nvPr/>
        </p:nvSpPr>
        <p:spPr bwMode="auto">
          <a:xfrm>
            <a:off x="2484036" y="351777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G,L,NR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CS18</a:t>
            </a:r>
            <a:endParaRPr lang="en-US" sz="500" dirty="0">
              <a:solidFill>
                <a:srgbClr val="FF0000"/>
              </a:solidFill>
            </a:endParaRPr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E022720A-2BB9-4889-A875-C71FD666EE70}"/>
              </a:ext>
            </a:extLst>
          </p:cNvPr>
          <p:cNvSpPr/>
          <p:nvPr/>
        </p:nvSpPr>
        <p:spPr bwMode="auto">
          <a:xfrm>
            <a:off x="2504297" y="415661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G,NR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CS18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938F1DF-0D7C-490F-8F86-153DC717559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38" idx="0"/>
          </p:cNvCxnSpPr>
          <p:nvPr/>
        </p:nvCxnSpPr>
        <p:spPr bwMode="auto">
          <a:xfrm>
            <a:off x="2803807" y="3926298"/>
            <a:ext cx="0" cy="2303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6A2C1769-25B8-40A3-B5BB-036736DB6B0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33" idx="2"/>
            <a:endCxn id="137" idx="0"/>
          </p:cNvCxnSpPr>
          <p:nvPr/>
        </p:nvCxnSpPr>
        <p:spPr bwMode="auto">
          <a:xfrm>
            <a:off x="2107224" y="2595922"/>
            <a:ext cx="676322" cy="9218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44AC2635-CC71-4CF6-947C-D727993BA0C9}"/>
              </a:ext>
            </a:extLst>
          </p:cNvPr>
          <p:cNvSpPr/>
          <p:nvPr/>
        </p:nvSpPr>
        <p:spPr>
          <a:xfrm>
            <a:off x="2526537" y="249757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73DEBFA2-91AE-4C14-BEE0-9666589059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108773" y="2410008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0018B242-DEB4-454D-AC8C-A155C3959965}"/>
              </a:ext>
            </a:extLst>
          </p:cNvPr>
          <p:cNvSpPr/>
          <p:nvPr/>
        </p:nvSpPr>
        <p:spPr bwMode="auto">
          <a:xfrm>
            <a:off x="504677" y="219871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NR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5AE20271-5369-4C5A-9EC8-51451211BA72}"/>
              </a:ext>
            </a:extLst>
          </p:cNvPr>
          <p:cNvSpPr/>
          <p:nvPr/>
        </p:nvSpPr>
        <p:spPr bwMode="auto">
          <a:xfrm>
            <a:off x="1428421" y="414007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IoT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CS14</a:t>
            </a:r>
            <a:endParaRPr lang="en-US" sz="500" dirty="0">
              <a:solidFill>
                <a:srgbClr val="FF0000"/>
              </a:solidFill>
            </a:endParaRPr>
          </a:p>
        </p:txBody>
      </p: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8FCE0226-5680-4D3E-821A-57471112A9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44" idx="3"/>
            <a:endCxn id="146" idx="0"/>
          </p:cNvCxnSpPr>
          <p:nvPr/>
        </p:nvCxnSpPr>
        <p:spPr bwMode="auto">
          <a:xfrm>
            <a:off x="1103696" y="2392453"/>
            <a:ext cx="624235" cy="174762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9" name="Rectangle 148">
            <a:extLst>
              <a:ext uri="{FF2B5EF4-FFF2-40B4-BE49-F238E27FC236}">
                <a16:creationId xmlns:a16="http://schemas.microsoft.com/office/drawing/2014/main" id="{81132C82-65AF-4D55-8096-308A708B1C50}"/>
              </a:ext>
            </a:extLst>
          </p:cNvPr>
          <p:cNvSpPr/>
          <p:nvPr/>
        </p:nvSpPr>
        <p:spPr>
          <a:xfrm>
            <a:off x="1296105" y="298464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3E97257F-021A-48E6-8DF9-75658D1E35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804186" y="2586193"/>
            <a:ext cx="0" cy="89023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25F5FF2E-D848-413A-8DF0-8F6297913F5E}"/>
              </a:ext>
            </a:extLst>
          </p:cNvPr>
          <p:cNvSpPr/>
          <p:nvPr/>
        </p:nvSpPr>
        <p:spPr bwMode="auto">
          <a:xfrm>
            <a:off x="504677" y="3495923"/>
            <a:ext cx="599019" cy="391872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IoT,L,NR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CS17</a:t>
            </a:r>
            <a:endParaRPr lang="en-US" sz="500" dirty="0">
              <a:solidFill>
                <a:srgbClr val="FF0000"/>
              </a:solidFill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891A02D2-6BA7-4FA9-A505-0F3DF3038DF2}"/>
              </a:ext>
            </a:extLst>
          </p:cNvPr>
          <p:cNvSpPr/>
          <p:nvPr/>
        </p:nvSpPr>
        <p:spPr bwMode="auto">
          <a:xfrm>
            <a:off x="510192" y="414007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CS17</a:t>
            </a:r>
            <a:endParaRPr kumimoji="0" lang="en-US" sz="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1D2493CA-213C-4AEE-86E4-BAB8C0EB50B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52" idx="2"/>
            <a:endCxn id="153" idx="0"/>
          </p:cNvCxnSpPr>
          <p:nvPr/>
        </p:nvCxnSpPr>
        <p:spPr bwMode="auto">
          <a:xfrm>
            <a:off x="804187" y="3887795"/>
            <a:ext cx="5515" cy="25227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8CDC5E-DB0B-4AF6-AA1A-7FE95C13F396}"/>
              </a:ext>
            </a:extLst>
          </p:cNvPr>
          <p:cNvSpPr/>
          <p:nvPr/>
        </p:nvSpPr>
        <p:spPr bwMode="auto">
          <a:xfrm>
            <a:off x="8845170" y="414007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>
                <a:solidFill>
                  <a:schemeClr val="accent6"/>
                </a:solidFill>
              </a:rPr>
              <a:t>CS17</a:t>
            </a:r>
          </a:p>
          <a:p>
            <a:pPr algn="ctr" fontAlgn="base">
              <a:spcAft>
                <a:spcPct val="0"/>
              </a:spcAft>
            </a:pP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A962D2B8-2018-4FC4-BF42-A3AD4D7EB4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6" idx="2"/>
            <a:endCxn id="164" idx="0"/>
          </p:cNvCxnSpPr>
          <p:nvPr/>
        </p:nvCxnSpPr>
        <p:spPr bwMode="auto">
          <a:xfrm flipH="1">
            <a:off x="9144680" y="3886907"/>
            <a:ext cx="6514" cy="25316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533E16D-0E99-4D5E-8C0C-5E63263702DC}"/>
              </a:ext>
            </a:extLst>
          </p:cNvPr>
          <p:cNvSpPr/>
          <p:nvPr/>
        </p:nvSpPr>
        <p:spPr>
          <a:xfrm>
            <a:off x="512370" y="281342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9" name="Content Placeholder 8">
            <a:extLst>
              <a:ext uri="{FF2B5EF4-FFF2-40B4-BE49-F238E27FC236}">
                <a16:creationId xmlns:a16="http://schemas.microsoft.com/office/drawing/2014/main" id="{3D4B6C5A-CF81-4C03-B7D2-2FC1E21A991B}"/>
              </a:ext>
            </a:extLst>
          </p:cNvPr>
          <p:cNvSpPr txBox="1">
            <a:spLocks/>
          </p:cNvSpPr>
          <p:nvPr/>
        </p:nvSpPr>
        <p:spPr bwMode="auto">
          <a:xfrm>
            <a:off x="338467" y="4783879"/>
            <a:ext cx="11853533" cy="15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dirty="0"/>
              <a:t>General </a:t>
            </a:r>
            <a:r>
              <a:rPr lang="en-US" altLang="zh-CN" sz="1100" dirty="0"/>
              <a:t>Concept:</a:t>
            </a:r>
            <a:r>
              <a:rPr lang="zh-CN" altLang="en-US" sz="1100" dirty="0"/>
              <a:t> </a:t>
            </a:r>
            <a:r>
              <a:rPr lang="en-US" altLang="zh-CN" sz="1100" dirty="0"/>
              <a:t>Using </a:t>
            </a:r>
            <a:r>
              <a:rPr lang="sv-SE" altLang="zh-CN" sz="1100" dirty="0"/>
              <a:t>NB</a:t>
            </a:r>
            <a:r>
              <a:rPr lang="en-US" altLang="zh-CN" sz="1100" dirty="0"/>
              <a:t>-IoT test result cover GSM, and LTE cover WCDMA, then we can reduce EMC MR test scope to maximum in three RATs combination.</a:t>
            </a:r>
          </a:p>
          <a:p>
            <a:r>
              <a:rPr lang="en-US" altLang="zh-CN" sz="1100" dirty="0"/>
              <a:t>Optimal solution: If NR can cover LTE/WCDMA </a:t>
            </a:r>
            <a:r>
              <a:rPr lang="en-US" sz="1100" dirty="0"/>
              <a:t>Or the opposite.</a:t>
            </a:r>
            <a:r>
              <a:rPr lang="en-US" altLang="zh-CN" sz="1100" dirty="0"/>
              <a:t> If so, can reduce MR test scope to maximum two RATs combination (as shown by the dotted square).</a:t>
            </a:r>
          </a:p>
          <a:p>
            <a:endParaRPr lang="en-US" altLang="zh-CN" sz="1100" dirty="0"/>
          </a:p>
          <a:p>
            <a:r>
              <a:rPr lang="en-US" altLang="zh-CN" sz="1100" dirty="0"/>
              <a:t>Note 1: MAX means the maximum test scope, if radio just support less RATs than MAX scope, then just test reduced scope base on the RATs supports.</a:t>
            </a:r>
          </a:p>
          <a:p>
            <a:r>
              <a:rPr lang="en-US" altLang="zh-CN" sz="1100" dirty="0"/>
              <a:t>Note 2: About NB-IoT, Standalone is the worst case, but if SA is not supported, then test IoT in Guard band, If the first two are not supported, then test IoT in In-band.</a:t>
            </a:r>
          </a:p>
          <a:p>
            <a:r>
              <a:rPr lang="en-US" altLang="zh-CN" sz="1100" dirty="0"/>
              <a:t>Note 3: UTRA include WCDMA,TD-SCDMA and CDMA 2000 in this slides.</a:t>
            </a:r>
          </a:p>
          <a:p>
            <a:r>
              <a:rPr lang="en-US" altLang="zh-CN" sz="1100" dirty="0"/>
              <a:t>Note 4: E-UTRA is include TDD and FDD LTE, but not include IoT feature (state separately as IoT which means NB-IoT) in this slides.</a:t>
            </a:r>
          </a:p>
          <a:p>
            <a:endParaRPr lang="en-US" sz="1600" b="1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F1E0457-CFDB-4A38-8A59-74192CCA99AB}"/>
              </a:ext>
            </a:extLst>
          </p:cNvPr>
          <p:cNvSpPr/>
          <p:nvPr/>
        </p:nvSpPr>
        <p:spPr>
          <a:xfrm>
            <a:off x="4835717" y="1316878"/>
            <a:ext cx="87716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800" b="1" dirty="0">
                <a:highlight>
                  <a:srgbClr val="00FF00"/>
                </a:highlight>
              </a:rPr>
              <a:t>Start from here</a:t>
            </a:r>
          </a:p>
        </p:txBody>
      </p:sp>
      <p:sp>
        <p:nvSpPr>
          <p:cNvPr id="171" name="Title 7">
            <a:extLst>
              <a:ext uri="{FF2B5EF4-FFF2-40B4-BE49-F238E27FC236}">
                <a16:creationId xmlns:a16="http://schemas.microsoft.com/office/drawing/2014/main" id="{19673D1C-8D31-4777-9ABC-A551E3A8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725556" cy="1081088"/>
          </a:xfrm>
        </p:spPr>
        <p:txBody>
          <a:bodyPr/>
          <a:lstStyle/>
          <a:p>
            <a:r>
              <a:rPr lang="en-US" sz="3200" dirty="0"/>
              <a:t>Initial Draft Proposal for EMC Test Configuration Reduction </a:t>
            </a:r>
            <a:br>
              <a:rPr lang="en-US" sz="3200" dirty="0"/>
            </a:br>
            <a:r>
              <a:rPr lang="en-US" sz="3200" dirty="0"/>
              <a:t>With CSs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994762B-245D-4ECE-A95D-CF9E20E8F2D7}"/>
              </a:ext>
            </a:extLst>
          </p:cNvPr>
          <p:cNvSpPr/>
          <p:nvPr/>
        </p:nvSpPr>
        <p:spPr>
          <a:xfrm>
            <a:off x="1290631" y="225682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94A0A102-BD74-4A53-A6C9-683F6196256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97" idx="0"/>
          </p:cNvCxnSpPr>
          <p:nvPr/>
        </p:nvCxnSpPr>
        <p:spPr bwMode="auto">
          <a:xfrm>
            <a:off x="6303166" y="3905253"/>
            <a:ext cx="7615" cy="23659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95245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7063E07-D8C0-4C3B-9ABB-E01BA96DFE05}"/>
              </a:ext>
            </a:extLst>
          </p:cNvPr>
          <p:cNvSpPr/>
          <p:nvPr/>
        </p:nvSpPr>
        <p:spPr bwMode="auto">
          <a:xfrm>
            <a:off x="328952" y="4018951"/>
            <a:ext cx="11345662" cy="605783"/>
          </a:xfrm>
          <a:prstGeom prst="rect">
            <a:avLst/>
          </a:prstGeom>
          <a:solidFill>
            <a:srgbClr val="FFFF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A4C34-7962-42CD-A1C6-99FC67561ACD}"/>
              </a:ext>
            </a:extLst>
          </p:cNvPr>
          <p:cNvSpPr/>
          <p:nvPr/>
        </p:nvSpPr>
        <p:spPr bwMode="auto">
          <a:xfrm>
            <a:off x="4995518" y="1576446"/>
            <a:ext cx="599019" cy="44239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GSM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500" dirty="0" err="1"/>
              <a:t>G,W,L,IoT,NR</a:t>
            </a:r>
            <a:endParaRPr kumimoji="0" lang="en-US" sz="5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1B2144-B97A-4A36-B646-37E0473C51CE}"/>
              </a:ext>
            </a:extLst>
          </p:cNvPr>
          <p:cNvSpPr/>
          <p:nvPr/>
        </p:nvSpPr>
        <p:spPr bwMode="auto">
          <a:xfrm>
            <a:off x="4373955" y="2216526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01C0F1-401E-427B-B623-D520CA9D2B9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1"/>
            <a:endCxn id="5" idx="0"/>
          </p:cNvCxnSpPr>
          <p:nvPr/>
        </p:nvCxnSpPr>
        <p:spPr bwMode="auto">
          <a:xfrm flipH="1">
            <a:off x="4673465" y="1797642"/>
            <a:ext cx="322053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66F9301-1B91-40A7-8664-39E79BDCE5DD}"/>
              </a:ext>
            </a:extLst>
          </p:cNvPr>
          <p:cNvSpPr/>
          <p:nvPr/>
        </p:nvSpPr>
        <p:spPr>
          <a:xfrm>
            <a:off x="4565696" y="185960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BB5F472-DFB4-462F-A24B-4EA9122AE767}"/>
              </a:ext>
            </a:extLst>
          </p:cNvPr>
          <p:cNvSpPr/>
          <p:nvPr/>
        </p:nvSpPr>
        <p:spPr bwMode="auto">
          <a:xfrm>
            <a:off x="5574006" y="221652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W,L,IoT,NR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8E3A518-8E6C-475F-998A-B2A4872497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3"/>
            <a:endCxn id="11" idx="0"/>
          </p:cNvCxnSpPr>
          <p:nvPr/>
        </p:nvCxnSpPr>
        <p:spPr bwMode="auto">
          <a:xfrm>
            <a:off x="5594537" y="1797642"/>
            <a:ext cx="278979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A286196-5A94-496B-A575-04C6AC4696EB}"/>
              </a:ext>
            </a:extLst>
          </p:cNvPr>
          <p:cNvSpPr/>
          <p:nvPr/>
        </p:nvSpPr>
        <p:spPr>
          <a:xfrm>
            <a:off x="5632953" y="1834171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A558CF3-D9C8-46C4-B11F-94672CB2C932}"/>
              </a:ext>
            </a:extLst>
          </p:cNvPr>
          <p:cNvSpPr/>
          <p:nvPr/>
        </p:nvSpPr>
        <p:spPr bwMode="auto">
          <a:xfrm>
            <a:off x="9601437" y="226675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E-UTRA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/>
              <a:t>L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B325F2-1DBC-47DC-8774-AF8D9B8641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22" idx="1"/>
          </p:cNvCxnSpPr>
          <p:nvPr/>
        </p:nvCxnSpPr>
        <p:spPr bwMode="auto">
          <a:xfrm>
            <a:off x="6173025" y="2407242"/>
            <a:ext cx="3428412" cy="502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2270C6D-DF9B-42C4-8296-D43FED0560CB}"/>
              </a:ext>
            </a:extLst>
          </p:cNvPr>
          <p:cNvSpPr/>
          <p:nvPr/>
        </p:nvSpPr>
        <p:spPr>
          <a:xfrm>
            <a:off x="7900049" y="2287452"/>
            <a:ext cx="289543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EB241BC-4B1E-4FEA-B372-0D1ECBFA17B1}"/>
              </a:ext>
            </a:extLst>
          </p:cNvPr>
          <p:cNvSpPr/>
          <p:nvPr/>
        </p:nvSpPr>
        <p:spPr bwMode="auto">
          <a:xfrm>
            <a:off x="10255230" y="4117197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sv-SE" sz="600" dirty="0"/>
              <a:t>Radio support </a:t>
            </a:r>
            <a:r>
              <a:rPr lang="sv-SE" sz="600" dirty="0" err="1"/>
              <a:t>Nothing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D4104E3-60AA-4003-AFBE-190D9C64E6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25" idx="0"/>
          </p:cNvCxnSpPr>
          <p:nvPr/>
        </p:nvCxnSpPr>
        <p:spPr bwMode="auto">
          <a:xfrm>
            <a:off x="10207550" y="2453253"/>
            <a:ext cx="347190" cy="166394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662C433-778E-4683-AF69-68D2DA292827}"/>
              </a:ext>
            </a:extLst>
          </p:cNvPr>
          <p:cNvSpPr/>
          <p:nvPr/>
        </p:nvSpPr>
        <p:spPr>
          <a:xfrm>
            <a:off x="10253054" y="251769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C63C66-2614-42BE-B2B3-54EEC7296A47}"/>
              </a:ext>
            </a:extLst>
          </p:cNvPr>
          <p:cNvSpPr/>
          <p:nvPr/>
        </p:nvSpPr>
        <p:spPr bwMode="auto">
          <a:xfrm>
            <a:off x="8878586" y="411935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 MAX</a:t>
            </a:r>
          </a:p>
          <a:p>
            <a:pPr algn="ctr" fontAlgn="base">
              <a:spcAft>
                <a:spcPct val="0"/>
              </a:spcAft>
            </a:pP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SR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46B404C-B7BA-4BF1-B821-9C57C704A8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22" idx="1"/>
            <a:endCxn id="36" idx="0"/>
          </p:cNvCxnSpPr>
          <p:nvPr/>
        </p:nvCxnSpPr>
        <p:spPr bwMode="auto">
          <a:xfrm flipH="1">
            <a:off x="9178096" y="2457471"/>
            <a:ext cx="423341" cy="166187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234DF8B0-73F2-43AE-A233-6271D0707F7D}"/>
              </a:ext>
            </a:extLst>
          </p:cNvPr>
          <p:cNvSpPr/>
          <p:nvPr/>
        </p:nvSpPr>
        <p:spPr>
          <a:xfrm>
            <a:off x="9226624" y="2517345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54AD45D-F48C-4B19-AA0F-1ED9280AABF3}"/>
              </a:ext>
            </a:extLst>
          </p:cNvPr>
          <p:cNvSpPr/>
          <p:nvPr/>
        </p:nvSpPr>
        <p:spPr bwMode="auto">
          <a:xfrm>
            <a:off x="7459888" y="292513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</a:t>
            </a:r>
            <a:r>
              <a:rPr lang="sv-SE" altLang="zh-CN" sz="600" dirty="0"/>
              <a:t>-UTRA</a:t>
            </a:r>
            <a:endParaRPr lang="en-US" altLang="zh-CN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W,L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4BD140-E7B5-42B7-8A70-FDEDAFD5D251}"/>
              </a:ext>
            </a:extLst>
          </p:cNvPr>
          <p:cNvSpPr/>
          <p:nvPr/>
        </p:nvSpPr>
        <p:spPr>
          <a:xfrm>
            <a:off x="7080335" y="260400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9A6AE1F-CEC1-42D2-92E4-B622441B195B}"/>
              </a:ext>
            </a:extLst>
          </p:cNvPr>
          <p:cNvSpPr/>
          <p:nvPr/>
        </p:nvSpPr>
        <p:spPr bwMode="auto">
          <a:xfrm>
            <a:off x="8126014" y="4133711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 SR</a:t>
            </a:r>
          </a:p>
          <a:p>
            <a:pPr algn="ctr" fontAlgn="base">
              <a:spcAft>
                <a:spcPct val="0"/>
              </a:spcAft>
            </a:pP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E6B5B3-3DBD-4128-843B-1420B57053C0}"/>
              </a:ext>
            </a:extLst>
          </p:cNvPr>
          <p:cNvSpPr/>
          <p:nvPr/>
        </p:nvSpPr>
        <p:spPr>
          <a:xfrm>
            <a:off x="8138806" y="314137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1D2429D-1090-458C-A603-529A16359BD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9" idx="3"/>
            <a:endCxn id="44" idx="0"/>
          </p:cNvCxnSpPr>
          <p:nvPr/>
        </p:nvCxnSpPr>
        <p:spPr bwMode="auto">
          <a:xfrm>
            <a:off x="8058907" y="3115851"/>
            <a:ext cx="366617" cy="101786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6C314E-0541-4D60-AEFC-8A1962686883}"/>
              </a:ext>
            </a:extLst>
          </p:cNvPr>
          <p:cNvSpPr/>
          <p:nvPr/>
        </p:nvSpPr>
        <p:spPr bwMode="auto">
          <a:xfrm>
            <a:off x="7463476" y="4133711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W,L 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CS7</a:t>
            </a:r>
            <a:endParaRPr lang="en-US" sz="600" dirty="0">
              <a:solidFill>
                <a:srgbClr val="FF0000"/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A618CB9-C040-49B9-B3E6-622F1092A9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9" idx="2"/>
            <a:endCxn id="59" idx="0"/>
          </p:cNvCxnSpPr>
          <p:nvPr/>
        </p:nvCxnSpPr>
        <p:spPr bwMode="auto">
          <a:xfrm>
            <a:off x="7759398" y="3306566"/>
            <a:ext cx="3588" cy="82714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8D97DC9-B0D0-4ADF-81C5-F519A33F183F}"/>
              </a:ext>
            </a:extLst>
          </p:cNvPr>
          <p:cNvSpPr/>
          <p:nvPr/>
        </p:nvSpPr>
        <p:spPr>
          <a:xfrm>
            <a:off x="7518186" y="363796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8C7E4678-DBF5-4636-AA5C-A4A8B1D3FA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39" idx="0"/>
          </p:cNvCxnSpPr>
          <p:nvPr/>
        </p:nvCxnSpPr>
        <p:spPr bwMode="auto">
          <a:xfrm>
            <a:off x="6173025" y="2407242"/>
            <a:ext cx="1586373" cy="51789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80B28DF-B304-492A-908F-477BFF369B13}"/>
              </a:ext>
            </a:extLst>
          </p:cNvPr>
          <p:cNvSpPr/>
          <p:nvPr/>
        </p:nvSpPr>
        <p:spPr bwMode="auto">
          <a:xfrm>
            <a:off x="3090835" y="22135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D798ADF9-915F-4A03-A740-642905F6B5E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5" idx="1"/>
            <a:endCxn id="84" idx="3"/>
          </p:cNvCxnSpPr>
          <p:nvPr/>
        </p:nvCxnSpPr>
        <p:spPr bwMode="auto">
          <a:xfrm flipH="1" flipV="1">
            <a:off x="3689854" y="2407241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47EA9DC3-C2BE-4B2F-8328-0A5192A42F00}"/>
              </a:ext>
            </a:extLst>
          </p:cNvPr>
          <p:cNvSpPr/>
          <p:nvPr/>
        </p:nvSpPr>
        <p:spPr bwMode="auto">
          <a:xfrm>
            <a:off x="4974987" y="26866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 err="1"/>
              <a:t>IoT,NR</a:t>
            </a:r>
            <a:endParaRPr lang="en-US" altLang="zh-CN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G,,</a:t>
            </a:r>
            <a:r>
              <a:rPr lang="en-US" sz="600" dirty="0" err="1"/>
              <a:t>L,IoT,NR</a:t>
            </a:r>
            <a:endParaRPr lang="en-US" sz="600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55DA85C1-E7F4-46C3-A337-BCBB988EF13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4983455" y="2402182"/>
            <a:ext cx="286788" cy="2844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A31ADF9B-1B91-45AA-BEF9-FCC2B437BA79}"/>
              </a:ext>
            </a:extLst>
          </p:cNvPr>
          <p:cNvSpPr/>
          <p:nvPr/>
        </p:nvSpPr>
        <p:spPr>
          <a:xfrm>
            <a:off x="3887928" y="225553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E953EFC-E907-4CBE-94A3-24F374ECC7E4}"/>
              </a:ext>
            </a:extLst>
          </p:cNvPr>
          <p:cNvSpPr/>
          <p:nvPr/>
        </p:nvSpPr>
        <p:spPr>
          <a:xfrm>
            <a:off x="4987709" y="23546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A73179FF-D98A-49CB-BBF4-E17D1F3427D3}"/>
              </a:ext>
            </a:extLst>
          </p:cNvPr>
          <p:cNvSpPr/>
          <p:nvPr/>
        </p:nvSpPr>
        <p:spPr bwMode="auto">
          <a:xfrm>
            <a:off x="4989885" y="411935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CS7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08B5D6A-D7FA-499C-BA74-6573DB9DC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88" idx="2"/>
            <a:endCxn id="93" idx="0"/>
          </p:cNvCxnSpPr>
          <p:nvPr/>
        </p:nvCxnSpPr>
        <p:spPr bwMode="auto">
          <a:xfrm>
            <a:off x="5274497" y="3074081"/>
            <a:ext cx="14898" cy="104526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288EA5A8-7858-425C-8686-87FA5193379B}"/>
              </a:ext>
            </a:extLst>
          </p:cNvPr>
          <p:cNvSpPr/>
          <p:nvPr/>
        </p:nvSpPr>
        <p:spPr>
          <a:xfrm>
            <a:off x="5850940" y="281667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8F8258A3-76E7-4E4E-A077-9085A90AC433}"/>
              </a:ext>
            </a:extLst>
          </p:cNvPr>
          <p:cNvSpPr/>
          <p:nvPr/>
        </p:nvSpPr>
        <p:spPr bwMode="auto">
          <a:xfrm>
            <a:off x="3988894" y="2797748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 err="1"/>
              <a:t>IoT,NR</a:t>
            </a:r>
            <a:endParaRPr lang="en-US" altLang="zh-CN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G,W,IoT,NR</a:t>
            </a:r>
            <a:endParaRPr lang="en-US" sz="600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35B4195F-F237-4CA3-B67F-69E1B2D575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6" idx="0"/>
          </p:cNvCxnSpPr>
          <p:nvPr/>
        </p:nvCxnSpPr>
        <p:spPr bwMode="auto">
          <a:xfrm>
            <a:off x="3702106" y="2426636"/>
            <a:ext cx="586298" cy="371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15E5D4E9-26E5-43CC-B4E1-D7A4B8A93A4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06" idx="2"/>
            <a:endCxn id="115" idx="0"/>
          </p:cNvCxnSpPr>
          <p:nvPr/>
        </p:nvCxnSpPr>
        <p:spPr bwMode="auto">
          <a:xfrm>
            <a:off x="4288404" y="3185229"/>
            <a:ext cx="9476" cy="9517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BFDFFA8-65A3-4925-8A82-4963B59EA0D5}"/>
              </a:ext>
            </a:extLst>
          </p:cNvPr>
          <p:cNvSpPr/>
          <p:nvPr/>
        </p:nvSpPr>
        <p:spPr>
          <a:xfrm>
            <a:off x="3935035" y="251985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346E79EC-78F4-47AE-88C9-211F4CC03AEC}"/>
              </a:ext>
            </a:extLst>
          </p:cNvPr>
          <p:cNvSpPr/>
          <p:nvPr/>
        </p:nvSpPr>
        <p:spPr bwMode="auto">
          <a:xfrm>
            <a:off x="3998370" y="4137018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CS7</a:t>
            </a:r>
            <a:endParaRPr lang="en-US" sz="500" dirty="0">
              <a:solidFill>
                <a:srgbClr val="FF0000"/>
              </a:solidFill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D635159-9909-43B6-A34B-5A27280884DC}"/>
              </a:ext>
            </a:extLst>
          </p:cNvPr>
          <p:cNvSpPr/>
          <p:nvPr/>
        </p:nvSpPr>
        <p:spPr>
          <a:xfrm>
            <a:off x="4303533" y="325176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79A06973-C05C-4B84-A6FE-19728CDFC377}"/>
              </a:ext>
            </a:extLst>
          </p:cNvPr>
          <p:cNvSpPr/>
          <p:nvPr/>
        </p:nvSpPr>
        <p:spPr bwMode="auto">
          <a:xfrm>
            <a:off x="1807714" y="2208441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IoT, NR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17B6CC3B-0C4B-403D-889B-A3DB61FF458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402111" y="2398672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70E9B39-27F2-4A90-99CE-3551CBC233CE}"/>
              </a:ext>
            </a:extLst>
          </p:cNvPr>
          <p:cNvSpPr/>
          <p:nvPr/>
        </p:nvSpPr>
        <p:spPr>
          <a:xfrm>
            <a:off x="2572469" y="2241970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AF00D43-68E6-4DD1-83E1-6D373B1A81F8}"/>
              </a:ext>
            </a:extLst>
          </p:cNvPr>
          <p:cNvSpPr/>
          <p:nvPr/>
        </p:nvSpPr>
        <p:spPr bwMode="auto">
          <a:xfrm>
            <a:off x="2484036" y="351777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G,W,L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>
                <a:solidFill>
                  <a:srgbClr val="FF0000"/>
                </a:solidFill>
              </a:rPr>
              <a:t>CS7</a:t>
            </a:r>
            <a:endParaRPr lang="en-US" sz="500" dirty="0">
              <a:solidFill>
                <a:srgbClr val="FF0000"/>
              </a:solidFill>
            </a:endParaRPr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E022720A-2BB9-4889-A875-C71FD666EE70}"/>
              </a:ext>
            </a:extLst>
          </p:cNvPr>
          <p:cNvSpPr/>
          <p:nvPr/>
        </p:nvSpPr>
        <p:spPr bwMode="auto">
          <a:xfrm>
            <a:off x="2504297" y="415661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CS7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938F1DF-0D7C-490F-8F86-153DC717559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38" idx="0"/>
          </p:cNvCxnSpPr>
          <p:nvPr/>
        </p:nvCxnSpPr>
        <p:spPr bwMode="auto">
          <a:xfrm>
            <a:off x="2803807" y="3926298"/>
            <a:ext cx="0" cy="2303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6A2C1769-25B8-40A3-B5BB-036736DB6B0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33" idx="2"/>
            <a:endCxn id="137" idx="0"/>
          </p:cNvCxnSpPr>
          <p:nvPr/>
        </p:nvCxnSpPr>
        <p:spPr bwMode="auto">
          <a:xfrm>
            <a:off x="2107224" y="2595922"/>
            <a:ext cx="676322" cy="9218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44AC2635-CC71-4CF6-947C-D727993BA0C9}"/>
              </a:ext>
            </a:extLst>
          </p:cNvPr>
          <p:cNvSpPr/>
          <p:nvPr/>
        </p:nvSpPr>
        <p:spPr>
          <a:xfrm>
            <a:off x="2305204" y="280247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69" name="Content Placeholder 8">
            <a:extLst>
              <a:ext uri="{FF2B5EF4-FFF2-40B4-BE49-F238E27FC236}">
                <a16:creationId xmlns:a16="http://schemas.microsoft.com/office/drawing/2014/main" id="{3D4B6C5A-CF81-4C03-B7D2-2FC1E21A991B}"/>
              </a:ext>
            </a:extLst>
          </p:cNvPr>
          <p:cNvSpPr txBox="1">
            <a:spLocks/>
          </p:cNvSpPr>
          <p:nvPr/>
        </p:nvSpPr>
        <p:spPr bwMode="auto">
          <a:xfrm>
            <a:off x="338467" y="4783879"/>
            <a:ext cx="11853533" cy="15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dirty="0"/>
              <a:t>General </a:t>
            </a:r>
            <a:r>
              <a:rPr lang="en-US" altLang="zh-CN" sz="1100" dirty="0"/>
              <a:t>Concept:</a:t>
            </a:r>
            <a:r>
              <a:rPr lang="zh-CN" altLang="en-US" sz="1100" dirty="0"/>
              <a:t> </a:t>
            </a:r>
            <a:r>
              <a:rPr lang="en-US" altLang="zh-CN" sz="1100" dirty="0"/>
              <a:t>Using </a:t>
            </a:r>
            <a:r>
              <a:rPr lang="sv-SE" altLang="zh-CN" sz="1100" dirty="0"/>
              <a:t>NB</a:t>
            </a:r>
            <a:r>
              <a:rPr lang="en-US" altLang="zh-CN" sz="1100" dirty="0"/>
              <a:t>-IoT test result cover GSM, and LTE cover WCDMA, then we can reduce EMC MR test scope to maximum in three RATs combination.</a:t>
            </a:r>
          </a:p>
          <a:p>
            <a:r>
              <a:rPr lang="en-US" altLang="zh-CN" sz="1100" dirty="0"/>
              <a:t>Optimal solution: If NR can cover LTE/WCDMA </a:t>
            </a:r>
            <a:r>
              <a:rPr lang="en-US" sz="1100" dirty="0"/>
              <a:t>Or the opposite.</a:t>
            </a:r>
            <a:r>
              <a:rPr lang="en-US" altLang="zh-CN" sz="1100" dirty="0"/>
              <a:t> If so, can reduce MR test scope to maximum two RATs combination (as shown by the dotted square).</a:t>
            </a:r>
          </a:p>
          <a:p>
            <a:endParaRPr lang="en-US" altLang="zh-CN" sz="1100" dirty="0"/>
          </a:p>
          <a:p>
            <a:r>
              <a:rPr lang="en-US" altLang="zh-CN" sz="1100" dirty="0"/>
              <a:t>Note 1: MAX means the maximum test scope, if radio just support less RATs than MAX scope, then just test reduced scope base on the RATs supports.</a:t>
            </a:r>
          </a:p>
          <a:p>
            <a:r>
              <a:rPr lang="en-US" altLang="zh-CN" sz="1100" dirty="0"/>
              <a:t>Note 2: About NB-IoT, Standalone is the worst case, but if SA is not supported, then test IoT in Guard band, If the first two are not supported, then test IoT in In-band.</a:t>
            </a:r>
          </a:p>
          <a:p>
            <a:r>
              <a:rPr lang="en-US" altLang="zh-CN" sz="1100" dirty="0"/>
              <a:t>Note 3: UTRA include WCDMA,TD-SCDMA and CDMA 2000 in this slides.</a:t>
            </a:r>
          </a:p>
          <a:p>
            <a:r>
              <a:rPr lang="en-US" altLang="zh-CN" sz="1100" dirty="0"/>
              <a:t>Note 4: E-UTRA is include TDD and FDD LTE, but not include IoT feature (state separately as IoT which means NB-IoT) in this slides.</a:t>
            </a:r>
          </a:p>
          <a:p>
            <a:endParaRPr lang="en-US" sz="1600" b="1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F1E0457-CFDB-4A38-8A59-74192CCA99AB}"/>
              </a:ext>
            </a:extLst>
          </p:cNvPr>
          <p:cNvSpPr/>
          <p:nvPr/>
        </p:nvSpPr>
        <p:spPr>
          <a:xfrm>
            <a:off x="4835717" y="1316878"/>
            <a:ext cx="87716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800" b="1" dirty="0">
                <a:highlight>
                  <a:srgbClr val="00FF00"/>
                </a:highlight>
              </a:rPr>
              <a:t>Start from here</a:t>
            </a:r>
          </a:p>
        </p:txBody>
      </p:sp>
      <p:sp>
        <p:nvSpPr>
          <p:cNvPr id="171" name="Title 7">
            <a:extLst>
              <a:ext uri="{FF2B5EF4-FFF2-40B4-BE49-F238E27FC236}">
                <a16:creationId xmlns:a16="http://schemas.microsoft.com/office/drawing/2014/main" id="{19673D1C-8D31-4777-9ABC-A551E3A8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725556" cy="1081088"/>
          </a:xfrm>
        </p:spPr>
        <p:txBody>
          <a:bodyPr/>
          <a:lstStyle/>
          <a:p>
            <a:r>
              <a:rPr lang="en-US" sz="2800" dirty="0"/>
              <a:t>Initial Draft Proposal for EMC Test Configuration Reduction</a:t>
            </a:r>
            <a:br>
              <a:rPr lang="en-US" sz="2800" dirty="0"/>
            </a:br>
            <a:r>
              <a:rPr lang="en-US" sz="2800" dirty="0"/>
              <a:t>With CSs and Not support NR and IOT</a:t>
            </a:r>
          </a:p>
        </p:txBody>
      </p:sp>
    </p:spTree>
    <p:extLst>
      <p:ext uri="{BB962C8B-B14F-4D97-AF65-F5344CB8AC3E}">
        <p14:creationId xmlns:p14="http://schemas.microsoft.com/office/powerpoint/2010/main" val="264411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A4C34-7962-42CD-A1C6-99FC67561ACD}"/>
              </a:ext>
            </a:extLst>
          </p:cNvPr>
          <p:cNvSpPr/>
          <p:nvPr/>
        </p:nvSpPr>
        <p:spPr bwMode="auto">
          <a:xfrm>
            <a:off x="6371794" y="1435415"/>
            <a:ext cx="599019" cy="44239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GSM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500" dirty="0" err="1"/>
              <a:t>G,W,L,IoT,NR</a:t>
            </a:r>
            <a:endParaRPr kumimoji="0" lang="en-US" sz="5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1B2144-B97A-4A36-B646-37E0473C51CE}"/>
              </a:ext>
            </a:extLst>
          </p:cNvPr>
          <p:cNvSpPr/>
          <p:nvPr/>
        </p:nvSpPr>
        <p:spPr bwMode="auto">
          <a:xfrm>
            <a:off x="6371795" y="2216526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01C0F1-401E-427B-B623-D520CA9D2B9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 bwMode="auto">
          <a:xfrm>
            <a:off x="6671304" y="1877806"/>
            <a:ext cx="1" cy="33872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66F9301-1B91-40A7-8664-39E79BDCE5DD}"/>
              </a:ext>
            </a:extLst>
          </p:cNvPr>
          <p:cNvSpPr/>
          <p:nvPr/>
        </p:nvSpPr>
        <p:spPr>
          <a:xfrm>
            <a:off x="6664939" y="1951935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80B28DF-B304-492A-908F-477BFF369B13}"/>
              </a:ext>
            </a:extLst>
          </p:cNvPr>
          <p:cNvSpPr/>
          <p:nvPr/>
        </p:nvSpPr>
        <p:spPr bwMode="auto">
          <a:xfrm>
            <a:off x="5088675" y="22135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D798ADF9-915F-4A03-A740-642905F6B5E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5" idx="1"/>
            <a:endCxn id="84" idx="3"/>
          </p:cNvCxnSpPr>
          <p:nvPr/>
        </p:nvCxnSpPr>
        <p:spPr bwMode="auto">
          <a:xfrm flipH="1" flipV="1">
            <a:off x="5687694" y="2407241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47EA9DC3-C2BE-4B2F-8328-0A5192A42F00}"/>
              </a:ext>
            </a:extLst>
          </p:cNvPr>
          <p:cNvSpPr/>
          <p:nvPr/>
        </p:nvSpPr>
        <p:spPr bwMode="auto">
          <a:xfrm>
            <a:off x="6972827" y="2686600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G,,</a:t>
            </a:r>
            <a:r>
              <a:rPr lang="en-US" sz="600" dirty="0" err="1"/>
              <a:t>L,IoT,NR</a:t>
            </a:r>
            <a:endParaRPr lang="en-US" sz="600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55DA85C1-E7F4-46C3-A337-BCBB988EF13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6981295" y="2402182"/>
            <a:ext cx="286788" cy="2844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A31ADF9B-1B91-45AA-BEF9-FCC2B437BA79}"/>
              </a:ext>
            </a:extLst>
          </p:cNvPr>
          <p:cNvSpPr/>
          <p:nvPr/>
        </p:nvSpPr>
        <p:spPr>
          <a:xfrm>
            <a:off x="5885768" y="225553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E953EFC-E907-4CBE-94A3-24F374ECC7E4}"/>
              </a:ext>
            </a:extLst>
          </p:cNvPr>
          <p:cNvSpPr/>
          <p:nvPr/>
        </p:nvSpPr>
        <p:spPr>
          <a:xfrm>
            <a:off x="6985549" y="23546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A73179FF-D98A-49CB-BBF4-E17D1F3427D3}"/>
              </a:ext>
            </a:extLst>
          </p:cNvPr>
          <p:cNvSpPr/>
          <p:nvPr/>
        </p:nvSpPr>
        <p:spPr bwMode="auto">
          <a:xfrm>
            <a:off x="8018256" y="3506331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G,L,NR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CS18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08B5D6A-D7FA-499C-BA74-6573DB9DC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88" idx="3"/>
            <a:endCxn id="93" idx="0"/>
          </p:cNvCxnSpPr>
          <p:nvPr/>
        </p:nvCxnSpPr>
        <p:spPr bwMode="auto">
          <a:xfrm>
            <a:off x="7571846" y="2880341"/>
            <a:ext cx="745920" cy="62599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288EA5A8-7858-425C-8686-87FA5193379B}"/>
              </a:ext>
            </a:extLst>
          </p:cNvPr>
          <p:cNvSpPr/>
          <p:nvPr/>
        </p:nvSpPr>
        <p:spPr>
          <a:xfrm>
            <a:off x="7848780" y="281667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B671FFEF-266B-461A-92B2-BEB687F05D88}"/>
              </a:ext>
            </a:extLst>
          </p:cNvPr>
          <p:cNvSpPr/>
          <p:nvPr/>
        </p:nvSpPr>
        <p:spPr bwMode="auto">
          <a:xfrm>
            <a:off x="8009111" y="414184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 G</a:t>
            </a:r>
            <a:r>
              <a:rPr lang="en-US" sz="600" dirty="0"/>
              <a:t>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836AC3F-692D-4FC8-B6D5-5EF3FC82E8D0}"/>
              </a:ext>
            </a:extLst>
          </p:cNvPr>
          <p:cNvSpPr/>
          <p:nvPr/>
        </p:nvSpPr>
        <p:spPr bwMode="auto">
          <a:xfrm>
            <a:off x="7287235" y="3517329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 err="1"/>
              <a:t>IoT</a:t>
            </a:r>
            <a:r>
              <a:rPr lang="en-US" sz="600" dirty="0" err="1"/>
              <a:t>,L,NR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CS17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4B103BCE-8F6F-4B95-BF17-E1B73242B3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0" idx="0"/>
          </p:cNvCxnSpPr>
          <p:nvPr/>
        </p:nvCxnSpPr>
        <p:spPr bwMode="auto">
          <a:xfrm>
            <a:off x="7267825" y="3074081"/>
            <a:ext cx="318920" cy="4432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D38F63B-9D43-4423-95B4-88BD57E2DEB2}"/>
              </a:ext>
            </a:extLst>
          </p:cNvPr>
          <p:cNvSpPr/>
          <p:nvPr/>
        </p:nvSpPr>
        <p:spPr>
          <a:xfrm>
            <a:off x="7342522" y="3169308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94E518C8-4605-4F36-B301-321FBB2DAC47}"/>
              </a:ext>
            </a:extLst>
          </p:cNvPr>
          <p:cNvSpPr/>
          <p:nvPr/>
        </p:nvSpPr>
        <p:spPr bwMode="auto">
          <a:xfrm>
            <a:off x="7272139" y="414607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CB63982B-0AE9-498F-9166-BDEB33C7F5F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7563966" y="3898675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8F8258A3-76E7-4E4E-A077-9085A90AC433}"/>
              </a:ext>
            </a:extLst>
          </p:cNvPr>
          <p:cNvSpPr/>
          <p:nvPr/>
        </p:nvSpPr>
        <p:spPr bwMode="auto">
          <a:xfrm>
            <a:off x="5986734" y="2797748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IoT-SA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G,W,IoT,NR</a:t>
            </a:r>
            <a:endParaRPr lang="en-US" sz="600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35B4195F-F237-4CA3-B67F-69E1B2D575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06" idx="0"/>
          </p:cNvCxnSpPr>
          <p:nvPr/>
        </p:nvCxnSpPr>
        <p:spPr bwMode="auto">
          <a:xfrm>
            <a:off x="5699946" y="2426636"/>
            <a:ext cx="586298" cy="371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15E5D4E9-26E5-43CC-B4E1-D7A4B8A93A4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115" idx="0"/>
          </p:cNvCxnSpPr>
          <p:nvPr/>
        </p:nvCxnSpPr>
        <p:spPr bwMode="auto">
          <a:xfrm>
            <a:off x="6312600" y="3187592"/>
            <a:ext cx="436992" cy="3398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BFDFFA8-65A3-4925-8A82-4963B59EA0D5}"/>
              </a:ext>
            </a:extLst>
          </p:cNvPr>
          <p:cNvSpPr/>
          <p:nvPr/>
        </p:nvSpPr>
        <p:spPr>
          <a:xfrm>
            <a:off x="5932875" y="251985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346E79EC-78F4-47AE-88C9-211F4CC03AEC}"/>
              </a:ext>
            </a:extLst>
          </p:cNvPr>
          <p:cNvSpPr/>
          <p:nvPr/>
        </p:nvSpPr>
        <p:spPr bwMode="auto">
          <a:xfrm>
            <a:off x="6450082" y="352740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G,W,NR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93A06B4C-0BD8-4843-9E39-EA7737021567}"/>
              </a:ext>
            </a:extLst>
          </p:cNvPr>
          <p:cNvSpPr/>
          <p:nvPr/>
        </p:nvSpPr>
        <p:spPr bwMode="auto">
          <a:xfrm>
            <a:off x="6481928" y="415740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 </a:t>
            </a: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40A0052-BDC6-45F7-BF65-A4A23469661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6757162" y="3926298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887DA9C9-5ED0-425E-A5B3-125E64A35BFA}"/>
              </a:ext>
            </a:extLst>
          </p:cNvPr>
          <p:cNvSpPr/>
          <p:nvPr/>
        </p:nvSpPr>
        <p:spPr bwMode="auto">
          <a:xfrm>
            <a:off x="5741680" y="352283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IoT-SA,W,NR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2068CA18-6200-47FB-83B2-0D90ACCF94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06" idx="2"/>
            <a:endCxn id="119" idx="0"/>
          </p:cNvCxnSpPr>
          <p:nvPr/>
        </p:nvCxnSpPr>
        <p:spPr bwMode="auto">
          <a:xfrm flipH="1">
            <a:off x="6041190" y="3185229"/>
            <a:ext cx="245054" cy="3376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D635159-9909-43B6-A34B-5A27280884DC}"/>
              </a:ext>
            </a:extLst>
          </p:cNvPr>
          <p:cNvSpPr/>
          <p:nvPr/>
        </p:nvSpPr>
        <p:spPr>
          <a:xfrm>
            <a:off x="6446552" y="3213301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5E059BE6-1651-4324-8901-130F5DD3DA57}"/>
              </a:ext>
            </a:extLst>
          </p:cNvPr>
          <p:cNvSpPr/>
          <p:nvPr/>
        </p:nvSpPr>
        <p:spPr>
          <a:xfrm>
            <a:off x="5890347" y="324494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9C2B8AC9-73D6-468D-AA3F-B2A255C4AA0A}"/>
              </a:ext>
            </a:extLst>
          </p:cNvPr>
          <p:cNvSpPr/>
          <p:nvPr/>
        </p:nvSpPr>
        <p:spPr bwMode="auto">
          <a:xfrm>
            <a:off x="5730234" y="414184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 </a:t>
            </a: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</a:t>
            </a:r>
            <a:r>
              <a:rPr lang="en-US" sz="600" dirty="0"/>
              <a:t>-SA,NR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9A4CB822-DCB8-4D9F-A493-9C461BAB7D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>
            <a:off x="6039730" y="3904810"/>
            <a:ext cx="5400" cy="2495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79A06973-C05C-4B84-A6FE-19728CDFC377}"/>
              </a:ext>
            </a:extLst>
          </p:cNvPr>
          <p:cNvSpPr/>
          <p:nvPr/>
        </p:nvSpPr>
        <p:spPr bwMode="auto">
          <a:xfrm>
            <a:off x="3805554" y="2208441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IoT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17B6CC3B-0C4B-403D-889B-A3DB61FF458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399951" y="2398672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70E9B39-27F2-4A90-99CE-3551CBC233CE}"/>
              </a:ext>
            </a:extLst>
          </p:cNvPr>
          <p:cNvSpPr/>
          <p:nvPr/>
        </p:nvSpPr>
        <p:spPr>
          <a:xfrm>
            <a:off x="4570309" y="2241970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AF00D43-68E6-4DD1-83E1-6D373B1A81F8}"/>
              </a:ext>
            </a:extLst>
          </p:cNvPr>
          <p:cNvSpPr/>
          <p:nvPr/>
        </p:nvSpPr>
        <p:spPr bwMode="auto">
          <a:xfrm>
            <a:off x="4460589" y="3510443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G,L,NR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CS18</a:t>
            </a:r>
            <a:endParaRPr lang="en-US" sz="500" dirty="0"/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E022720A-2BB9-4889-A875-C71FD666EE70}"/>
              </a:ext>
            </a:extLst>
          </p:cNvPr>
          <p:cNvSpPr/>
          <p:nvPr/>
        </p:nvSpPr>
        <p:spPr bwMode="auto">
          <a:xfrm>
            <a:off x="4464525" y="4142800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G,NR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938F1DF-0D7C-490F-8F86-153DC717559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37" idx="2"/>
            <a:endCxn id="138" idx="0"/>
          </p:cNvCxnSpPr>
          <p:nvPr/>
        </p:nvCxnSpPr>
        <p:spPr bwMode="auto">
          <a:xfrm>
            <a:off x="4760099" y="3897924"/>
            <a:ext cx="3936" cy="24487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6A2C1769-25B8-40A3-B5BB-036736DB6B0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33" idx="2"/>
            <a:endCxn id="137" idx="0"/>
          </p:cNvCxnSpPr>
          <p:nvPr/>
        </p:nvCxnSpPr>
        <p:spPr bwMode="auto">
          <a:xfrm>
            <a:off x="4105064" y="2595922"/>
            <a:ext cx="655035" cy="91452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44AC2635-CC71-4CF6-947C-D727993BA0C9}"/>
              </a:ext>
            </a:extLst>
          </p:cNvPr>
          <p:cNvSpPr/>
          <p:nvPr/>
        </p:nvSpPr>
        <p:spPr>
          <a:xfrm>
            <a:off x="4524377" y="249757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73DEBFA2-91AE-4C14-BEE0-9666589059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106613" y="2410008"/>
            <a:ext cx="684101" cy="302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0018B242-DEB4-454D-AC8C-A155C3959965}"/>
              </a:ext>
            </a:extLst>
          </p:cNvPr>
          <p:cNvSpPr/>
          <p:nvPr/>
        </p:nvSpPr>
        <p:spPr bwMode="auto">
          <a:xfrm>
            <a:off x="2502517" y="2198712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NR</a:t>
            </a:r>
          </a:p>
          <a:p>
            <a:pPr algn="ctr" fontAlgn="base">
              <a:spcAft>
                <a:spcPct val="0"/>
              </a:spcAft>
            </a:pPr>
            <a:r>
              <a:rPr lang="en-US" sz="500" dirty="0" err="1"/>
              <a:t>G,W,L,IoT,NR</a:t>
            </a:r>
            <a:endParaRPr lang="en-US" sz="500" dirty="0"/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5AE20271-5369-4C5A-9EC8-51451211BA72}"/>
              </a:ext>
            </a:extLst>
          </p:cNvPr>
          <p:cNvSpPr/>
          <p:nvPr/>
        </p:nvSpPr>
        <p:spPr bwMode="auto">
          <a:xfrm>
            <a:off x="3426261" y="4140074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IoT</a:t>
            </a:r>
            <a:endParaRPr lang="en-US" sz="500" dirty="0"/>
          </a:p>
        </p:txBody>
      </p: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8FCE0226-5680-4D3E-821A-57471112A9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44" idx="3"/>
            <a:endCxn id="146" idx="0"/>
          </p:cNvCxnSpPr>
          <p:nvPr/>
        </p:nvCxnSpPr>
        <p:spPr bwMode="auto">
          <a:xfrm>
            <a:off x="3101536" y="2392453"/>
            <a:ext cx="624235" cy="174762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9" name="Rectangle 148">
            <a:extLst>
              <a:ext uri="{FF2B5EF4-FFF2-40B4-BE49-F238E27FC236}">
                <a16:creationId xmlns:a16="http://schemas.microsoft.com/office/drawing/2014/main" id="{81132C82-65AF-4D55-8096-308A708B1C50}"/>
              </a:ext>
            </a:extLst>
          </p:cNvPr>
          <p:cNvSpPr/>
          <p:nvPr/>
        </p:nvSpPr>
        <p:spPr>
          <a:xfrm>
            <a:off x="3293945" y="298464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3E97257F-021A-48E6-8DF9-75658D1E35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44" idx="2"/>
            <a:endCxn id="152" idx="0"/>
          </p:cNvCxnSpPr>
          <p:nvPr/>
        </p:nvCxnSpPr>
        <p:spPr bwMode="auto">
          <a:xfrm>
            <a:off x="2802027" y="2586193"/>
            <a:ext cx="14050" cy="89247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25F5FF2E-D848-413A-8DF0-8F6297913F5E}"/>
              </a:ext>
            </a:extLst>
          </p:cNvPr>
          <p:cNvSpPr/>
          <p:nvPr/>
        </p:nvSpPr>
        <p:spPr bwMode="auto">
          <a:xfrm>
            <a:off x="2516567" y="3478663"/>
            <a:ext cx="599019" cy="38748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IoT,L,NR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CS17</a:t>
            </a:r>
            <a:endParaRPr lang="en-US" sz="500" dirty="0"/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891A02D2-6BA7-4FA9-A505-0F3DF3038DF2}"/>
              </a:ext>
            </a:extLst>
          </p:cNvPr>
          <p:cNvSpPr/>
          <p:nvPr/>
        </p:nvSpPr>
        <p:spPr bwMode="auto">
          <a:xfrm>
            <a:off x="2530066" y="414007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1D2493CA-213C-4AEE-86E4-BAB8C0EB50B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52" idx="2"/>
            <a:endCxn id="153" idx="0"/>
          </p:cNvCxnSpPr>
          <p:nvPr/>
        </p:nvCxnSpPr>
        <p:spPr bwMode="auto">
          <a:xfrm>
            <a:off x="2816077" y="3866144"/>
            <a:ext cx="13499" cy="27393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533E16D-0E99-4D5E-8C0C-5E63263702DC}"/>
              </a:ext>
            </a:extLst>
          </p:cNvPr>
          <p:cNvSpPr/>
          <p:nvPr/>
        </p:nvSpPr>
        <p:spPr>
          <a:xfrm>
            <a:off x="2510210" y="2813429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9" name="Content Placeholder 8">
            <a:extLst>
              <a:ext uri="{FF2B5EF4-FFF2-40B4-BE49-F238E27FC236}">
                <a16:creationId xmlns:a16="http://schemas.microsoft.com/office/drawing/2014/main" id="{3D4B6C5A-CF81-4C03-B7D2-2FC1E21A991B}"/>
              </a:ext>
            </a:extLst>
          </p:cNvPr>
          <p:cNvSpPr txBox="1">
            <a:spLocks/>
          </p:cNvSpPr>
          <p:nvPr/>
        </p:nvSpPr>
        <p:spPr bwMode="auto">
          <a:xfrm>
            <a:off x="338467" y="4783879"/>
            <a:ext cx="11853533" cy="15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dirty="0"/>
              <a:t>General </a:t>
            </a:r>
            <a:r>
              <a:rPr lang="en-US" altLang="zh-CN" sz="1100" dirty="0"/>
              <a:t>Concept:</a:t>
            </a:r>
            <a:r>
              <a:rPr lang="zh-CN" altLang="en-US" sz="1100" dirty="0"/>
              <a:t> </a:t>
            </a:r>
            <a:r>
              <a:rPr lang="en-US" altLang="zh-CN" sz="1100" dirty="0"/>
              <a:t>Using </a:t>
            </a:r>
            <a:r>
              <a:rPr lang="sv-SE" altLang="zh-CN" sz="1100" dirty="0"/>
              <a:t>NB</a:t>
            </a:r>
            <a:r>
              <a:rPr lang="en-US" altLang="zh-CN" sz="1100" dirty="0"/>
              <a:t>-IoT test result cover GSM, and LTE cover WCDMA, then we can reduce EMC MR test scope to maximum in three RATs combination.</a:t>
            </a:r>
          </a:p>
          <a:p>
            <a:r>
              <a:rPr lang="en-US" altLang="zh-CN" sz="1100" dirty="0"/>
              <a:t>Optimal solution: If NR can cover LTE/WCDMA </a:t>
            </a:r>
            <a:r>
              <a:rPr lang="en-US" sz="1100" dirty="0"/>
              <a:t>Or the opposite.</a:t>
            </a:r>
            <a:r>
              <a:rPr lang="en-US" altLang="zh-CN" sz="1100" dirty="0"/>
              <a:t> If so, can reduce MR test scope to maximum two RATs combination (as shown by the dotted square).</a:t>
            </a:r>
          </a:p>
          <a:p>
            <a:endParaRPr lang="en-US" altLang="zh-CN" sz="1100" dirty="0"/>
          </a:p>
          <a:p>
            <a:r>
              <a:rPr lang="en-US" altLang="zh-CN" sz="1100" dirty="0"/>
              <a:t>Note 1: MAX means the maximum test scope, if radio just support less RATs than MAX scope, then just test reduced scope base on the RATs supports.</a:t>
            </a:r>
          </a:p>
          <a:p>
            <a:r>
              <a:rPr lang="en-US" altLang="zh-CN" sz="1100" dirty="0"/>
              <a:t>Note 2: About NB-IoT, Standalone is the worst case, but if SA is not supported, then test IoT in Guard band, If the first two are not supported, then test IoT in In-band.</a:t>
            </a:r>
          </a:p>
          <a:p>
            <a:r>
              <a:rPr lang="en-US" altLang="zh-CN" sz="1100" dirty="0"/>
              <a:t>Note 3: UTRA include WCDMA,TD-SCDMA and CDMA 2000 in this slides.</a:t>
            </a:r>
          </a:p>
          <a:p>
            <a:r>
              <a:rPr lang="en-US" altLang="zh-CN" sz="1100" dirty="0"/>
              <a:t>Note 4: E-UTRA is include TDD and FDD LTE, but not include IoT feature (state separately as IoT which means NB-IoT) in this slides.</a:t>
            </a:r>
          </a:p>
          <a:p>
            <a:endParaRPr lang="en-US" sz="1600" b="1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171" name="Title 7">
            <a:extLst>
              <a:ext uri="{FF2B5EF4-FFF2-40B4-BE49-F238E27FC236}">
                <a16:creationId xmlns:a16="http://schemas.microsoft.com/office/drawing/2014/main" id="{19673D1C-8D31-4777-9ABC-A551E3A8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725556" cy="1081088"/>
          </a:xfrm>
        </p:spPr>
        <p:txBody>
          <a:bodyPr/>
          <a:lstStyle/>
          <a:p>
            <a:r>
              <a:rPr lang="en-US" sz="2800" dirty="0"/>
              <a:t>Initial Draft Proposal for EMC Test Configuration Reduction</a:t>
            </a:r>
            <a:br>
              <a:rPr lang="en-US" sz="2800" dirty="0"/>
            </a:br>
            <a:r>
              <a:rPr lang="en-US" altLang="zh-CN" sz="2800" dirty="0"/>
              <a:t>Radio Support GSM</a:t>
            </a:r>
            <a:endParaRPr lang="en-US" sz="2800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994762B-245D-4ECE-A95D-CF9E20E8F2D7}"/>
              </a:ext>
            </a:extLst>
          </p:cNvPr>
          <p:cNvSpPr/>
          <p:nvPr/>
        </p:nvSpPr>
        <p:spPr>
          <a:xfrm>
            <a:off x="3288471" y="2256822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94A0A102-BD74-4A53-A6C9-683F6196256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93" idx="2"/>
            <a:endCxn id="97" idx="0"/>
          </p:cNvCxnSpPr>
          <p:nvPr/>
        </p:nvCxnSpPr>
        <p:spPr bwMode="auto">
          <a:xfrm flipH="1">
            <a:off x="8308621" y="3893812"/>
            <a:ext cx="9145" cy="2480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93F0A896-996C-4D9A-98AB-27E167530EC1}"/>
              </a:ext>
            </a:extLst>
          </p:cNvPr>
          <p:cNvSpPr/>
          <p:nvPr/>
        </p:nvSpPr>
        <p:spPr bwMode="auto">
          <a:xfrm>
            <a:off x="10365413" y="4783879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600" dirty="0"/>
              <a:t>CS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600" dirty="0"/>
              <a:t>Available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CAFAF391-1FD8-4388-AAD1-824D91849ACC}"/>
              </a:ext>
            </a:extLst>
          </p:cNvPr>
          <p:cNvSpPr/>
          <p:nvPr/>
        </p:nvSpPr>
        <p:spPr bwMode="auto">
          <a:xfrm>
            <a:off x="10365413" y="5372715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600" dirty="0"/>
              <a:t>CS not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Available</a:t>
            </a:r>
          </a:p>
        </p:txBody>
      </p:sp>
    </p:spTree>
    <p:extLst>
      <p:ext uri="{BB962C8B-B14F-4D97-AF65-F5344CB8AC3E}">
        <p14:creationId xmlns:p14="http://schemas.microsoft.com/office/powerpoint/2010/main" val="1623599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A4C34-7962-42CD-A1C6-99FC67561ACD}"/>
              </a:ext>
            </a:extLst>
          </p:cNvPr>
          <p:cNvSpPr/>
          <p:nvPr/>
        </p:nvSpPr>
        <p:spPr bwMode="auto">
          <a:xfrm>
            <a:off x="1889999" y="2272804"/>
            <a:ext cx="599019" cy="44239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GSM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500" dirty="0" err="1"/>
              <a:t>G,W,L,IoT,NR</a:t>
            </a:r>
            <a:endParaRPr kumimoji="0" lang="en-US" sz="5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BB5F472-DFB4-462F-A24B-4EA9122AE767}"/>
              </a:ext>
            </a:extLst>
          </p:cNvPr>
          <p:cNvSpPr/>
          <p:nvPr/>
        </p:nvSpPr>
        <p:spPr bwMode="auto">
          <a:xfrm>
            <a:off x="3859406" y="2307289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W,L,IoT,NR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8E3A518-8E6C-475F-998A-B2A4872497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 bwMode="auto">
          <a:xfrm>
            <a:off x="2489018" y="2494000"/>
            <a:ext cx="1370388" cy="400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A286196-5A94-496B-A575-04C6AC4696EB}"/>
              </a:ext>
            </a:extLst>
          </p:cNvPr>
          <p:cNvSpPr/>
          <p:nvPr/>
        </p:nvSpPr>
        <p:spPr>
          <a:xfrm>
            <a:off x="2893254" y="2282990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A558CF3-D9C8-46C4-B11F-94672CB2C932}"/>
              </a:ext>
            </a:extLst>
          </p:cNvPr>
          <p:cNvSpPr/>
          <p:nvPr/>
        </p:nvSpPr>
        <p:spPr bwMode="auto">
          <a:xfrm>
            <a:off x="6659631" y="230328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altLang="zh-CN" sz="600" dirty="0"/>
              <a:t>E-UTRA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B325F2-1DBC-47DC-8774-AF8D9B8641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3"/>
            <a:endCxn id="22" idx="1"/>
          </p:cNvCxnSpPr>
          <p:nvPr/>
        </p:nvCxnSpPr>
        <p:spPr bwMode="auto">
          <a:xfrm flipV="1">
            <a:off x="4458425" y="2494000"/>
            <a:ext cx="2201206" cy="400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2270C6D-DF9B-42C4-8296-D43FED0560CB}"/>
              </a:ext>
            </a:extLst>
          </p:cNvPr>
          <p:cNvSpPr/>
          <p:nvPr/>
        </p:nvSpPr>
        <p:spPr>
          <a:xfrm>
            <a:off x="4958243" y="2323981"/>
            <a:ext cx="289543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EB241BC-4B1E-4FEA-B372-0D1ECBFA17B1}"/>
              </a:ext>
            </a:extLst>
          </p:cNvPr>
          <p:cNvSpPr/>
          <p:nvPr/>
        </p:nvSpPr>
        <p:spPr bwMode="auto">
          <a:xfrm>
            <a:off x="7274309" y="2917772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IoT-SA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D4104E3-60AA-4003-AFBE-190D9C64E6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7265744" y="2489782"/>
            <a:ext cx="278979" cy="418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662C433-778E-4683-AF69-68D2DA292827}"/>
              </a:ext>
            </a:extLst>
          </p:cNvPr>
          <p:cNvSpPr/>
          <p:nvPr/>
        </p:nvSpPr>
        <p:spPr>
          <a:xfrm>
            <a:off x="7311248" y="2554228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5CE098F-CB4C-4CC5-B455-5C9238C51EE2}"/>
              </a:ext>
            </a:extLst>
          </p:cNvPr>
          <p:cNvSpPr/>
          <p:nvPr/>
        </p:nvSpPr>
        <p:spPr bwMode="auto">
          <a:xfrm>
            <a:off x="7841473" y="416509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NR-SR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EBD31B7-65DA-4598-90FC-712A0E02B2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28" idx="0"/>
          </p:cNvCxnSpPr>
          <p:nvPr/>
        </p:nvCxnSpPr>
        <p:spPr bwMode="auto">
          <a:xfrm>
            <a:off x="7874694" y="3108487"/>
            <a:ext cx="266289" cy="105660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1532D1ED-266B-448D-8C43-54E083B7E5B5}"/>
              </a:ext>
            </a:extLst>
          </p:cNvPr>
          <p:cNvSpPr/>
          <p:nvPr/>
        </p:nvSpPr>
        <p:spPr>
          <a:xfrm>
            <a:off x="7914972" y="3487665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B68C3E7-675D-4422-8454-87A5FB3BBCFA}"/>
              </a:ext>
            </a:extLst>
          </p:cNvPr>
          <p:cNvSpPr/>
          <p:nvPr/>
        </p:nvSpPr>
        <p:spPr bwMode="auto">
          <a:xfrm>
            <a:off x="6749172" y="4165396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600" dirty="0"/>
              <a:t>Test 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lang="en-US" sz="6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0632ECE-D61F-41EA-908F-0686C38AF9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25" idx="1"/>
            <a:endCxn id="31" idx="0"/>
          </p:cNvCxnSpPr>
          <p:nvPr/>
        </p:nvCxnSpPr>
        <p:spPr bwMode="auto">
          <a:xfrm flipH="1">
            <a:off x="7048682" y="3108488"/>
            <a:ext cx="225627" cy="10569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96DF1D8-C019-4DD0-95F2-E63EB34E6B5C}"/>
              </a:ext>
            </a:extLst>
          </p:cNvPr>
          <p:cNvSpPr/>
          <p:nvPr/>
        </p:nvSpPr>
        <p:spPr>
          <a:xfrm>
            <a:off x="6895129" y="3528413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C63C66-2614-42BE-B2B3-54EEC7296A47}"/>
              </a:ext>
            </a:extLst>
          </p:cNvPr>
          <p:cNvSpPr/>
          <p:nvPr/>
        </p:nvSpPr>
        <p:spPr bwMode="auto">
          <a:xfrm>
            <a:off x="5903364" y="354536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CS17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46B404C-B7BA-4BF1-B821-9C57C704A8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36" idx="0"/>
          </p:cNvCxnSpPr>
          <p:nvPr/>
        </p:nvCxnSpPr>
        <p:spPr bwMode="auto">
          <a:xfrm flipH="1">
            <a:off x="6202874" y="2512783"/>
            <a:ext cx="449666" cy="103258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234DF8B0-73F2-43AE-A233-6271D0707F7D}"/>
              </a:ext>
            </a:extLst>
          </p:cNvPr>
          <p:cNvSpPr/>
          <p:nvPr/>
        </p:nvSpPr>
        <p:spPr>
          <a:xfrm>
            <a:off x="6284818" y="2553874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54AD45D-F48C-4B19-AA0F-1ED9280AABF3}"/>
              </a:ext>
            </a:extLst>
          </p:cNvPr>
          <p:cNvSpPr/>
          <p:nvPr/>
        </p:nvSpPr>
        <p:spPr bwMode="auto">
          <a:xfrm>
            <a:off x="4518082" y="296166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support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E-UTRA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4BD140-E7B5-42B7-8A70-FDEDAFD5D251}"/>
              </a:ext>
            </a:extLst>
          </p:cNvPr>
          <p:cNvSpPr/>
          <p:nvPr/>
        </p:nvSpPr>
        <p:spPr>
          <a:xfrm>
            <a:off x="4406648" y="2684715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9A6AE1F-CEC1-42D2-92E4-B622441B195B}"/>
              </a:ext>
            </a:extLst>
          </p:cNvPr>
          <p:cNvSpPr/>
          <p:nvPr/>
        </p:nvSpPr>
        <p:spPr bwMode="auto">
          <a:xfrm>
            <a:off x="5157306" y="3534342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E6B5B3-3DBD-4128-843B-1420B57053C0}"/>
              </a:ext>
            </a:extLst>
          </p:cNvPr>
          <p:cNvSpPr/>
          <p:nvPr/>
        </p:nvSpPr>
        <p:spPr>
          <a:xfrm>
            <a:off x="5197000" y="3177906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1D2429D-1090-458C-A603-529A16359BD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44" idx="0"/>
          </p:cNvCxnSpPr>
          <p:nvPr/>
        </p:nvCxnSpPr>
        <p:spPr bwMode="auto">
          <a:xfrm>
            <a:off x="5103015" y="3120538"/>
            <a:ext cx="353801" cy="4138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6C314E-0541-4D60-AEFC-8A1962686883}"/>
              </a:ext>
            </a:extLst>
          </p:cNvPr>
          <p:cNvSpPr/>
          <p:nvPr/>
        </p:nvSpPr>
        <p:spPr bwMode="auto">
          <a:xfrm>
            <a:off x="3889059" y="354536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lang="en-US" sz="600" dirty="0"/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CS17</a:t>
            </a:r>
            <a:endParaRPr lang="en-US" sz="600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A618CB9-C040-49B9-B3E6-622F1092A9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9" idx="1"/>
          </p:cNvCxnSpPr>
          <p:nvPr/>
        </p:nvCxnSpPr>
        <p:spPr bwMode="auto">
          <a:xfrm flipH="1">
            <a:off x="4203934" y="3152380"/>
            <a:ext cx="314148" cy="3929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8D97DC9-B0D0-4ADF-81C5-F519A33F183F}"/>
              </a:ext>
            </a:extLst>
          </p:cNvPr>
          <p:cNvSpPr/>
          <p:nvPr/>
        </p:nvSpPr>
        <p:spPr>
          <a:xfrm>
            <a:off x="4135202" y="321816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D4AD3DA-57B0-4F5B-9002-05F8D81E3E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5456815" y="3918002"/>
            <a:ext cx="1" cy="25554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608E7513-C6F7-4452-A239-9DC0AD7B8F3E}"/>
              </a:ext>
            </a:extLst>
          </p:cNvPr>
          <p:cNvSpPr/>
          <p:nvPr/>
        </p:nvSpPr>
        <p:spPr bwMode="auto">
          <a:xfrm>
            <a:off x="5157306" y="417388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W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58CDA153-3A50-49DE-84CD-6B606126956D}"/>
              </a:ext>
            </a:extLst>
          </p:cNvPr>
          <p:cNvSpPr/>
          <p:nvPr/>
        </p:nvSpPr>
        <p:spPr bwMode="auto">
          <a:xfrm>
            <a:off x="3891758" y="4173889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E0C08C7-865E-48A3-B89F-11B54FD20F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4191268" y="3941782"/>
            <a:ext cx="0" cy="24836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8C7E4678-DBF5-4636-AA5C-A4A8B1D3FA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11" idx="2"/>
            <a:endCxn id="39" idx="0"/>
          </p:cNvCxnSpPr>
          <p:nvPr/>
        </p:nvCxnSpPr>
        <p:spPr bwMode="auto">
          <a:xfrm>
            <a:off x="4158916" y="2688720"/>
            <a:ext cx="658676" cy="27294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8CDC5E-DB0B-4AF6-AA1A-7FE95C13F396}"/>
              </a:ext>
            </a:extLst>
          </p:cNvPr>
          <p:cNvSpPr/>
          <p:nvPr/>
        </p:nvSpPr>
        <p:spPr bwMode="auto">
          <a:xfrm>
            <a:off x="5903364" y="4176603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A962D2B8-2018-4FC4-BF42-A3AD4D7EB4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6" idx="2"/>
            <a:endCxn id="164" idx="0"/>
          </p:cNvCxnSpPr>
          <p:nvPr/>
        </p:nvCxnSpPr>
        <p:spPr bwMode="auto">
          <a:xfrm>
            <a:off x="6202874" y="3926795"/>
            <a:ext cx="0" cy="2498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9" name="Content Placeholder 8">
            <a:extLst>
              <a:ext uri="{FF2B5EF4-FFF2-40B4-BE49-F238E27FC236}">
                <a16:creationId xmlns:a16="http://schemas.microsoft.com/office/drawing/2014/main" id="{3D4B6C5A-CF81-4C03-B7D2-2FC1E21A991B}"/>
              </a:ext>
            </a:extLst>
          </p:cNvPr>
          <p:cNvSpPr txBox="1">
            <a:spLocks/>
          </p:cNvSpPr>
          <p:nvPr/>
        </p:nvSpPr>
        <p:spPr bwMode="auto">
          <a:xfrm>
            <a:off x="338467" y="4783879"/>
            <a:ext cx="11853533" cy="15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dirty="0"/>
              <a:t>General </a:t>
            </a:r>
            <a:r>
              <a:rPr lang="en-US" altLang="zh-CN" sz="1100" dirty="0"/>
              <a:t>Concept:</a:t>
            </a:r>
            <a:r>
              <a:rPr lang="zh-CN" altLang="en-US" sz="1100" dirty="0"/>
              <a:t> </a:t>
            </a:r>
            <a:r>
              <a:rPr lang="en-US" altLang="zh-CN" sz="1100" dirty="0"/>
              <a:t>Using </a:t>
            </a:r>
            <a:r>
              <a:rPr lang="sv-SE" altLang="zh-CN" sz="1100" dirty="0"/>
              <a:t>NB</a:t>
            </a:r>
            <a:r>
              <a:rPr lang="en-US" altLang="zh-CN" sz="1100" dirty="0"/>
              <a:t>-IoT test result cover GSM, and LTE cover WCDMA, then we can reduce EMC MR test scope to maximum in three RATs combination.</a:t>
            </a:r>
          </a:p>
          <a:p>
            <a:r>
              <a:rPr lang="en-US" altLang="zh-CN" sz="1100" dirty="0"/>
              <a:t>Optimal solution: If NR can cover LTE/WCDMA </a:t>
            </a:r>
            <a:r>
              <a:rPr lang="en-US" sz="1100" dirty="0"/>
              <a:t>Or the opposite.</a:t>
            </a:r>
            <a:r>
              <a:rPr lang="en-US" altLang="zh-CN" sz="1100" dirty="0"/>
              <a:t> If so, can reduce MR test scope to maximum two RATs combination (as shown by the dotted square).</a:t>
            </a:r>
          </a:p>
          <a:p>
            <a:endParaRPr lang="en-US" altLang="zh-CN" sz="1100" dirty="0"/>
          </a:p>
          <a:p>
            <a:r>
              <a:rPr lang="en-US" altLang="zh-CN" sz="1100" dirty="0"/>
              <a:t>Note 1: MAX means the maximum test scope, if radio just support less RATs than MAX scope, then just test reduced scope base on the RATs supports.</a:t>
            </a:r>
          </a:p>
          <a:p>
            <a:r>
              <a:rPr lang="en-US" altLang="zh-CN" sz="1100" dirty="0"/>
              <a:t>Note 2: About NB-IoT, Standalone is the worst case, but if SA is not supported, then test IoT in Guard band, If the first two are not supported, then test IoT in In-band.</a:t>
            </a:r>
          </a:p>
          <a:p>
            <a:r>
              <a:rPr lang="en-US" altLang="zh-CN" sz="1100" dirty="0"/>
              <a:t>Note 3: UTRA include WCDMA,TD-SCDMA and CDMA 2000 in this slides.</a:t>
            </a:r>
          </a:p>
          <a:p>
            <a:r>
              <a:rPr lang="en-US" altLang="zh-CN" sz="1100" dirty="0"/>
              <a:t>Note 4: E-UTRA is include TDD and FDD LTE, but not include IoT feature (state separately as IoT which means NB-IoT) in this slides.</a:t>
            </a:r>
          </a:p>
          <a:p>
            <a:endParaRPr lang="en-US" sz="1600" b="1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171" name="Title 7">
            <a:extLst>
              <a:ext uri="{FF2B5EF4-FFF2-40B4-BE49-F238E27FC236}">
                <a16:creationId xmlns:a16="http://schemas.microsoft.com/office/drawing/2014/main" id="{19673D1C-8D31-4777-9ABC-A551E3A8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725556" cy="1081088"/>
          </a:xfrm>
        </p:spPr>
        <p:txBody>
          <a:bodyPr/>
          <a:lstStyle/>
          <a:p>
            <a:r>
              <a:rPr lang="en-US" sz="3200" dirty="0"/>
              <a:t>Initial Draft Proposal for EMC Test Configuration Reduction</a:t>
            </a:r>
            <a:br>
              <a:rPr lang="en-US" sz="3200" dirty="0"/>
            </a:br>
            <a:r>
              <a:rPr lang="en-US" altLang="zh-CN" sz="3200" dirty="0"/>
              <a:t>Radio not support GSM</a:t>
            </a:r>
            <a:endParaRPr lang="en-US" sz="3200" dirty="0"/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BFE443BD-0BBA-4A4E-B664-9FC66E3A9B93}"/>
              </a:ext>
            </a:extLst>
          </p:cNvPr>
          <p:cNvSpPr/>
          <p:nvPr/>
        </p:nvSpPr>
        <p:spPr bwMode="auto">
          <a:xfrm>
            <a:off x="10365413" y="4795472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600" dirty="0"/>
              <a:t>CS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600" dirty="0"/>
              <a:t>Available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98CC9840-E895-4E15-AF1E-131CD690D6DA}"/>
              </a:ext>
            </a:extLst>
          </p:cNvPr>
          <p:cNvSpPr/>
          <p:nvPr/>
        </p:nvSpPr>
        <p:spPr bwMode="auto">
          <a:xfrm>
            <a:off x="10365413" y="538430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600" dirty="0"/>
              <a:t>CS not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Available</a:t>
            </a:r>
          </a:p>
        </p:txBody>
      </p:sp>
    </p:spTree>
    <p:extLst>
      <p:ext uri="{BB962C8B-B14F-4D97-AF65-F5344CB8AC3E}">
        <p14:creationId xmlns:p14="http://schemas.microsoft.com/office/powerpoint/2010/main" val="813423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A4C34-7962-42CD-A1C6-99FC67561ACD}"/>
              </a:ext>
            </a:extLst>
          </p:cNvPr>
          <p:cNvSpPr/>
          <p:nvPr/>
        </p:nvSpPr>
        <p:spPr bwMode="auto">
          <a:xfrm>
            <a:off x="4518081" y="2061794"/>
            <a:ext cx="599019" cy="442391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If support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altLang="zh-CN" sz="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GSM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500" dirty="0" err="1"/>
              <a:t>G,W,L,IoT,NR</a:t>
            </a:r>
            <a:endParaRPr kumimoji="0" lang="en-US" sz="5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54AD45D-F48C-4B19-AA0F-1ED9280AABF3}"/>
              </a:ext>
            </a:extLst>
          </p:cNvPr>
          <p:cNvSpPr/>
          <p:nvPr/>
        </p:nvSpPr>
        <p:spPr bwMode="auto">
          <a:xfrm>
            <a:off x="4518082" y="296166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CS XXX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If E-UTRA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W,L,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9A6AE1F-CEC1-42D2-92E4-B622441B195B}"/>
              </a:ext>
            </a:extLst>
          </p:cNvPr>
          <p:cNvSpPr/>
          <p:nvPr/>
        </p:nvSpPr>
        <p:spPr bwMode="auto">
          <a:xfrm>
            <a:off x="5157306" y="3534342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CS X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W, </a:t>
            </a:r>
            <a:r>
              <a:rPr lang="en-US" sz="600" dirty="0" err="1"/>
              <a:t>IoT,NR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E6B5B3-3DBD-4128-843B-1420B57053C0}"/>
              </a:ext>
            </a:extLst>
          </p:cNvPr>
          <p:cNvSpPr/>
          <p:nvPr/>
        </p:nvSpPr>
        <p:spPr>
          <a:xfrm>
            <a:off x="5197000" y="3177906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1D2429D-1090-458C-A603-529A16359BD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 bwMode="auto">
          <a:xfrm>
            <a:off x="5127302" y="3136193"/>
            <a:ext cx="353801" cy="4138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6C314E-0541-4D60-AEFC-8A1962686883}"/>
              </a:ext>
            </a:extLst>
          </p:cNvPr>
          <p:cNvSpPr/>
          <p:nvPr/>
        </p:nvSpPr>
        <p:spPr bwMode="auto">
          <a:xfrm>
            <a:off x="3889059" y="3545364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CS17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Test MAX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L, </a:t>
            </a:r>
            <a:r>
              <a:rPr lang="en-US" sz="600" dirty="0" err="1"/>
              <a:t>IoT,NR</a:t>
            </a:r>
            <a:endParaRPr lang="en-US" sz="600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A618CB9-C040-49B9-B3E6-622F1092A9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stCxn id="39" idx="1"/>
          </p:cNvCxnSpPr>
          <p:nvPr/>
        </p:nvCxnSpPr>
        <p:spPr bwMode="auto">
          <a:xfrm flipH="1">
            <a:off x="4203934" y="3152380"/>
            <a:ext cx="314148" cy="3929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8D97DC9-B0D0-4ADF-81C5-F519A33F183F}"/>
              </a:ext>
            </a:extLst>
          </p:cNvPr>
          <p:cNvSpPr/>
          <p:nvPr/>
        </p:nvSpPr>
        <p:spPr>
          <a:xfrm>
            <a:off x="4135202" y="3218167"/>
            <a:ext cx="301686" cy="1846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Yes</a:t>
            </a:r>
            <a:endParaRPr lang="en-US" sz="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D4AD3DA-57B0-4F5B-9002-05F8D81E3E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78" idx="0"/>
          </p:cNvCxnSpPr>
          <p:nvPr/>
        </p:nvCxnSpPr>
        <p:spPr bwMode="auto">
          <a:xfrm flipH="1">
            <a:off x="4803505" y="3918002"/>
            <a:ext cx="653310" cy="26725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58CDA153-3A50-49DE-84CD-6B606126956D}"/>
              </a:ext>
            </a:extLst>
          </p:cNvPr>
          <p:cNvSpPr/>
          <p:nvPr/>
        </p:nvSpPr>
        <p:spPr bwMode="auto">
          <a:xfrm>
            <a:off x="4503995" y="418525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altLang="zh-CN" sz="500" dirty="0"/>
              <a:t>If NR cover L</a:t>
            </a:r>
          </a:p>
          <a:p>
            <a:pPr algn="ctr" fontAlgn="base">
              <a:spcAft>
                <a:spcPct val="0"/>
              </a:spcAft>
            </a:pPr>
            <a:r>
              <a:rPr lang="en-US" altLang="zh-CN" sz="600" dirty="0"/>
              <a:t> Test MAX</a:t>
            </a:r>
          </a:p>
          <a:p>
            <a:pPr algn="ctr" fontAlgn="base">
              <a:spcAft>
                <a:spcPct val="0"/>
              </a:spcAft>
            </a:pPr>
            <a:r>
              <a:rPr kumimoji="0" lang="en-US" sz="600" b="0" i="0" u="none" strike="noStrike" cap="none" normalizeH="0" baseline="0" dirty="0" err="1">
                <a:ln>
                  <a:noFill/>
                </a:ln>
                <a:effectLst/>
              </a:rPr>
              <a:t>I</a:t>
            </a:r>
            <a:r>
              <a:rPr lang="en-US" sz="600" dirty="0" err="1"/>
              <a:t>ot,NR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E0C08C7-865E-48A3-B89F-11B54FD20F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  <a:endCxn id="78" idx="0"/>
          </p:cNvCxnSpPr>
          <p:nvPr/>
        </p:nvCxnSpPr>
        <p:spPr bwMode="auto">
          <a:xfrm>
            <a:off x="4203934" y="3941782"/>
            <a:ext cx="599571" cy="24347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9" name="Content Placeholder 8">
            <a:extLst>
              <a:ext uri="{FF2B5EF4-FFF2-40B4-BE49-F238E27FC236}">
                <a16:creationId xmlns:a16="http://schemas.microsoft.com/office/drawing/2014/main" id="{3D4B6C5A-CF81-4C03-B7D2-2FC1E21A991B}"/>
              </a:ext>
            </a:extLst>
          </p:cNvPr>
          <p:cNvSpPr txBox="1">
            <a:spLocks/>
          </p:cNvSpPr>
          <p:nvPr/>
        </p:nvSpPr>
        <p:spPr bwMode="auto">
          <a:xfrm>
            <a:off x="338467" y="4783879"/>
            <a:ext cx="11853533" cy="15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dirty="0"/>
              <a:t>General </a:t>
            </a:r>
            <a:r>
              <a:rPr lang="en-US" altLang="zh-CN" sz="1100" dirty="0"/>
              <a:t>Concept:</a:t>
            </a:r>
            <a:r>
              <a:rPr lang="zh-CN" altLang="en-US" sz="1100" dirty="0"/>
              <a:t> </a:t>
            </a:r>
            <a:r>
              <a:rPr lang="en-US" altLang="zh-CN" sz="1100" dirty="0"/>
              <a:t>Using </a:t>
            </a:r>
            <a:r>
              <a:rPr lang="sv-SE" altLang="zh-CN" sz="1100" dirty="0"/>
              <a:t>NB</a:t>
            </a:r>
            <a:r>
              <a:rPr lang="en-US" altLang="zh-CN" sz="1100" dirty="0"/>
              <a:t>-IoT test result cover GSM, and LTE cover WCDMA, then we can reduce EMC MR test scope to maximum in three RATs combination.</a:t>
            </a:r>
          </a:p>
          <a:p>
            <a:r>
              <a:rPr lang="en-US" altLang="zh-CN" sz="1100" dirty="0"/>
              <a:t>Optimal solution: If NR can cover LTE/WCDMA </a:t>
            </a:r>
            <a:r>
              <a:rPr lang="en-US" sz="1100" dirty="0"/>
              <a:t>Or the opposite.</a:t>
            </a:r>
            <a:r>
              <a:rPr lang="en-US" altLang="zh-CN" sz="1100" dirty="0"/>
              <a:t> If so, can reduce MR test scope to maximum two RATs combination (as shown by the dotted square).</a:t>
            </a:r>
          </a:p>
          <a:p>
            <a:endParaRPr lang="en-US" altLang="zh-CN" sz="1100" dirty="0"/>
          </a:p>
          <a:p>
            <a:r>
              <a:rPr lang="en-US" altLang="zh-CN" sz="1100" dirty="0"/>
              <a:t>Note 1: MAX means the maximum test scope, if radio just support less RATs than MAX scope, then just test reduced scope base on the RATs supports.</a:t>
            </a:r>
          </a:p>
          <a:p>
            <a:r>
              <a:rPr lang="en-US" altLang="zh-CN" sz="1100" dirty="0"/>
              <a:t>Note 2: About NB-IoT, Standalone is the worst case, but if SA is not supported, then test IoT in Guard band, If the first two are not supported, then test IoT in In-band.</a:t>
            </a:r>
          </a:p>
          <a:p>
            <a:r>
              <a:rPr lang="en-US" altLang="zh-CN" sz="1100" dirty="0"/>
              <a:t>Note 3: UTRA include WCDMA,TD-SCDMA and CDMA 2000 in this slides.</a:t>
            </a:r>
          </a:p>
          <a:p>
            <a:r>
              <a:rPr lang="en-US" altLang="zh-CN" sz="1100" dirty="0"/>
              <a:t>Note 4: E-UTRA is include TDD and FDD LTE, but not include IoT feature (state separately as IoT which means NB-IoT) in this slides.</a:t>
            </a:r>
          </a:p>
          <a:p>
            <a:endParaRPr lang="en-US" sz="1600" b="1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171" name="Title 7">
            <a:extLst>
              <a:ext uri="{FF2B5EF4-FFF2-40B4-BE49-F238E27FC236}">
                <a16:creationId xmlns:a16="http://schemas.microsoft.com/office/drawing/2014/main" id="{19673D1C-8D31-4777-9ABC-A551E3A8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725556" cy="1081088"/>
          </a:xfrm>
        </p:spPr>
        <p:txBody>
          <a:bodyPr/>
          <a:lstStyle/>
          <a:p>
            <a:r>
              <a:rPr lang="en-US" sz="3200" dirty="0"/>
              <a:t>Initial Draft Proposal for EMC Test Configuration Reduction</a:t>
            </a:r>
            <a:br>
              <a:rPr lang="en-US" sz="3200" dirty="0"/>
            </a:br>
            <a:r>
              <a:rPr lang="en-US" altLang="zh-CN" sz="3200" dirty="0"/>
              <a:t>Radio not support GSM</a:t>
            </a:r>
            <a:endParaRPr lang="en-US" sz="3200" dirty="0"/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BFE443BD-0BBA-4A4E-B664-9FC66E3A9B93}"/>
              </a:ext>
            </a:extLst>
          </p:cNvPr>
          <p:cNvSpPr/>
          <p:nvPr/>
        </p:nvSpPr>
        <p:spPr bwMode="auto">
          <a:xfrm>
            <a:off x="10365413" y="4795472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600" dirty="0"/>
              <a:t>CS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600" dirty="0"/>
              <a:t>Available</a:t>
            </a:r>
            <a:endParaRPr kumimoji="0" lang="en-US" sz="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98CC9840-E895-4E15-AF1E-131CD690D6DA}"/>
              </a:ext>
            </a:extLst>
          </p:cNvPr>
          <p:cNvSpPr/>
          <p:nvPr/>
        </p:nvSpPr>
        <p:spPr bwMode="auto">
          <a:xfrm>
            <a:off x="10365413" y="5384308"/>
            <a:ext cx="599019" cy="381431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600" dirty="0"/>
              <a:t>CS not</a:t>
            </a:r>
          </a:p>
          <a:p>
            <a:pPr algn="ctr" fontAlgn="base">
              <a:spcAft>
                <a:spcPct val="0"/>
              </a:spcAft>
            </a:pPr>
            <a:r>
              <a:rPr lang="en-US" sz="600" dirty="0"/>
              <a:t>Available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40898D5-0899-4A4E-84C4-15583E88D498}"/>
              </a:ext>
            </a:extLst>
          </p:cNvPr>
          <p:cNvCxnSpPr>
            <a:stCxn id="4" idx="2"/>
            <a:endCxn id="39" idx="0"/>
          </p:cNvCxnSpPr>
          <p:nvPr/>
        </p:nvCxnSpPr>
        <p:spPr bwMode="auto">
          <a:xfrm>
            <a:off x="4817591" y="2504185"/>
            <a:ext cx="1" cy="45747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219E8F2-87D2-4298-9474-D4CA735ED7E9}"/>
              </a:ext>
            </a:extLst>
          </p:cNvPr>
          <p:cNvSpPr txBox="1"/>
          <p:nvPr/>
        </p:nvSpPr>
        <p:spPr bwMode="auto">
          <a:xfrm>
            <a:off x="6120327" y="1997791"/>
            <a:ext cx="1984986" cy="22768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US" altLang="zh-CN" sz="2000" dirty="0"/>
              <a:t>Total 10 CSs</a:t>
            </a:r>
          </a:p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altLang="zh-CN" sz="2000" dirty="0"/>
              <a:t>CS</a:t>
            </a:r>
            <a:r>
              <a:rPr lang="en-US" altLang="zh-CN" sz="2000" dirty="0"/>
              <a:t>1,CS2,CS3,CS8,CS10,CS11,CS14,CS16,CS17,CS19 </a:t>
            </a:r>
            <a:endParaRPr lang="en-US" sz="20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B0017A8-7332-40EE-AC1B-D1DAE472BBBD}"/>
              </a:ext>
            </a:extLst>
          </p:cNvPr>
          <p:cNvCxnSpPr>
            <a:cxnSpLocks/>
          </p:cNvCxnSpPr>
          <p:nvPr/>
        </p:nvCxnSpPr>
        <p:spPr bwMode="auto">
          <a:xfrm flipH="1">
            <a:off x="5197000" y="2580233"/>
            <a:ext cx="899000" cy="38143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83970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FF6FC6-83AD-470D-B3FC-4A9FEC211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CS in 3GPP TS 37.141 V16.3.0 (2019-09)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1ABFB4-61FD-4930-B508-E67D7435F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17" y="1145753"/>
            <a:ext cx="5933712" cy="55469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1541F1-3905-4CCA-94F9-BA4B3CAA0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788" y="0"/>
            <a:ext cx="50192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51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4B3A4B-B165-457D-9715-BEA52B866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CS in TS 37.141 V16.3.0 (2019-09)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AD6350-A213-426F-A6D9-05FAC30A0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479" y="1413244"/>
            <a:ext cx="6861042" cy="501411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69068059-5E7A-4205-B10B-31F2EA10DE05}"/>
              </a:ext>
            </a:extLst>
          </p:cNvPr>
          <p:cNvSpPr/>
          <p:nvPr/>
        </p:nvSpPr>
        <p:spPr bwMode="auto">
          <a:xfrm>
            <a:off x="4719961" y="2316998"/>
            <a:ext cx="3279354" cy="506776"/>
          </a:xfrm>
          <a:prstGeom prst="ellipse">
            <a:avLst/>
          </a:prstGeom>
          <a:solidFill>
            <a:schemeClr val="bg1">
              <a:alpha val="0"/>
            </a:schemeClr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2418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E43343-F5E1-46F1-B1A4-F69560B7313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hangingPunct="0"/>
            <a:r>
              <a:rPr lang="en-GB" b="1" dirty="0"/>
              <a:t>MSR Base Station: </a:t>
            </a:r>
            <a:r>
              <a:rPr lang="en-GB" dirty="0"/>
              <a:t>base station characterized by the ability of its receiver and transmitter to process two or more carriers </a:t>
            </a:r>
            <a:r>
              <a:rPr lang="en-GB" b="1" dirty="0">
                <a:highlight>
                  <a:srgbClr val="FFFF00"/>
                </a:highlight>
              </a:rPr>
              <a:t>in common active RF components simultaneously</a:t>
            </a:r>
            <a:r>
              <a:rPr lang="en-GB" dirty="0"/>
              <a:t> in a declared Base Station RF Bandwidth, where at least one carrier is of a different RAT than the other carrier(s).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5C3F6E-3C4A-460B-9A77-948BBACB4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MSR Base Station Definition in 3GPP</a:t>
            </a:r>
          </a:p>
        </p:txBody>
      </p:sp>
    </p:spTree>
    <p:extLst>
      <p:ext uri="{BB962C8B-B14F-4D97-AF65-F5344CB8AC3E}">
        <p14:creationId xmlns:p14="http://schemas.microsoft.com/office/powerpoint/2010/main" val="199044373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72498bbafe93b1e7a05649426b2ba67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d565240d93052d4317cfb14c60cb215c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E91C9A-1959-4FBF-B597-749AEE25F41C}">
  <ds:schemaRefs>
    <ds:schemaRef ds:uri="http://schemas.microsoft.com/office/2006/documentManagement/types"/>
    <ds:schemaRef ds:uri="http://purl.org/dc/terms/"/>
    <ds:schemaRef ds:uri="6f846979-0e6f-42ff-8b87-e1893efeda99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b33437f-65a5-48c5-b537-19efd290f96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A968DE-25E3-45D0-9AB0-332437CDD4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BEBF8D-4A47-4980-8A80-D9E548CD53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12359</TotalTime>
  <Words>2415</Words>
  <Application>Microsoft Office PowerPoint</Application>
  <PresentationFormat>Widescreen</PresentationFormat>
  <Paragraphs>502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Ericsson Hilda</vt:lpstr>
      <vt:lpstr>Ericsson Technical Icons</vt:lpstr>
      <vt:lpstr>Ericsson Hilda Light</vt:lpstr>
      <vt:lpstr>PresentationTemplate2017</vt:lpstr>
      <vt:lpstr>Initial Draft Proposal for EMC Test Configuration Reduction</vt:lpstr>
      <vt:lpstr>Initial Draft Proposal for EMC Test Configuration Reduction  With CSs</vt:lpstr>
      <vt:lpstr>Initial Draft Proposal for EMC Test Configuration Reduction With CSs and Not support NR and IOT</vt:lpstr>
      <vt:lpstr>Initial Draft Proposal for EMC Test Configuration Reduction Radio Support GSM</vt:lpstr>
      <vt:lpstr>Initial Draft Proposal for EMC Test Configuration Reduction Radio not support GSM</vt:lpstr>
      <vt:lpstr>Initial Draft Proposal for EMC Test Configuration Reduction Radio not support GSM</vt:lpstr>
      <vt:lpstr>CS in 3GPP TS 37.141 V16.3.0 (2019-09)</vt:lpstr>
      <vt:lpstr>New CS in TS 37.141 V16.3.0 (2019-09)</vt:lpstr>
      <vt:lpstr>MSR Base Station Definition in 3GPP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start</dc:title>
  <dc:creator>Xiang Yue</dc:creator>
  <cp:keywords/>
  <dc:description/>
  <cp:lastModifiedBy>Aurelian Bria</cp:lastModifiedBy>
  <cp:revision>121</cp:revision>
  <cp:lastPrinted>2020-02-04T12:20:11Z</cp:lastPrinted>
  <dcterms:created xsi:type="dcterms:W3CDTF">2018-11-08T12:48:08Z</dcterms:created>
  <dcterms:modified xsi:type="dcterms:W3CDTF">2020-02-14T15:07:15Z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  <property fmtid="{D5CDD505-2E9C-101B-9397-08002B2CF9AE}" pid="50" name="ContentTypeId">
    <vt:lpwstr>0x0101003AA7AC0C743A294CADF60F661720E3E6</vt:lpwstr>
  </property>
</Properties>
</file>