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5672" autoAdjust="0"/>
  </p:normalViewPr>
  <p:slideViewPr>
    <p:cSldViewPr>
      <p:cViewPr varScale="1">
        <p:scale>
          <a:sx n="113" d="100"/>
          <a:sy n="113" d="100"/>
        </p:scale>
        <p:origin x="-15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Framework for handling ‘brand new CHBW” request(s)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1008112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GB" b="1" dirty="0">
                <a:solidFill>
                  <a:schemeClr val="tx1"/>
                </a:solidFill>
              </a:rPr>
              <a:t>3GPP TSG-RAN WG4 Meeting #92bis                                                    </a:t>
            </a:r>
            <a:r>
              <a:rPr lang="en-GB" b="1" dirty="0" smtClean="0">
                <a:solidFill>
                  <a:schemeClr val="tx1"/>
                </a:solidFill>
              </a:rPr>
              <a:t>                                                          </a:t>
            </a:r>
            <a:r>
              <a:rPr lang="en-GB" b="1" dirty="0" smtClean="0">
                <a:solidFill>
                  <a:schemeClr val="tx1"/>
                </a:solidFill>
              </a:rPr>
              <a:t>                  </a:t>
            </a:r>
            <a:r>
              <a:rPr lang="en-GB" b="1" dirty="0" smtClean="0">
                <a:solidFill>
                  <a:schemeClr val="tx1"/>
                </a:solidFill>
              </a:rPr>
              <a:t>R4-1913079</a:t>
            </a:r>
            <a:r>
              <a:rPr lang="en-GB" b="1" dirty="0">
                <a:solidFill>
                  <a:schemeClr val="tx1"/>
                </a:solidFill>
              </a:rPr>
              <a:t>	                                                                                                                               </a:t>
            </a:r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en-GB" b="1" dirty="0">
                <a:solidFill>
                  <a:schemeClr val="tx1"/>
                </a:solidFill>
              </a:rPr>
              <a:t>Chongqing, China, 14</a:t>
            </a:r>
            <a:r>
              <a:rPr lang="en-GB" b="1" baseline="30000" dirty="0">
                <a:solidFill>
                  <a:schemeClr val="tx1"/>
                </a:solidFill>
              </a:rPr>
              <a:t>th</a:t>
            </a:r>
            <a:r>
              <a:rPr lang="en-GB" b="1" dirty="0">
                <a:solidFill>
                  <a:schemeClr val="tx1"/>
                </a:solidFill>
              </a:rPr>
              <a:t>-18</a:t>
            </a:r>
            <a:r>
              <a:rPr lang="en-GB" b="1" baseline="30000" dirty="0">
                <a:solidFill>
                  <a:schemeClr val="tx1"/>
                </a:solidFill>
              </a:rPr>
              <a:t>th</a:t>
            </a:r>
            <a:r>
              <a:rPr lang="en-GB" b="1" dirty="0">
                <a:solidFill>
                  <a:schemeClr val="tx1"/>
                </a:solidFill>
              </a:rPr>
              <a:t> October, </a:t>
            </a:r>
            <a:r>
              <a:rPr lang="en-GB" b="1" dirty="0" smtClean="0">
                <a:solidFill>
                  <a:schemeClr val="tx1"/>
                </a:solidFill>
              </a:rPr>
              <a:t>2019</a:t>
            </a:r>
          </a:p>
          <a:p>
            <a:pPr algn="l"/>
            <a:r>
              <a:rPr lang="en-GB" b="1" dirty="0" smtClean="0">
                <a:solidFill>
                  <a:schemeClr val="tx1"/>
                </a:solidFill>
              </a:rPr>
              <a:t>Agenda item: 9</a:t>
            </a:r>
          </a:p>
          <a:p>
            <a:pPr algn="l"/>
            <a:r>
              <a:rPr lang="en-GB" b="1" dirty="0" smtClean="0">
                <a:solidFill>
                  <a:schemeClr val="tx1"/>
                </a:solidFill>
              </a:rPr>
              <a:t>Source: RAN4 vice chairman</a:t>
            </a:r>
            <a:endParaRPr lang="en-US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91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Definition “brand new CHBW”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Channel bandwidth values not included in existing specification TS 38.104 (BS perspective) and/or  TS 38.101-1/-2 (UE perspective)</a:t>
            </a:r>
          </a:p>
          <a:p>
            <a:r>
              <a:rPr lang="en-US" sz="2000" dirty="0"/>
              <a:t>If the proposed CHBW value(s) not included in </a:t>
            </a:r>
            <a:r>
              <a:rPr lang="en-GB" sz="2000" dirty="0"/>
              <a:t>Table 5.3.2-1 (FR1) and Table 5.3.2-2 (FR2) of </a:t>
            </a:r>
            <a:r>
              <a:rPr lang="en-US" sz="2000" dirty="0"/>
              <a:t>TS 38.104  section 5.3.2, this request can be treated as “brand new CHBW” from BS perspective</a:t>
            </a:r>
          </a:p>
          <a:p>
            <a:r>
              <a:rPr lang="en-US" sz="2000" dirty="0"/>
              <a:t>If the proposed CHBW value(s) not included in </a:t>
            </a:r>
            <a:r>
              <a:rPr lang="en-GB" sz="2000" dirty="0"/>
              <a:t>Table 5.3.2-1 (FR1) of </a:t>
            </a:r>
            <a:r>
              <a:rPr lang="en-US" sz="2000" dirty="0"/>
              <a:t>TS 38.101-1 section 5.3.2 (FR1) </a:t>
            </a:r>
            <a:r>
              <a:rPr lang="en-GB" sz="2000" dirty="0"/>
              <a:t>and Table 5.3.2-1 of </a:t>
            </a:r>
            <a:r>
              <a:rPr lang="en-US" sz="2000" dirty="0"/>
              <a:t>TS 38.101</a:t>
            </a:r>
            <a:r>
              <a:rPr lang="en-US" sz="2000" dirty="0">
                <a:solidFill>
                  <a:srgbClr val="FF0000"/>
                </a:solidFill>
              </a:rPr>
              <a:t>-2</a:t>
            </a:r>
            <a:r>
              <a:rPr lang="en-US" sz="2000" dirty="0"/>
              <a:t>  section 5.3.2 (FR2), this request can be treated as “brand new CHBW” from UE perspective</a:t>
            </a:r>
          </a:p>
          <a:p>
            <a:pPr marL="0" indent="0">
              <a:buNone/>
            </a:pPr>
            <a:r>
              <a:rPr lang="en-US" sz="2000" dirty="0"/>
              <a:t>Note: when companies bring request, need to clarify the request applied for BS channel bandwidth and/or UE channel bandwidth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68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Candidate options to manage the new request(s) of </a:t>
            </a:r>
            <a:r>
              <a:rPr lang="en-US" altLang="zh-CN" dirty="0"/>
              <a:t>‘brand new CHBW”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/>
              <a:t>Option 1a: A new SI required for all the requests</a:t>
            </a:r>
          </a:p>
          <a:p>
            <a:pPr lvl="1"/>
            <a:r>
              <a:rPr lang="en-US" altLang="zh-CN" strike="sngStrike" dirty="0">
                <a:solidFill>
                  <a:srgbClr val="7030A0"/>
                </a:solidFill>
              </a:rPr>
              <a:t>At least include study phase for </a:t>
            </a:r>
            <a:r>
              <a:rPr lang="en-US" altLang="zh-CN" dirty="0" smtClean="0">
                <a:solidFill>
                  <a:srgbClr val="7030A0"/>
                </a:solidFill>
              </a:rPr>
              <a:t>Study </a:t>
            </a:r>
            <a:r>
              <a:rPr lang="en-US" altLang="zh-CN" dirty="0" smtClean="0"/>
              <a:t>possible </a:t>
            </a:r>
            <a:r>
              <a:rPr lang="en-US" altLang="zh-CN" dirty="0"/>
              <a:t>ways and feasibility to meet the requests</a:t>
            </a:r>
            <a:r>
              <a:rPr lang="en-US" altLang="zh-CN" dirty="0">
                <a:solidFill>
                  <a:srgbClr val="00B050"/>
                </a:solidFill>
              </a:rPr>
              <a:t> including re-use of existing 3GPP mechanisms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FFS how to organize the following-up WI(s),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if needed</a:t>
            </a:r>
          </a:p>
          <a:p>
            <a:r>
              <a:rPr lang="en-US" altLang="zh-CN" dirty="0"/>
              <a:t>Option 1b: A new </a:t>
            </a:r>
            <a:r>
              <a:rPr lang="en-US" altLang="zh-CN" dirty="0">
                <a:solidFill>
                  <a:srgbClr val="FF0000"/>
                </a:solidFill>
              </a:rPr>
              <a:t>basket </a:t>
            </a:r>
            <a:r>
              <a:rPr lang="en-US" altLang="zh-CN" dirty="0"/>
              <a:t>WI</a:t>
            </a:r>
            <a:r>
              <a:rPr lang="en-US" altLang="zh-CN" strike="sngStrike" dirty="0">
                <a:solidFill>
                  <a:srgbClr val="FF0000"/>
                </a:solidFill>
              </a:rPr>
              <a:t>/SI</a:t>
            </a:r>
            <a:r>
              <a:rPr lang="en-US" altLang="zh-CN" dirty="0"/>
              <a:t> required for all the requests</a:t>
            </a:r>
          </a:p>
          <a:p>
            <a:pPr lvl="1"/>
            <a:r>
              <a:rPr lang="en-US" altLang="zh-CN" dirty="0"/>
              <a:t>At least include study phase for possible ways and feasibility to meet the request</a:t>
            </a:r>
            <a:r>
              <a:rPr lang="en-US" altLang="zh-CN" dirty="0">
                <a:solidFill>
                  <a:srgbClr val="00B050"/>
                </a:solidFill>
              </a:rPr>
              <a:t> including re-use of existing 3GPP mechanisms</a:t>
            </a:r>
            <a:endParaRPr lang="en-US" altLang="zh-CN" dirty="0"/>
          </a:p>
          <a:p>
            <a:r>
              <a:rPr lang="en-US" altLang="zh-CN" dirty="0"/>
              <a:t>Option 2: Individual WI(s)/SI(s) for each request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in a case by case manner</a:t>
            </a:r>
          </a:p>
          <a:p>
            <a:r>
              <a:rPr lang="en-US" altLang="zh-CN" dirty="0"/>
              <a:t>Option 3: Including the request</a:t>
            </a:r>
            <a:r>
              <a:rPr lang="en-US" altLang="zh-CN" dirty="0">
                <a:solidFill>
                  <a:srgbClr val="FF0000"/>
                </a:solidFill>
              </a:rPr>
              <a:t>s</a:t>
            </a:r>
            <a:r>
              <a:rPr lang="en-US" altLang="zh-CN" dirty="0"/>
              <a:t> into basket WI for “existing CHBW” 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At least include study phase for possible ways and feasibility to meet the request including re-use of existing 3GPP mechanisms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Option 4: Further discuss the possibility of existing 3GPP mechanisms to meet the request </a:t>
            </a:r>
            <a:r>
              <a:rPr lang="en-US" altLang="zh-CN" strike="sngStrike" dirty="0"/>
              <a:t>without any changes to existing specifications </a:t>
            </a:r>
            <a:r>
              <a:rPr lang="en-US" altLang="zh-CN" dirty="0"/>
              <a:t>considering the possibility to avoid the changes to exiting specifications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>
                <a:solidFill>
                  <a:srgbClr val="0070C0"/>
                </a:solidFill>
              </a:rPr>
              <a:t>Other options are not precluded. Final decision to be taken by RAN.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3100" dirty="0"/>
              <a:t>WF: Further discuss above options in RAN4#93 </a:t>
            </a:r>
            <a:r>
              <a:rPr lang="en-US" altLang="zh-CN" sz="3100" strike="sngStrike" dirty="0">
                <a:solidFill>
                  <a:srgbClr val="C00000"/>
                </a:solidFill>
              </a:rPr>
              <a:t>under [</a:t>
            </a:r>
            <a:r>
              <a:rPr lang="en-US" altLang="zh-CN" sz="3100" strike="sngStrike" dirty="0" err="1">
                <a:solidFill>
                  <a:srgbClr val="C00000"/>
                </a:solidFill>
              </a:rPr>
              <a:t>x.x.x</a:t>
            </a:r>
            <a:r>
              <a:rPr lang="en-US" altLang="zh-CN" sz="3100" strike="sngStrike" dirty="0">
                <a:solidFill>
                  <a:srgbClr val="C00000"/>
                </a:solidFill>
              </a:rPr>
              <a:t>] </a:t>
            </a:r>
            <a:r>
              <a:rPr lang="en-US" altLang="zh-CN" sz="3100" strike="sngStrike" dirty="0" smtClean="0">
                <a:solidFill>
                  <a:srgbClr val="C00000"/>
                </a:solidFill>
              </a:rPr>
              <a:t>agenda.</a:t>
            </a:r>
            <a:endParaRPr lang="en-US" altLang="zh-CN" sz="3100" strike="sngStrike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zh-CN" sz="3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015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Request collection (for information)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826646"/>
              </p:ext>
            </p:extLst>
          </p:nvPr>
        </p:nvGraphicFramePr>
        <p:xfrm>
          <a:off x="539552" y="1700808"/>
          <a:ext cx="7992888" cy="25060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en-US" altLang="zh-CN" dirty="0"/>
                        <a:t>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/>
                        <a:t>Request for BS Channel bandwidth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aseline="0" dirty="0"/>
                        <a:t>Request for UE Channel bandwidth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7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Huawei, Etisalat R4-1912505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13MHz</a:t>
                      </a:r>
                      <a:r>
                        <a:rPr lang="en-US" baseline="0" dirty="0">
                          <a:solidFill>
                            <a:srgbClr val="FF0000"/>
                          </a:solidFill>
                        </a:rPr>
                        <a:t> for n28</a:t>
                      </a:r>
                    </a:p>
                    <a:p>
                      <a:r>
                        <a:rPr lang="en-US" baseline="0" dirty="0">
                          <a:solidFill>
                            <a:srgbClr val="FF0000"/>
                          </a:solidFill>
                        </a:rPr>
                        <a:t>95MHz for n41</a:t>
                      </a:r>
                    </a:p>
                    <a:p>
                      <a:r>
                        <a:rPr lang="en-US" strike="sngStrike" baseline="0" dirty="0">
                          <a:solidFill>
                            <a:srgbClr val="7030A0"/>
                          </a:solidFill>
                        </a:rPr>
                        <a:t>Other potential bandwidths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13MHz</a:t>
                      </a:r>
                      <a:r>
                        <a:rPr lang="en-US" altLang="zh-CN" baseline="0" dirty="0">
                          <a:solidFill>
                            <a:srgbClr val="FF0000"/>
                          </a:solidFill>
                        </a:rPr>
                        <a:t> for n28</a:t>
                      </a:r>
                    </a:p>
                    <a:p>
                      <a:r>
                        <a:rPr lang="en-US" altLang="zh-CN" baseline="0" dirty="0">
                          <a:solidFill>
                            <a:srgbClr val="FF0000"/>
                          </a:solidFill>
                        </a:rPr>
                        <a:t>95MHz for n41</a:t>
                      </a:r>
                    </a:p>
                    <a:p>
                      <a:r>
                        <a:rPr lang="en-US" altLang="zh-CN" strike="sngStrike" baseline="0" dirty="0">
                          <a:solidFill>
                            <a:srgbClr val="7030A0"/>
                          </a:solidFill>
                        </a:rPr>
                        <a:t>Other potential bandwidths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722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71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392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Framework for handling ‘brand new CHBW” request(s) </vt:lpstr>
      <vt:lpstr>Definition “brand new CHBW”</vt:lpstr>
      <vt:lpstr>Candidate options to manage the new request(s) of ‘brand new CHBW” </vt:lpstr>
      <vt:lpstr>Request collection (for information)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Framework for handling ‘band new CHBW” request</dc:title>
  <dc:creator>Administrator</dc:creator>
  <cp:lastModifiedBy>Haijie Qiu-Samsung</cp:lastModifiedBy>
  <cp:revision>27</cp:revision>
  <dcterms:created xsi:type="dcterms:W3CDTF">2019-10-17T07:10:19Z</dcterms:created>
  <dcterms:modified xsi:type="dcterms:W3CDTF">2019-10-18T07:54:09Z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1571098878</vt:lpwstr>
  </property>
  <property fmtid="{D5CDD505-2E9C-101B-9397-08002B2CF9AE}" pid="7" name="NSCPROP_SA">
    <vt:lpwstr>C:\mySingle\TEMP\Framework for handling  brand new CHBWrequest-v2_huawei_Ericsson_Nokia_ZTE(2).pptx</vt:lpwstr>
  </property>
</Properties>
</file>