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9" r:id="rId7"/>
    <p:sldId id="266" r:id="rId8"/>
    <p:sldId id="269" r:id="rId9"/>
    <p:sldId id="265" r:id="rId10"/>
    <p:sldId id="268" r:id="rId11"/>
  </p:sldIdLst>
  <p:sldSz cx="12192000" cy="6858000"/>
  <p:notesSz cx="6858000" cy="9144000"/>
  <p:custDataLst>
    <p:tags r:id="rId12"/>
  </p:custDataLst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61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760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4_Radio/TSGR4_92Bis/Docs/R4-1911502.zip" TargetMode="External"/><Relationship Id="rId13" Type="http://schemas.openxmlformats.org/officeDocument/2006/relationships/hyperlink" Target="http://www.3gpp.org/ftp/tsg_ran/WG4_Radio/TSGR4_92Bis/Docs/R4-1912420.zip" TargetMode="External"/><Relationship Id="rId3" Type="http://schemas.openxmlformats.org/officeDocument/2006/relationships/hyperlink" Target="http://www.3gpp.org/ftp/tsg_ran/WG4_Radio/TSGR4_92Bis/Docs/R4-1911501.zip" TargetMode="External"/><Relationship Id="rId7" Type="http://schemas.openxmlformats.org/officeDocument/2006/relationships/hyperlink" Target="http://www.3gpp.org/ftp/tsg_ran/WG4_Radio/TSGR4_92Bis/Docs/R4-1911342.zip" TargetMode="External"/><Relationship Id="rId12" Type="http://schemas.openxmlformats.org/officeDocument/2006/relationships/hyperlink" Target="http://www.3gpp.org/ftp/tsg_ran/WG4_Radio/TSGR4_92Bis/Docs/R4-1912314.zip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hyperlink" Target="http://www.3gpp.org/ftp/tsg_ran/WG4_Radio/TSGR4_92Bis/Docs/R4-1912903.zip" TargetMode="External"/><Relationship Id="rId11" Type="http://schemas.openxmlformats.org/officeDocument/2006/relationships/hyperlink" Target="http://www.3gpp.org/ftp/tsg_ran/WG4_Radio/TSGR4_92Bis/Docs/R4-1912107.zip" TargetMode="External"/><Relationship Id="rId5" Type="http://schemas.openxmlformats.org/officeDocument/2006/relationships/hyperlink" Target="http://www.3gpp.org/ftp/tsg_ran/WG4_Radio/TSGR4_92Bis/Docs/R4-1912108.zip" TargetMode="External"/><Relationship Id="rId10" Type="http://schemas.openxmlformats.org/officeDocument/2006/relationships/hyperlink" Target="http://www.3gpp.org/ftp/tsg_ran/WG4_Radio/TSGR4_92Bis/Docs/R4-1911503.zip" TargetMode="External"/><Relationship Id="rId4" Type="http://schemas.openxmlformats.org/officeDocument/2006/relationships/hyperlink" Target="http://www.3gpp.org/ftp/tsg_ran/WG4_Radio/TSGR4_92Bis/Docs/R4-1912007.zip" TargetMode="External"/><Relationship Id="rId9" Type="http://schemas.openxmlformats.org/officeDocument/2006/relationships/hyperlink" Target="http://www.3gpp.org/ftp/tsg_ran/WG4_Radio/TSGR4_92Bis/Docs/R4-1912106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FR2 test methodology enhancement 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Apple Inc</a:t>
            </a:r>
            <a:r>
              <a:rPr lang="sv-SE"/>
              <a:t>., CAICT, ...</a:t>
            </a:r>
            <a:endParaRPr lang="sv-S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5E295C-C803-4DE4-89F8-C45D6B7A6431}"/>
              </a:ext>
            </a:extLst>
          </p:cNvPr>
          <p:cNvSpPr/>
          <p:nvPr/>
        </p:nvSpPr>
        <p:spPr>
          <a:xfrm>
            <a:off x="10315961" y="376846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99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v-S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B91670-4C83-450C-B16F-DBD5D3ED2C18}"/>
              </a:ext>
            </a:extLst>
          </p:cNvPr>
          <p:cNvSpPr/>
          <p:nvPr/>
        </p:nvSpPr>
        <p:spPr>
          <a:xfrm>
            <a:off x="313678" y="246041"/>
            <a:ext cx="11786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TSG-RAN4 Meeting #92bis						 		R4-19xxxxx  Chongqing, China,  14-18  Oct,  2019	</a:t>
            </a:r>
            <a:endParaRPr lang="sv-SE" dirty="0"/>
          </a:p>
        </p:txBody>
      </p:sp>
      <p:sp>
        <p:nvSpPr>
          <p:cNvPr id="10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References</a:t>
            </a:r>
            <a:endParaRPr lang="sv-SE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C701052-F002-0C43-9FB4-C53AA01159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089609"/>
              </p:ext>
            </p:extLst>
          </p:nvPr>
        </p:nvGraphicFramePr>
        <p:xfrm>
          <a:off x="1251147" y="2236432"/>
          <a:ext cx="9689705" cy="3030168"/>
        </p:xfrm>
        <a:graphic>
          <a:graphicData uri="http://schemas.openxmlformats.org/drawingml/2006/table">
            <a:tbl>
              <a:tblPr/>
              <a:tblGrid>
                <a:gridCol w="1181837">
                  <a:extLst>
                    <a:ext uri="{9D8B030D-6E8A-4147-A177-3AD203B41FA5}">
                      <a16:colId xmlns:a16="http://schemas.microsoft.com/office/drawing/2014/main" val="1925075891"/>
                    </a:ext>
                  </a:extLst>
                </a:gridCol>
                <a:gridCol w="2122788">
                  <a:extLst>
                    <a:ext uri="{9D8B030D-6E8A-4147-A177-3AD203B41FA5}">
                      <a16:colId xmlns:a16="http://schemas.microsoft.com/office/drawing/2014/main" val="4168693687"/>
                    </a:ext>
                  </a:extLst>
                </a:gridCol>
                <a:gridCol w="6385080">
                  <a:extLst>
                    <a:ext uri="{9D8B030D-6E8A-4147-A177-3AD203B41FA5}">
                      <a16:colId xmlns:a16="http://schemas.microsoft.com/office/drawing/2014/main" val="861005006"/>
                    </a:ext>
                  </a:extLst>
                </a:gridCol>
              </a:tblGrid>
              <a:tr h="52031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tdoc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source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4676000"/>
                  </a:ext>
                </a:extLst>
              </a:tr>
              <a:tr h="152766"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R4-1911501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Apple Inc., CAICT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TR38.xyz skeleton for FR2 test method enhancement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7747248"/>
                  </a:ext>
                </a:extLst>
              </a:tr>
              <a:tr h="152766"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R4-1912007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Rohde &amp; Schwarz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Views on FR2 test method enhancement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7938194"/>
                  </a:ext>
                </a:extLst>
              </a:tr>
              <a:tr h="152766"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R4-1912108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Keysight Technologies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 Test Time Reduction for NR FR2 UE Test Cases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694285"/>
                  </a:ext>
                </a:extLst>
              </a:tr>
              <a:tr h="152766"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R4-1912903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Apple Inc., CAICT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plan for FR2 test method enhancement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6099764"/>
                  </a:ext>
                </a:extLst>
              </a:tr>
              <a:tr h="152766"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7"/>
                        </a:rPr>
                        <a:t>R4-1911342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Anritsu Corporation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Views on the applicability of NFTF and DNF methods in FR2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654871"/>
                  </a:ext>
                </a:extLst>
              </a:tr>
              <a:tr h="152766"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8"/>
                        </a:rPr>
                        <a:t>R4-1911502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Apple Inc.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Views on the high DL power and low UL power objective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6595324"/>
                  </a:ext>
                </a:extLst>
              </a:tr>
              <a:tr h="152766"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9"/>
                        </a:rPr>
                        <a:t>R4-1912106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Keysight Technologies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 Relaxation of Low UL and High DL Test Cases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4545645"/>
                  </a:ext>
                </a:extLst>
              </a:tr>
              <a:tr h="152766"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0"/>
                        </a:rPr>
                        <a:t>R4-1911503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Apple Inc.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Views on the polarization mismatch objective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52823"/>
                  </a:ext>
                </a:extLst>
              </a:tr>
              <a:tr h="152766"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1"/>
                        </a:rPr>
                        <a:t>R4-1912107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Keysight Technologies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 Minimizing Impact of Polarization Basis Mismatch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4606835"/>
                  </a:ext>
                </a:extLst>
              </a:tr>
              <a:tr h="152766"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2"/>
                        </a:rPr>
                        <a:t>R4-1912314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Sony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Views on testability enhancement for UE FR2 test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887537"/>
                  </a:ext>
                </a:extLst>
              </a:tr>
              <a:tr h="152766"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3"/>
                        </a:rPr>
                        <a:t>R4-1912420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Huawei, HiSilicon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 EIS test metric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37" marR="4337" marT="4337" marB="4337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581741"/>
                  </a:ext>
                </a:extLst>
              </a:tr>
            </a:tbl>
          </a:graphicData>
        </a:graphic>
      </p:graphicFrame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Background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The study item consists of six objectives, three of which are prioritized until RAN #87: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(</a:t>
            </a:r>
            <a:r>
              <a:rPr lang="en-US" dirty="0" err="1"/>
              <a:t>prio</a:t>
            </a:r>
            <a:r>
              <a:rPr lang="en-US" dirty="0"/>
              <a:t>) Define test methodology for high DL power and low UL power test cases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(</a:t>
            </a:r>
            <a:r>
              <a:rPr lang="en-US" dirty="0" err="1"/>
              <a:t>prio</a:t>
            </a:r>
            <a:r>
              <a:rPr lang="en-US" dirty="0"/>
              <a:t>) Define solutions to minimize the impact of polarization basis mismatch between the TE and DUT on the RF testing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(</a:t>
            </a:r>
            <a:r>
              <a:rPr lang="en-US" dirty="0" err="1"/>
              <a:t>prio</a:t>
            </a:r>
            <a:r>
              <a:rPr lang="en-US" dirty="0"/>
              <a:t>) Study testability enhancements to support the verification of RF requirements for inter-band (FR2+FR2) CA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Support extreme temperature conditions for all applicable FR2 UE RF test cases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Study testability enhancements to support the verification of RF requirements for FR2 DL 256QAM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Study testability enhancements to reduce test time</a:t>
            </a: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961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Objective</a:t>
            </a:r>
            <a:r>
              <a:rPr lang="sv-SE" dirty="0"/>
              <a:t> 1: </a:t>
            </a:r>
            <a:r>
              <a:rPr lang="sv-SE" dirty="0" err="1"/>
              <a:t>scope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impacted</a:t>
            </a:r>
            <a:r>
              <a:rPr lang="sv-SE" dirty="0"/>
              <a:t> </a:t>
            </a:r>
            <a:r>
              <a:rPr lang="sv-SE" dirty="0" err="1"/>
              <a:t>requirements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4150"/>
            <a:ext cx="10515600" cy="498475"/>
          </a:xfrm>
        </p:spPr>
        <p:txBody>
          <a:bodyPr>
            <a:normAutofit/>
          </a:bodyPr>
          <a:lstStyle/>
          <a:p>
            <a:r>
              <a:rPr lang="en-US" dirty="0" err="1"/>
              <a:t>Tx</a:t>
            </a:r>
            <a:r>
              <a:rPr lang="en-US" dirty="0"/>
              <a:t> regulatory requirement related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03528"/>
              </p:ext>
            </p:extLst>
          </p:nvPr>
        </p:nvGraphicFramePr>
        <p:xfrm>
          <a:off x="1952625" y="2119841"/>
          <a:ext cx="8524874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7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8517">
                  <a:extLst>
                    <a:ext uri="{9D8B030D-6E8A-4147-A177-3AD203B41FA5}">
                      <a16:colId xmlns:a16="http://schemas.microsoft.com/office/drawing/2014/main" val="13894031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Clause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Requirement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s-ES" altLang="ja-JP" dirty="0" err="1">
                          <a:solidFill>
                            <a:srgbClr val="00B0F0"/>
                          </a:solidFill>
                        </a:rPr>
                        <a:t>Testability</a:t>
                      </a:r>
                      <a:r>
                        <a:rPr kumimoji="1" lang="es-ES" altLang="ja-JP" dirty="0">
                          <a:solidFill>
                            <a:srgbClr val="00B0F0"/>
                          </a:solidFill>
                        </a:rPr>
                        <a:t> </a:t>
                      </a:r>
                      <a:r>
                        <a:rPr kumimoji="1" lang="es-ES" altLang="ja-JP" dirty="0" err="1">
                          <a:solidFill>
                            <a:srgbClr val="00B0F0"/>
                          </a:solidFill>
                        </a:rPr>
                        <a:t>issue</a:t>
                      </a:r>
                      <a:endParaRPr kumimoji="1" lang="ja-JP" altLang="en-US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6.3.2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Transmit OFF power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s-ES" altLang="ja-JP" dirty="0" err="1">
                          <a:solidFill>
                            <a:srgbClr val="00B0F0"/>
                          </a:solidFill>
                        </a:rPr>
                        <a:t>Low</a:t>
                      </a:r>
                      <a:r>
                        <a:rPr kumimoji="1" lang="es-ES" altLang="ja-JP" dirty="0">
                          <a:solidFill>
                            <a:srgbClr val="00B0F0"/>
                          </a:solidFill>
                        </a:rPr>
                        <a:t> UL </a:t>
                      </a:r>
                      <a:r>
                        <a:rPr kumimoji="1" lang="es-ES" altLang="ja-JP" dirty="0" err="1">
                          <a:solidFill>
                            <a:srgbClr val="00B0F0"/>
                          </a:solidFill>
                        </a:rPr>
                        <a:t>power</a:t>
                      </a:r>
                      <a:endParaRPr kumimoji="1" lang="ja-JP" altLang="en-US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6.5.1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Occupied bandwidth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s-ES" altLang="ja-JP" sz="1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游ゴシック" panose="020B0400000000000000" pitchFamily="34" charset="-128"/>
                          <a:cs typeface="+mn-cs"/>
                        </a:rPr>
                        <a:t>Low</a:t>
                      </a:r>
                      <a:r>
                        <a:rPr kumimoji="1" lang="es-ES" altLang="ja-JP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游ゴシック" panose="020B0400000000000000" pitchFamily="34" charset="-128"/>
                          <a:cs typeface="+mn-cs"/>
                        </a:rPr>
                        <a:t> UL </a:t>
                      </a:r>
                      <a:r>
                        <a:rPr kumimoji="1" lang="es-ES" altLang="ja-JP" sz="1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游ゴシック" panose="020B0400000000000000" pitchFamily="34" charset="-128"/>
                          <a:cs typeface="+mn-cs"/>
                        </a:rPr>
                        <a:t>power</a:t>
                      </a:r>
                      <a:endParaRPr kumimoji="1" lang="ja-JP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F0"/>
                        </a:solidFill>
                        <a:effectLst/>
                        <a:uLnTx/>
                        <a:uFillTx/>
                        <a:latin typeface="Calibri" panose="020F0502020204030204"/>
                        <a:ea typeface="游ゴシック" panose="020B0400000000000000" pitchFamily="34" charset="-128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6.5.2.3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Adjacent channel leakage ratio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s-ES" altLang="ja-JP" sz="1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游ゴシック" panose="020B0400000000000000" pitchFamily="34" charset="-128"/>
                          <a:cs typeface="+mn-cs"/>
                        </a:rPr>
                        <a:t>Low</a:t>
                      </a:r>
                      <a:r>
                        <a:rPr kumimoji="1" lang="es-ES" altLang="ja-JP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游ゴシック" panose="020B0400000000000000" pitchFamily="34" charset="-128"/>
                          <a:cs typeface="+mn-cs"/>
                        </a:rPr>
                        <a:t> UL </a:t>
                      </a:r>
                      <a:r>
                        <a:rPr kumimoji="1" lang="es-ES" altLang="ja-JP" sz="1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游ゴシック" panose="020B0400000000000000" pitchFamily="34" charset="-128"/>
                          <a:cs typeface="+mn-cs"/>
                        </a:rPr>
                        <a:t>power</a:t>
                      </a:r>
                      <a:endParaRPr kumimoji="1" lang="ja-JP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F0"/>
                        </a:solidFill>
                        <a:effectLst/>
                        <a:uLnTx/>
                        <a:uFillTx/>
                        <a:latin typeface="Calibri" panose="020F0502020204030204"/>
                        <a:ea typeface="游ゴシック" panose="020B0400000000000000" pitchFamily="34" charset="-128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ja-JP" dirty="0"/>
                        <a:t>6.5.3.2</a:t>
                      </a:r>
                      <a:endParaRPr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dirty="0"/>
                        <a:t>Additional spurious emissions</a:t>
                      </a:r>
                      <a:endParaRPr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s-ES" altLang="ja-JP" sz="1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游ゴシック" panose="020B0400000000000000" pitchFamily="34" charset="-128"/>
                          <a:cs typeface="+mn-cs"/>
                        </a:rPr>
                        <a:t>Low</a:t>
                      </a:r>
                      <a:r>
                        <a:rPr kumimoji="1" lang="es-ES" altLang="ja-JP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游ゴシック" panose="020B0400000000000000" pitchFamily="34" charset="-128"/>
                          <a:cs typeface="+mn-cs"/>
                        </a:rPr>
                        <a:t> UL </a:t>
                      </a:r>
                      <a:r>
                        <a:rPr kumimoji="1" lang="es-ES" altLang="ja-JP" sz="1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游ゴシック" panose="020B0400000000000000" pitchFamily="34" charset="-128"/>
                          <a:cs typeface="+mn-cs"/>
                        </a:rPr>
                        <a:t>power</a:t>
                      </a:r>
                      <a:endParaRPr kumimoji="1" lang="ja-JP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F0"/>
                        </a:solidFill>
                        <a:effectLst/>
                        <a:uLnTx/>
                        <a:uFillTx/>
                        <a:latin typeface="Calibri" panose="020F0502020204030204"/>
                        <a:ea typeface="游ゴシック" panose="020B0400000000000000" pitchFamily="34" charset="-128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 txBox="1">
            <a:spLocks/>
          </p:cNvSpPr>
          <p:nvPr/>
        </p:nvSpPr>
        <p:spPr>
          <a:xfrm>
            <a:off x="838200" y="4159250"/>
            <a:ext cx="10515600" cy="498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Rx regulatory requirement related</a:t>
            </a: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707362"/>
              </p:ext>
            </p:extLst>
          </p:nvPr>
        </p:nvGraphicFramePr>
        <p:xfrm>
          <a:off x="1952625" y="4824941"/>
          <a:ext cx="8524874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7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8517">
                  <a:extLst>
                    <a:ext uri="{9D8B030D-6E8A-4147-A177-3AD203B41FA5}">
                      <a16:colId xmlns:a16="http://schemas.microsoft.com/office/drawing/2014/main" val="92297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Clause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Requirement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s-ES" altLang="ja-JP" dirty="0" err="1">
                          <a:solidFill>
                            <a:srgbClr val="00B0F0"/>
                          </a:solidFill>
                        </a:rPr>
                        <a:t>Testability</a:t>
                      </a:r>
                      <a:r>
                        <a:rPr kumimoji="1" lang="es-ES" altLang="ja-JP" dirty="0">
                          <a:solidFill>
                            <a:srgbClr val="00B0F0"/>
                          </a:solidFill>
                        </a:rPr>
                        <a:t> </a:t>
                      </a:r>
                      <a:r>
                        <a:rPr kumimoji="1" lang="es-ES" altLang="ja-JP" dirty="0" err="1">
                          <a:solidFill>
                            <a:srgbClr val="00B0F0"/>
                          </a:solidFill>
                        </a:rPr>
                        <a:t>issue</a:t>
                      </a:r>
                      <a:endParaRPr kumimoji="1" lang="ja-JP" altLang="en-US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7.5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Adjacent channel selectivity (case 1)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s-ES" altLang="ja-JP" dirty="0">
                          <a:solidFill>
                            <a:srgbClr val="00B0F0"/>
                          </a:solidFill>
                        </a:rPr>
                        <a:t>High DL </a:t>
                      </a:r>
                      <a:r>
                        <a:rPr kumimoji="1" lang="es-ES" altLang="ja-JP" dirty="0" err="1">
                          <a:solidFill>
                            <a:srgbClr val="00B0F0"/>
                          </a:solidFill>
                        </a:rPr>
                        <a:t>power</a:t>
                      </a:r>
                      <a:endParaRPr kumimoji="1" lang="ja-JP" altLang="en-US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7.6.2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In-band blocking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s-ES" altLang="ja-JP" dirty="0">
                          <a:solidFill>
                            <a:srgbClr val="00B0F0"/>
                          </a:solidFill>
                        </a:rPr>
                        <a:t>High DL </a:t>
                      </a:r>
                      <a:r>
                        <a:rPr kumimoji="1" lang="es-ES" altLang="ja-JP" dirty="0" err="1">
                          <a:solidFill>
                            <a:srgbClr val="00B0F0"/>
                          </a:solidFill>
                        </a:rPr>
                        <a:t>power</a:t>
                      </a:r>
                      <a:endParaRPr kumimoji="1" lang="ja-JP" altLang="en-US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7.9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Receiver spurious emissions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s-ES" altLang="ja-JP" sz="1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Low</a:t>
                      </a:r>
                      <a:r>
                        <a:rPr kumimoji="1" lang="es-ES" altLang="ja-JP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UL </a:t>
                      </a:r>
                      <a:r>
                        <a:rPr kumimoji="1" lang="es-ES" altLang="ja-JP" sz="1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power</a:t>
                      </a:r>
                      <a:endParaRPr kumimoji="1" lang="ja-JP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F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2775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Objective</a:t>
            </a:r>
            <a:r>
              <a:rPr lang="sv-SE" dirty="0"/>
              <a:t> 1: </a:t>
            </a:r>
            <a:r>
              <a:rPr lang="sv-SE" dirty="0" err="1"/>
              <a:t>scope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impacted</a:t>
            </a:r>
            <a:r>
              <a:rPr lang="sv-SE" dirty="0"/>
              <a:t> </a:t>
            </a:r>
            <a:r>
              <a:rPr lang="sv-SE" dirty="0" err="1"/>
              <a:t>requirements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4150"/>
            <a:ext cx="11172826" cy="498475"/>
          </a:xfrm>
        </p:spPr>
        <p:txBody>
          <a:bodyPr>
            <a:normAutofit fontScale="92500"/>
          </a:bodyPr>
          <a:lstStyle/>
          <a:p>
            <a:r>
              <a:rPr lang="en-US" dirty="0"/>
              <a:t>Test requirements which RAN5 agreed NOT to apply relaxation as of RAN5 #84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393359"/>
              </p:ext>
            </p:extLst>
          </p:nvPr>
        </p:nvGraphicFramePr>
        <p:xfrm>
          <a:off x="1952625" y="2119841"/>
          <a:ext cx="8524875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0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66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Clause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Requirement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6.2.1.3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MOP EIRP/TRP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6.4.1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Frequency Error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6.5.2.1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Spectrum Emission Mask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ja-JP" dirty="0"/>
                        <a:t>7.3.2</a:t>
                      </a:r>
                      <a:endParaRPr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dirty="0"/>
                        <a:t>REFSENS</a:t>
                      </a:r>
                      <a:endParaRPr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 txBox="1">
            <a:spLocks/>
          </p:cNvSpPr>
          <p:nvPr/>
        </p:nvSpPr>
        <p:spPr>
          <a:xfrm>
            <a:off x="914400" y="4406900"/>
            <a:ext cx="11172826" cy="498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Test requirements which RAN5 agreed NOT to test as of RAN5 #84</a:t>
            </a: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189035"/>
              </p:ext>
            </p:extLst>
          </p:nvPr>
        </p:nvGraphicFramePr>
        <p:xfrm>
          <a:off x="1971675" y="5048250"/>
          <a:ext cx="8524874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7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8517">
                  <a:extLst>
                    <a:ext uri="{9D8B030D-6E8A-4147-A177-3AD203B41FA5}">
                      <a16:colId xmlns:a16="http://schemas.microsoft.com/office/drawing/2014/main" val="4436864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Clause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Requirement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s-ES" altLang="ja-JP" dirty="0" err="1">
                          <a:solidFill>
                            <a:srgbClr val="00B0F0"/>
                          </a:solidFill>
                        </a:rPr>
                        <a:t>Testability</a:t>
                      </a:r>
                      <a:r>
                        <a:rPr kumimoji="1" lang="es-ES" altLang="ja-JP" dirty="0">
                          <a:solidFill>
                            <a:srgbClr val="00B0F0"/>
                          </a:solidFill>
                        </a:rPr>
                        <a:t> </a:t>
                      </a:r>
                      <a:r>
                        <a:rPr kumimoji="1" lang="es-ES" altLang="ja-JP" dirty="0" err="1">
                          <a:solidFill>
                            <a:srgbClr val="00B0F0"/>
                          </a:solidFill>
                        </a:rPr>
                        <a:t>issue</a:t>
                      </a:r>
                      <a:endParaRPr kumimoji="1" lang="ja-JP" altLang="en-US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7.4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Maximum</a:t>
                      </a:r>
                      <a:r>
                        <a:rPr kumimoji="1" lang="en-US" altLang="ja-JP" baseline="0" dirty="0"/>
                        <a:t> input power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s-ES" altLang="ja-JP" dirty="0">
                          <a:solidFill>
                            <a:srgbClr val="00B0F0"/>
                          </a:solidFill>
                        </a:rPr>
                        <a:t>High DL </a:t>
                      </a:r>
                      <a:r>
                        <a:rPr kumimoji="1" lang="es-ES" altLang="ja-JP" dirty="0" err="1">
                          <a:solidFill>
                            <a:srgbClr val="00B0F0"/>
                          </a:solidFill>
                        </a:rPr>
                        <a:t>power</a:t>
                      </a:r>
                      <a:endParaRPr kumimoji="1" lang="ja-JP" altLang="en-US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7.5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Adjacent channel selectivity (case 2)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s-ES" altLang="ja-JP" dirty="0">
                          <a:solidFill>
                            <a:srgbClr val="00B0F0"/>
                          </a:solidFill>
                        </a:rPr>
                        <a:t>High DL </a:t>
                      </a:r>
                      <a:r>
                        <a:rPr kumimoji="1" lang="es-ES" altLang="ja-JP" dirty="0" err="1">
                          <a:solidFill>
                            <a:srgbClr val="00B0F0"/>
                          </a:solidFill>
                        </a:rPr>
                        <a:t>power</a:t>
                      </a:r>
                      <a:endParaRPr kumimoji="1" lang="ja-JP" altLang="en-US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81820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Objective</a:t>
            </a:r>
            <a:r>
              <a:rPr lang="sv-SE" dirty="0"/>
              <a:t> 1: </a:t>
            </a:r>
            <a:r>
              <a:rPr lang="sv-SE" dirty="0" err="1"/>
              <a:t>agreements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Strive to achieve 0 dB relaxation in the test cases identified in slide #4</a:t>
            </a:r>
          </a:p>
          <a:p>
            <a:pPr lvl="1"/>
            <a:r>
              <a:rPr lang="en-US" dirty="0"/>
              <a:t>For the SI outcome for this objective: enhancements of test methodology, gains from the enhancements relative to permitted methods in 38.810, impact on test time, and preliminary MU will be documented</a:t>
            </a:r>
          </a:p>
          <a:p>
            <a:r>
              <a:rPr lang="en-US" dirty="0"/>
              <a:t>Progress the work on the high DL power / low UL power objective in two tracks:</a:t>
            </a:r>
          </a:p>
          <a:p>
            <a:pPr lvl="1"/>
            <a:r>
              <a:rPr lang="en-US" dirty="0"/>
              <a:t>Track 1: study possible enhancements to the permitted test methods listed in TR38.810</a:t>
            </a:r>
          </a:p>
          <a:p>
            <a:pPr lvl="1"/>
            <a:r>
              <a:rPr lang="en-US" dirty="0"/>
              <a:t>Track 2: study NFTF and DNF solutions as alternative methods</a:t>
            </a:r>
            <a:r>
              <a:rPr lang="en-US" dirty="0">
                <a:solidFill>
                  <a:srgbClr val="00B0F0"/>
                </a:solidFill>
              </a:rPr>
              <a:t>. Other methods are not precluded.</a:t>
            </a:r>
            <a:endParaRPr lang="en-US" dirty="0"/>
          </a:p>
          <a:p>
            <a:r>
              <a:rPr lang="en-US" dirty="0"/>
              <a:t>For Track 2</a:t>
            </a:r>
          </a:p>
          <a:p>
            <a:pPr lvl="1"/>
            <a:r>
              <a:rPr lang="en-US" dirty="0"/>
              <a:t>Companies are encouraged to provide input on the </a:t>
            </a:r>
            <a:r>
              <a:rPr lang="en-US" strike="sngStrike" dirty="0">
                <a:solidFill>
                  <a:srgbClr val="00B0F0"/>
                </a:solidFill>
              </a:rPr>
              <a:t>acceptance</a:t>
            </a:r>
            <a:r>
              <a:rPr lang="en-US" dirty="0">
                <a:solidFill>
                  <a:srgbClr val="00B0F0"/>
                </a:solidFill>
              </a:rPr>
              <a:t> equivalence</a:t>
            </a:r>
            <a:r>
              <a:rPr lang="en-US" dirty="0"/>
              <a:t> criteria for alternative methods during the next meeting</a:t>
            </a:r>
            <a:r>
              <a:rPr lang="en-US" dirty="0">
                <a:solidFill>
                  <a:srgbClr val="00B0F0"/>
                </a:solidFill>
              </a:rPr>
              <a:t>. Equivalence criteria in TR 38.810, clause 4.4, shall be taken as the baseline.</a:t>
            </a:r>
            <a:endParaRPr lang="en-US" dirty="0"/>
          </a:p>
          <a:p>
            <a:pPr lvl="1"/>
            <a:r>
              <a:rPr lang="en-US" dirty="0"/>
              <a:t>Companies are encouraged to provide initial input on the NFTF and DNF solutions as alternative methods</a:t>
            </a: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05603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Objective</a:t>
            </a:r>
            <a:r>
              <a:rPr lang="sv-SE" dirty="0"/>
              <a:t> 3: </a:t>
            </a:r>
            <a:r>
              <a:rPr lang="sv-SE" dirty="0" err="1"/>
              <a:t>agreements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Companies are encouraged to take the FR2 inter-band CA agreements </a:t>
            </a:r>
            <a:r>
              <a:rPr lang="en-US" dirty="0">
                <a:solidFill>
                  <a:srgbClr val="7030A0"/>
                </a:solidFill>
              </a:rPr>
              <a:t>[R4-1913054] </a:t>
            </a:r>
            <a:r>
              <a:rPr lang="en-US" dirty="0"/>
              <a:t>from the FR2 RF enhancement work item into account when planning contributions for the next meeting</a:t>
            </a: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28543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69247899993dc4b46d4cafad13e8d63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afb0aedd957356c03778c3e1d59d7427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2E51A43-9C1C-40B5-B010-ADC2D6E7A20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F601CC-B708-4DC7-A351-B551376709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4ECB558-3F6B-453B-B5D3-F3390B860625}">
  <ds:schemaRefs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599</Words>
  <Application>Microsoft Macintosh PowerPoint</Application>
  <PresentationFormat>Widescreen</PresentationFormat>
  <Paragraphs>112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SimSun</vt:lpstr>
      <vt:lpstr>游ゴシック</vt:lpstr>
      <vt:lpstr>Arial</vt:lpstr>
      <vt:lpstr>Calibri</vt:lpstr>
      <vt:lpstr>Calibri Light</vt:lpstr>
      <vt:lpstr>Times New Roman</vt:lpstr>
      <vt:lpstr>Office Theme</vt:lpstr>
      <vt:lpstr>WF on FR2 test methodology enhancement </vt:lpstr>
      <vt:lpstr>References</vt:lpstr>
      <vt:lpstr>Background</vt:lpstr>
      <vt:lpstr>Objective 1: scope of impacted requirements</vt:lpstr>
      <vt:lpstr>Objective 1: scope of impacted requirements</vt:lpstr>
      <vt:lpstr>Objective 1: agreements</vt:lpstr>
      <vt:lpstr>Objective 3: agreements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keywords>CTPClassification=CTP_NT</cp:keywords>
  <cp:lastModifiedBy>Toliy Ioffe</cp:lastModifiedBy>
  <cp:revision>131</cp:revision>
  <dcterms:created xsi:type="dcterms:W3CDTF">2018-11-12T22:28:56Z</dcterms:created>
  <dcterms:modified xsi:type="dcterms:W3CDTF">2019-10-18T07:00:10Z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1554891878</vt:lpwstr>
  </property>
  <property fmtid="{D5CDD505-2E9C-101B-9397-08002B2CF9AE}" pid="6" name="ContentTypeId">
    <vt:lpwstr>0x0101003AA7AC0C743A294CADF60F661720E3E6</vt:lpwstr>
  </property>
  <property fmtid="{D5CDD505-2E9C-101B-9397-08002B2CF9AE}" pid="7" name="TitusGUID">
    <vt:lpwstr>e9cf23f3-4995-421f-9db7-c1bfd982c217</vt:lpwstr>
  </property>
  <property fmtid="{D5CDD505-2E9C-101B-9397-08002B2CF9AE}" pid="8" name="CTP_TimeStamp">
    <vt:lpwstr>2019-08-30 08:02:26Z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_2015_ms_pID_725343">
    <vt:lpwstr>(2)uxtdklYEI/yOVi3jXmHInqfktpOuzoHwNspEi3uKdif/8jXjKt2fDrBH3TBJZrGMDd6yetYA
w+osxGSUkAX4A8MxPDP7g5aLm0aU/EgeVOPFFXq7K2C3oU7+jjRJpS48aqQ2dfoLhS+tL63z
vVj7yZn2Qi174/l5qv7AIlzrO3+pqB5tKp3n3EeENPbrTJOg5aTRc5mSH42wiZPhvpiPaIk3
TOeWq23kceBbJsE7Rn</vt:lpwstr>
  </property>
  <property fmtid="{D5CDD505-2E9C-101B-9397-08002B2CF9AE}" pid="14" name="_2015_ms_pID_7253431">
    <vt:lpwstr>OyssJOPUbRj62enKcLj0vUpNxDH0z+WJGcuaSVqCZ7X4hpp0TrItT6
hZLPsjp99oC0d3IvxWvmGuKLNOFN4dJMACC+CQFCFSSK1Lii6OmiER0AlYWsMCzzWwfJJD02
AxaPPpfUtauL6uYMUwqy4LfFRWU3G4zFMJ5Ky6ls8r+1yxZUBZgaRPj2KONlUpFqp4qCSnMB
SffWXiZBqbC15wid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</Properties>
</file>