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9" r:id="rId7"/>
    <p:sldId id="264" r:id="rId8"/>
    <p:sldId id="261" r:id="rId9"/>
    <p:sldId id="263" r:id="rId10"/>
    <p:sldId id="260" r:id="rId11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>
    <p:extLst>
      <p:ext uri="{19B8F6BF-5375-455C-9EA6-DF929625EA0E}">
        <p15:presenceInfo xmlns:p15="http://schemas.microsoft.com/office/powerpoint/2012/main" userId="S-1-5-21-1538607324-3213881460-940295383-34620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94660"/>
  </p:normalViewPr>
  <p:slideViewPr>
    <p:cSldViewPr snapToGrid="0">
      <p:cViewPr varScale="1">
        <p:scale>
          <a:sx n="167" d="100"/>
          <a:sy n="167" d="100"/>
        </p:scale>
        <p:origin x="485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4_Radio/TSGR4_92Bis/Docs/R4-1910766.zip" TargetMode="External"/><Relationship Id="rId2" Type="http://schemas.openxmlformats.org/officeDocument/2006/relationships/hyperlink" Target="http://www.3gpp.org/ftp/tsg_ran/WG4_Radio/TSGR4_92Bis/Docs/R4-191076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4_Radio/TSGR4_92Bis/Docs/R4-1912401.zip" TargetMode="External"/><Relationship Id="rId5" Type="http://schemas.openxmlformats.org/officeDocument/2006/relationships/hyperlink" Target="http://www.3gpp.org/ftp/tsg_ran/WG4_Radio/TSGR4_92Bis/Docs/R4-1911525.zip" TargetMode="External"/><Relationship Id="rId4" Type="http://schemas.openxmlformats.org/officeDocument/2006/relationships/hyperlink" Target="http://www.3gpp.org/ftp/tsg_ran/WG4_Radio/TSGR4_92Bis/Docs/R4-1911512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non-contiguous UL CA in FR2 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Apple Inc.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EE5E295C-C803-4DE4-89F8-C45D6B7A6431}"/>
              </a:ext>
            </a:extLst>
          </p:cNvPr>
          <p:cNvSpPr/>
          <p:nvPr/>
        </p:nvSpPr>
        <p:spPr>
          <a:xfrm>
            <a:off x="10315961" y="376846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99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v-S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3B91670-4C83-450C-B16F-DBD5D3ED2C18}"/>
              </a:ext>
            </a:extLst>
          </p:cNvPr>
          <p:cNvSpPr/>
          <p:nvPr/>
        </p:nvSpPr>
        <p:spPr>
          <a:xfrm>
            <a:off x="313678" y="246041"/>
            <a:ext cx="11786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TSG-RAN4 Meeting #92bis						 	</a:t>
            </a:r>
            <a:r>
              <a:rPr lang="en-GB" b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GB" b="1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R4-1913055  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Chongqing, China,  14-18  Oct,  2019	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following contributions on the topic of non-contiguous UL CA enhancement in FR2 were discussed: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313D2836-49CE-1F43-A257-E1296F009F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121529"/>
              </p:ext>
            </p:extLst>
          </p:nvPr>
        </p:nvGraphicFramePr>
        <p:xfrm>
          <a:off x="1151191" y="2956585"/>
          <a:ext cx="10113439" cy="1600200"/>
        </p:xfrm>
        <a:graphic>
          <a:graphicData uri="http://schemas.openxmlformats.org/drawingml/2006/table">
            <a:tbl>
              <a:tblPr/>
              <a:tblGrid>
                <a:gridCol w="348834">
                  <a:extLst>
                    <a:ext uri="{9D8B030D-6E8A-4147-A177-3AD203B41FA5}">
                      <a16:colId xmlns:a16="http://schemas.microsoft.com/office/drawing/2014/main" xmlns="" val="1187919703"/>
                    </a:ext>
                  </a:extLst>
                </a:gridCol>
                <a:gridCol w="1295429">
                  <a:extLst>
                    <a:ext uri="{9D8B030D-6E8A-4147-A177-3AD203B41FA5}">
                      <a16:colId xmlns:a16="http://schemas.microsoft.com/office/drawing/2014/main" xmlns="" val="3250843064"/>
                    </a:ext>
                  </a:extLst>
                </a:gridCol>
                <a:gridCol w="2826236">
                  <a:extLst>
                    <a:ext uri="{9D8B030D-6E8A-4147-A177-3AD203B41FA5}">
                      <a16:colId xmlns:a16="http://schemas.microsoft.com/office/drawing/2014/main" xmlns="" val="3015538567"/>
                    </a:ext>
                  </a:extLst>
                </a:gridCol>
                <a:gridCol w="5642940">
                  <a:extLst>
                    <a:ext uri="{9D8B030D-6E8A-4147-A177-3AD203B41FA5}">
                      <a16:colId xmlns:a16="http://schemas.microsoft.com/office/drawing/2014/main" xmlns="" val="334378867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[1]</a:t>
                      </a: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R4-1910765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Qualcomm Incorporated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FR2 Intra-band NC UL CA Feature Definition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204570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[2]</a:t>
                      </a: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R4-1910766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Qualcomm Incorporated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TP to TR38.831: Emissions Requirements for FR2 NC UL CA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516280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[3]</a:t>
                      </a: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R4-1911512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Apple Inc.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Carrier switching to enable non-simultaneous transmission for intra-band non-contiguous UL CA in FR2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7553531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[4]</a:t>
                      </a: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R4-1911525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Nokia, Nokia Shanghai Bell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FR2 Intraband Non-contiguous UL CA MPR simulations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81987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[5]</a:t>
                      </a: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 dirty="0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R4-1912401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Huawei, HiSilicon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 intra-band NC UL CA for FR2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3975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Occupied</a:t>
            </a:r>
            <a:r>
              <a:rPr lang="sv-SE" dirty="0"/>
              <a:t> </a:t>
            </a:r>
            <a:r>
              <a:rPr lang="sv-SE" dirty="0" err="1"/>
              <a:t>bandwidth</a:t>
            </a:r>
            <a:r>
              <a:rPr lang="sv-SE" dirty="0"/>
              <a:t> for 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As described in [4], the requirement for occupied bandwidth for CA is:</a:t>
            </a:r>
          </a:p>
          <a:p>
            <a:pPr lvl="1"/>
            <a:r>
              <a:rPr lang="en-US" dirty="0"/>
              <a:t>For intra-band non-contiguous carrier aggregation, the OBW requirement is met when the ratio of the transmitted power in all sub-blocks of the uplink CA configuration to the total integrated power of the transmitted spectrum is greater than 99%.</a:t>
            </a:r>
          </a:p>
          <a:p>
            <a:r>
              <a:rPr lang="en-US" dirty="0"/>
              <a:t>This agreement is captured in a TP to TR38.831</a:t>
            </a:r>
          </a:p>
        </p:txBody>
      </p:sp>
    </p:spTree>
    <p:extLst>
      <p:ext uri="{BB962C8B-B14F-4D97-AF65-F5344CB8AC3E}">
        <p14:creationId xmlns:p14="http://schemas.microsoft.com/office/powerpoint/2010/main" val="169961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Remaining</a:t>
            </a:r>
            <a:r>
              <a:rPr lang="sv-SE" dirty="0"/>
              <a:t> </a:t>
            </a:r>
            <a:r>
              <a:rPr lang="sv-SE" dirty="0" err="1"/>
              <a:t>issues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 NC UL CA MPR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Emissions in the spurious domain shall be taken into account in the NC UL CA MPR requirement</a:t>
            </a:r>
          </a:p>
          <a:p>
            <a:r>
              <a:rPr lang="en-US" dirty="0" smtClean="0"/>
              <a:t>Number </a:t>
            </a:r>
            <a:r>
              <a:rPr lang="en-US" dirty="0"/>
              <a:t>of gaps between sub-blocks shall be at least 1</a:t>
            </a:r>
          </a:p>
        </p:txBody>
      </p:sp>
    </p:spTree>
    <p:extLst>
      <p:ext uri="{BB962C8B-B14F-4D97-AF65-F5344CB8AC3E}">
        <p14:creationId xmlns:p14="http://schemas.microsoft.com/office/powerpoint/2010/main" val="2410900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Non-</a:t>
            </a:r>
            <a:r>
              <a:rPr lang="sv-SE" dirty="0" err="1"/>
              <a:t>simultaneous</a:t>
            </a:r>
            <a:r>
              <a:rPr lang="sv-SE" dirty="0"/>
              <a:t> </a:t>
            </a:r>
            <a:r>
              <a:rPr lang="sv-SE" dirty="0" err="1"/>
              <a:t>uplink</a:t>
            </a:r>
            <a:r>
              <a:rPr lang="sv-SE" dirty="0"/>
              <a:t> in NC </a:t>
            </a:r>
            <a:r>
              <a:rPr lang="sv-SE" dirty="0" err="1"/>
              <a:t>carriers</a:t>
            </a:r>
            <a:r>
              <a:rPr lang="sv-SE" dirty="0"/>
              <a:t>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829" y="1690687"/>
            <a:ext cx="7164391" cy="4982487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Definitions</a:t>
            </a:r>
          </a:p>
          <a:p>
            <a:pPr lvl="1"/>
            <a:r>
              <a:rPr lang="en-US" dirty="0"/>
              <a:t>Simultaneous operation refers to active and allocated UL CCs in multiple non-contiguous sub-blocks</a:t>
            </a:r>
          </a:p>
          <a:p>
            <a:pPr lvl="1"/>
            <a:r>
              <a:rPr lang="en-US" dirty="0"/>
              <a:t>Non-simultaneous operation refers to active and allocated UL CCs in a single sub-block of contiguous carriers</a:t>
            </a:r>
          </a:p>
          <a:p>
            <a:r>
              <a:rPr lang="en-US" dirty="0"/>
              <a:t>Proposed mechanisms to enable non-simultaneous operation</a:t>
            </a:r>
          </a:p>
          <a:p>
            <a:pPr lvl="1"/>
            <a:r>
              <a:rPr lang="en-US" dirty="0"/>
              <a:t>Alt.1: apply the BWP switching framework</a:t>
            </a:r>
          </a:p>
          <a:p>
            <a:pPr lvl="2"/>
            <a:r>
              <a:rPr lang="en-US" dirty="0"/>
              <a:t>DCI-based, RRC-based, and timer-based scenarios are not precluded</a:t>
            </a:r>
          </a:p>
          <a:p>
            <a:pPr lvl="1"/>
            <a:r>
              <a:rPr lang="en-US" dirty="0"/>
              <a:t>Alt.2: apply the MAC CE based </a:t>
            </a:r>
            <a:r>
              <a:rPr lang="en-US" dirty="0" err="1"/>
              <a:t>SCell</a:t>
            </a:r>
            <a:r>
              <a:rPr lang="en-US" dirty="0"/>
              <a:t> activation framework</a:t>
            </a:r>
          </a:p>
          <a:p>
            <a:pPr lvl="2"/>
            <a:r>
              <a:rPr lang="en-US" dirty="0"/>
              <a:t>UL and DL are activated and deactivated together</a:t>
            </a:r>
          </a:p>
          <a:p>
            <a:pPr lvl="1"/>
            <a:r>
              <a:rPr lang="en-US" dirty="0"/>
              <a:t>Alt.3: apply the RRC based </a:t>
            </a:r>
            <a:r>
              <a:rPr lang="en-US" dirty="0" err="1"/>
              <a:t>SCell</a:t>
            </a:r>
            <a:r>
              <a:rPr lang="en-US" dirty="0"/>
              <a:t> configuration framework</a:t>
            </a:r>
          </a:p>
          <a:p>
            <a:pPr lvl="2"/>
            <a:r>
              <a:rPr lang="en-US" dirty="0"/>
              <a:t>Only Alt.3 is applicable to SA FR2+FR2 CA or NSA LTE+FR2+FR2 DC scenarios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6FBEA10C-D38B-D845-9C55-C1407DCB72D7}"/>
              </a:ext>
            </a:extLst>
          </p:cNvPr>
          <p:cNvSpPr txBox="1">
            <a:spLocks/>
          </p:cNvSpPr>
          <p:nvPr/>
        </p:nvSpPr>
        <p:spPr>
          <a:xfrm>
            <a:off x="9406644" y="1327101"/>
            <a:ext cx="1934330" cy="5753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Alt.1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0C9D64C1-1948-9747-8D65-F96FD4F9B6A9}"/>
              </a:ext>
            </a:extLst>
          </p:cNvPr>
          <p:cNvSpPr txBox="1">
            <a:spLocks/>
          </p:cNvSpPr>
          <p:nvPr/>
        </p:nvSpPr>
        <p:spPr>
          <a:xfrm>
            <a:off x="9383209" y="3132146"/>
            <a:ext cx="1934330" cy="5753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Alt.2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C7286DF5-4BE2-E044-8221-B3D4EC5ED5CD}"/>
              </a:ext>
            </a:extLst>
          </p:cNvPr>
          <p:cNvSpPr txBox="1">
            <a:spLocks/>
          </p:cNvSpPr>
          <p:nvPr/>
        </p:nvSpPr>
        <p:spPr>
          <a:xfrm>
            <a:off x="9383209" y="4950627"/>
            <a:ext cx="1934330" cy="5753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Alt.3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89FE94D6-3FC7-8547-B774-970F4E5A40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6220" y="1677497"/>
            <a:ext cx="4572000" cy="13615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2BEAC58D-AFD8-AC4B-B91C-CC001983F1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6220" y="3512272"/>
            <a:ext cx="4572000" cy="137934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C0CCBE7B-1066-CD4E-A054-6C0C851570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6220" y="5282897"/>
            <a:ext cx="4572000" cy="136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454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Non-</a:t>
            </a:r>
            <a:r>
              <a:rPr lang="sv-SE" dirty="0" err="1"/>
              <a:t>simultaneous</a:t>
            </a:r>
            <a:r>
              <a:rPr lang="sv-SE" dirty="0"/>
              <a:t> </a:t>
            </a:r>
            <a:r>
              <a:rPr lang="sv-SE" dirty="0" err="1"/>
              <a:t>uplink</a:t>
            </a:r>
            <a:r>
              <a:rPr lang="sv-SE" dirty="0"/>
              <a:t> in NC </a:t>
            </a:r>
            <a:r>
              <a:rPr lang="sv-SE" dirty="0" err="1"/>
              <a:t>carriers</a:t>
            </a:r>
            <a:r>
              <a:rPr lang="sv-SE" dirty="0"/>
              <a:t>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3040"/>
            <a:ext cx="10515600" cy="4993515"/>
          </a:xfrm>
        </p:spPr>
        <p:txBody>
          <a:bodyPr>
            <a:normAutofit/>
          </a:bodyPr>
          <a:lstStyle/>
          <a:p>
            <a:r>
              <a:rPr lang="en-US" dirty="0"/>
              <a:t>RAN4 </a:t>
            </a:r>
            <a:r>
              <a:rPr lang="en-US" dirty="0" smtClean="0"/>
              <a:t>will further study</a:t>
            </a:r>
            <a:r>
              <a:rPr lang="en-US" dirty="0" smtClean="0"/>
              <a:t> </a:t>
            </a:r>
            <a:r>
              <a:rPr lang="en-US" dirty="0"/>
              <a:t>the benefit of non-simultaneous UL in non-contiguous carriers from the points of view of improved output power due to reduced MPR and reduced power </a:t>
            </a:r>
            <a:r>
              <a:rPr lang="en-US" dirty="0" smtClean="0"/>
              <a:t>consumption, e.g., FR1 (</a:t>
            </a:r>
            <a:r>
              <a:rPr lang="en-US" dirty="0" err="1" smtClean="0"/>
              <a:t>pcell</a:t>
            </a:r>
            <a:r>
              <a:rPr lang="en-US" dirty="0" smtClean="0"/>
              <a:t>) + FR2 (</a:t>
            </a:r>
            <a:r>
              <a:rPr lang="en-US" dirty="0" err="1" smtClean="0"/>
              <a:t>scells</a:t>
            </a:r>
            <a:r>
              <a:rPr lang="en-US" dirty="0" smtClean="0"/>
              <a:t>) configuration</a:t>
            </a:r>
          </a:p>
          <a:p>
            <a:r>
              <a:rPr lang="en-US" dirty="0" smtClean="0"/>
              <a:t>RAN4 will further study the </a:t>
            </a:r>
            <a:r>
              <a:rPr lang="en-US" dirty="0"/>
              <a:t>feasibility of non-simultaneous UL in non-contiguous carriers</a:t>
            </a:r>
          </a:p>
          <a:p>
            <a:r>
              <a:rPr lang="en-US" dirty="0" smtClean="0"/>
              <a:t>The </a:t>
            </a:r>
            <a:r>
              <a:rPr lang="en-US" dirty="0"/>
              <a:t>switching mechanism shall be down-selected between Alt.1, Alt.2, and Alt.3 during the RAN #93 </a:t>
            </a:r>
            <a:r>
              <a:rPr lang="en-US" dirty="0" smtClean="0"/>
              <a:t>meeting. </a:t>
            </a:r>
          </a:p>
          <a:p>
            <a:pPr lvl="1"/>
            <a:r>
              <a:rPr lang="en-US" dirty="0" smtClean="0"/>
              <a:t>Other options are not precluded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22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Signaling</a:t>
            </a:r>
            <a:r>
              <a:rPr lang="sv-SE" dirty="0"/>
              <a:t> </a:t>
            </a:r>
            <a:r>
              <a:rPr lang="sv-SE" dirty="0" err="1"/>
              <a:t>aspects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59894" cy="4351338"/>
          </a:xfrm>
        </p:spPr>
        <p:txBody>
          <a:bodyPr>
            <a:normAutofit/>
          </a:bodyPr>
          <a:lstStyle/>
          <a:p>
            <a:r>
              <a:rPr lang="en-US" dirty="0"/>
              <a:t>TS38.101-2 defines three frequency separation classes</a:t>
            </a:r>
          </a:p>
          <a:p>
            <a:pPr lvl="1"/>
            <a:r>
              <a:rPr lang="en-US" dirty="0"/>
              <a:t>The UE can signal </a:t>
            </a:r>
            <a:r>
              <a:rPr lang="en-US" dirty="0" err="1"/>
              <a:t>intraBandFreqSeparationDL</a:t>
            </a:r>
            <a:r>
              <a:rPr lang="en-US" dirty="0"/>
              <a:t> and </a:t>
            </a:r>
            <a:r>
              <a:rPr lang="en-US" dirty="0" err="1"/>
              <a:t>intraBandFreqSeparationUL</a:t>
            </a:r>
            <a:r>
              <a:rPr lang="en-US" dirty="0"/>
              <a:t> separately [see TS38.306]</a:t>
            </a:r>
          </a:p>
          <a:p>
            <a:r>
              <a:rPr lang="en-US" dirty="0"/>
              <a:t>Frequency separation classes I, II, III are applicable for FR2 UL CA (simultaneous uplink operation) in Rel-16</a:t>
            </a:r>
          </a:p>
          <a:p>
            <a:pPr lvl="1"/>
            <a:r>
              <a:rPr lang="en-US" dirty="0"/>
              <a:t>Whether Fs ≤ 2400 MHz can be applicable to FR2 UL CA with non-simultaneous uplink operation is FFS</a:t>
            </a:r>
          </a:p>
          <a:p>
            <a:endParaRPr lang="en-US" b="1" i="1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397F258C-F0AB-4143-878F-DA35B4FCA6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282096"/>
              </p:ext>
            </p:extLst>
          </p:nvPr>
        </p:nvGraphicFramePr>
        <p:xfrm>
          <a:off x="7785370" y="538957"/>
          <a:ext cx="3712724" cy="12192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69033">
                  <a:extLst>
                    <a:ext uri="{9D8B030D-6E8A-4147-A177-3AD203B41FA5}">
                      <a16:colId xmlns:a16="http://schemas.microsoft.com/office/drawing/2014/main" xmlns="" val="1135667842"/>
                    </a:ext>
                  </a:extLst>
                </a:gridCol>
                <a:gridCol w="1843691">
                  <a:extLst>
                    <a:ext uri="{9D8B030D-6E8A-4147-A177-3AD203B41FA5}">
                      <a16:colId xmlns:a16="http://schemas.microsoft.com/office/drawing/2014/main" xmlns="" val="2930800694"/>
                    </a:ext>
                  </a:extLst>
                </a:gridCol>
              </a:tblGrid>
              <a:tr h="1397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Frequency separation class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Frequency separation (Fs) 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59028396"/>
                  </a:ext>
                </a:extLst>
              </a:tr>
              <a:tr h="711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 ≤ 800 MHz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59659850"/>
                  </a:ext>
                </a:extLst>
              </a:tr>
              <a:tr h="711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 ≤ 1200 MHz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108154185"/>
                  </a:ext>
                </a:extLst>
              </a:tr>
              <a:tr h="869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 ≤ 1400 MHz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1581082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5913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69247899993dc4b46d4cafad13e8d63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afb0aedd957356c03778c3e1d59d7427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2E51A43-9C1C-40B5-B010-ADC2D6E7A20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4ECB558-3F6B-453B-B5D3-F3390B860625}">
  <ds:schemaRefs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3F601CC-B708-4DC7-A351-B551376709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3431</TotalTime>
  <Words>488</Words>
  <Application>Microsoft Office PowerPoint</Application>
  <PresentationFormat>宽屏</PresentationFormat>
  <Paragraphs>66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Malgun Gothic</vt:lpstr>
      <vt:lpstr>SimSun</vt:lpstr>
      <vt:lpstr>Arial</vt:lpstr>
      <vt:lpstr>Calibri</vt:lpstr>
      <vt:lpstr>Calibri Light</vt:lpstr>
      <vt:lpstr>Times New Roman</vt:lpstr>
      <vt:lpstr>Office Theme</vt:lpstr>
      <vt:lpstr>WF on non-contiguous UL CA in FR2 </vt:lpstr>
      <vt:lpstr>Background</vt:lpstr>
      <vt:lpstr>Occupied bandwidth for CA</vt:lpstr>
      <vt:lpstr>Remaining issues with NC UL CA MPR</vt:lpstr>
      <vt:lpstr>Non-simultaneous uplink in NC carriers (1)</vt:lpstr>
      <vt:lpstr>Non-simultaneous uplink in NC carriers (2)</vt:lpstr>
      <vt:lpstr>Signaling aspects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keywords>CTPClassification=CTP_NT</cp:keywords>
  <cp:lastModifiedBy>samsung</cp:lastModifiedBy>
  <cp:revision>112</cp:revision>
  <dcterms:created xsi:type="dcterms:W3CDTF">2018-11-12T22:28:56Z</dcterms:created>
  <dcterms:modified xsi:type="dcterms:W3CDTF">2019-10-18T03:10:00Z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1554891878</vt:lpwstr>
  </property>
  <property fmtid="{D5CDD505-2E9C-101B-9397-08002B2CF9AE}" pid="6" name="ContentTypeId">
    <vt:lpwstr>0x0101003AA7AC0C743A294CADF60F661720E3E6</vt:lpwstr>
  </property>
  <property fmtid="{D5CDD505-2E9C-101B-9397-08002B2CF9AE}" pid="7" name="TitusGUID">
    <vt:lpwstr>e9cf23f3-4995-421f-9db7-c1bfd982c217</vt:lpwstr>
  </property>
  <property fmtid="{D5CDD505-2E9C-101B-9397-08002B2CF9AE}" pid="8" name="CTP_TimeStamp">
    <vt:lpwstr>2019-08-30 08:02:26Z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_2015_ms_pID_725343">
    <vt:lpwstr>(2)uxtdklYEI/yOVi3jXmHInqfktpOuzoHwNspEi3uKdif/8jXjKt2fDrBH3TBJZrGMDd6yetYA
w+osxGSUkAX4A8MxPDP7g5aLm0aU/EgeVOPFFXq7K2C3oU7+jjRJpS48aqQ2dfoLhS+tL63z
vVj7yZn2Qi174/l5qv7AIlzrO3+pqB5tKp3n3EeENPbrTJOg5aTRc5mSH42wiZPhvpiPaIk3
TOeWq23kceBbJsE7Rn</vt:lpwstr>
  </property>
  <property fmtid="{D5CDD505-2E9C-101B-9397-08002B2CF9AE}" pid="14" name="_2015_ms_pID_7253431">
    <vt:lpwstr>OyssJOPUbRj62enKcLj0vUpNxDH0z+WJGcuaSVqCZ7X4hpp0TrItT6
hZLPsjp99oC0d3IvxWvmGuKLNOFN4dJMACC+CQFCFSSK1Lii6OmiER0AlYWsMCzzWwfJJD02
AxaPPpfUtauL6uYMUwqy4LfFRWU3G4zFMJ5Ky6ls8r+1yxZUBZgaRPj2KONlUpFqp4qCSnMB
SffWXiZBqbC15wid</vt:lpwstr>
  </property>
  <property fmtid="{D5CDD505-2E9C-101B-9397-08002B2CF9AE}" pid="15" name="NSCPROP_SA">
    <vt:lpwstr>C:\Users\samsung\AppData\Local\Temp\Temp1_R4-1913044.zip\R4-1913044 WF FR2 NC UL CA r06.pptx</vt:lpwstr>
  </property>
</Properties>
</file>