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0" r:id="rId7"/>
    <p:sldId id="262" r:id="rId8"/>
    <p:sldId id="265" r:id="rId9"/>
    <p:sldId id="264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61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7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2019-10-18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WG4_Radio/TSGR4_92Bis/Docs/R4-1912403.zip" TargetMode="External"/><Relationship Id="rId3" Type="http://schemas.openxmlformats.org/officeDocument/2006/relationships/hyperlink" Target="http://www.3gpp.org/ftp/tsg_ran/WG4_Radio/TSGR4_92Bis/Docs/R4-1911401.zip" TargetMode="External"/><Relationship Id="rId7" Type="http://schemas.openxmlformats.org/officeDocument/2006/relationships/hyperlink" Target="http://www.3gpp.org/ftp/tsg_ran/WG4_Radio/TSGR4_92Bis/Docs/R4-1912312.zip" TargetMode="External"/><Relationship Id="rId2" Type="http://schemas.openxmlformats.org/officeDocument/2006/relationships/hyperlink" Target="http://www.3gpp.org/ftp/tsg_ran/WG4_Radio/TSGR4_92Bis/Docs/R4-191076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ran/WG4_Radio/TSGR4_92Bis/Docs/R4-1911549.zip" TargetMode="External"/><Relationship Id="rId5" Type="http://schemas.openxmlformats.org/officeDocument/2006/relationships/hyperlink" Target="http://www.3gpp.org/ftp/tsg_ran/WG4_Radio/TSGR4_92Bis/Docs/R4-1911528.zip" TargetMode="External"/><Relationship Id="rId4" Type="http://schemas.openxmlformats.org/officeDocument/2006/relationships/hyperlink" Target="http://www.3gpp.org/ftp/tsg_ran/WG4_Radio/TSGR4_92Bis/Docs/R4-1911509.zip" TargetMode="External"/><Relationship Id="rId9" Type="http://schemas.openxmlformats.org/officeDocument/2006/relationships/hyperlink" Target="http://www.3gpp.org/ftp/tsg_ran/WG4_Radio/TSGR4_92Bis/Docs/R4-1911511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beam correspondence in Rel-16 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Apple Inc., </a:t>
            </a:r>
            <a:r>
              <a:rPr lang="sv-SE" dirty="0" err="1"/>
              <a:t>Qualcomm</a:t>
            </a:r>
            <a:r>
              <a:rPr lang="sv-SE" dirty="0"/>
              <a:t> </a:t>
            </a:r>
            <a:r>
              <a:rPr lang="sv-SE" dirty="0" err="1"/>
              <a:t>Incorporated</a:t>
            </a:r>
            <a:r>
              <a:rPr lang="sv-SE" dirty="0"/>
              <a:t>, Samsung, Sony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#92bis						 		R4-1913049  Chongqing, China,  14-18  Oct,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following contributions on the topic of beam correspondence in Rel-16 were discussed: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266F5CE-8943-DE4B-B845-5371A733C7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216457"/>
              </p:ext>
            </p:extLst>
          </p:nvPr>
        </p:nvGraphicFramePr>
        <p:xfrm>
          <a:off x="946825" y="3015153"/>
          <a:ext cx="10406975" cy="3032208"/>
        </p:xfrm>
        <a:graphic>
          <a:graphicData uri="http://schemas.openxmlformats.org/drawingml/2006/table">
            <a:tbl>
              <a:tblPr/>
              <a:tblGrid>
                <a:gridCol w="487379">
                  <a:extLst>
                    <a:ext uri="{9D8B030D-6E8A-4147-A177-3AD203B41FA5}">
                      <a16:colId xmlns:a16="http://schemas.microsoft.com/office/drawing/2014/main" val="208740813"/>
                    </a:ext>
                  </a:extLst>
                </a:gridCol>
                <a:gridCol w="1218448">
                  <a:extLst>
                    <a:ext uri="{9D8B030D-6E8A-4147-A177-3AD203B41FA5}">
                      <a16:colId xmlns:a16="http://schemas.microsoft.com/office/drawing/2014/main" val="1959617915"/>
                    </a:ext>
                  </a:extLst>
                </a:gridCol>
                <a:gridCol w="2178869">
                  <a:extLst>
                    <a:ext uri="{9D8B030D-6E8A-4147-A177-3AD203B41FA5}">
                      <a16:colId xmlns:a16="http://schemas.microsoft.com/office/drawing/2014/main" val="3657757771"/>
                    </a:ext>
                  </a:extLst>
                </a:gridCol>
                <a:gridCol w="6522279">
                  <a:extLst>
                    <a:ext uri="{9D8B030D-6E8A-4147-A177-3AD203B41FA5}">
                      <a16:colId xmlns:a16="http://schemas.microsoft.com/office/drawing/2014/main" val="4134728859"/>
                    </a:ext>
                  </a:extLst>
                </a:gridCol>
              </a:tblGrid>
              <a:tr h="46414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ref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331844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[1]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R4-1910767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 FR2 Beam Correspondence Enhancement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684031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[2]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R4-1911401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Beam correspondence enhancement considering SNR condition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6609774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[3]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R4-1911509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 Inc.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Further views on beam correspondence enhancements in Rel-16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2816479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[4]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R4-1911528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Nokia, Nokia Shanghai Bell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FR2 BC enhancements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6928025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[5]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R4-1911549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Sony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Beam correspondence during initital access and relation to OL power control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5201387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[6]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R4-1912312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Sony, Ericsson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Beam Correspondence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7814105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[7]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R4-1912403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 beam correspondence for Rel-16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1639979"/>
                  </a:ext>
                </a:extLst>
              </a:tr>
              <a:tr h="133214"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[8]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u="sng">
                          <a:solidFill>
                            <a:srgbClr val="0000E9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R4-1911511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Apple Inc.</a:t>
                      </a:r>
                      <a:endParaRPr lang="en-US" sz="160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Views on spherical coverage requirements for initial access</a:t>
                      </a:r>
                      <a:endParaRPr lang="en-US" sz="1600" dirty="0">
                        <a:effectLst/>
                      </a:endParaRPr>
                    </a:p>
                  </a:txBody>
                  <a:tcPr marL="5896" marR="5896" marT="5896" marB="589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0D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2248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BC </a:t>
            </a:r>
            <a:r>
              <a:rPr lang="sv-SE" dirty="0" err="1"/>
              <a:t>based</a:t>
            </a:r>
            <a:r>
              <a:rPr lang="sv-SE" dirty="0"/>
              <a:t> on SSB </a:t>
            </a:r>
            <a:r>
              <a:rPr lang="sv-SE" dirty="0" err="1"/>
              <a:t>only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3" y="1825625"/>
            <a:ext cx="9562290" cy="4351338"/>
          </a:xfrm>
        </p:spPr>
        <p:txBody>
          <a:bodyPr>
            <a:normAutofit/>
          </a:bodyPr>
          <a:lstStyle/>
          <a:p>
            <a:r>
              <a:rPr lang="en-US" dirty="0"/>
              <a:t>The SSB configuration from Rel-15 is reused</a:t>
            </a:r>
          </a:p>
          <a:p>
            <a:r>
              <a:rPr lang="en-US" dirty="0">
                <a:solidFill>
                  <a:srgbClr val="7030A0"/>
                </a:solidFill>
              </a:rPr>
              <a:t>Study performance difference of BC based on SSB only vs. BC based on CSI-RS only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Remaining tasks for RAN4 #93:</a:t>
            </a:r>
          </a:p>
          <a:p>
            <a:r>
              <a:rPr lang="en-US" strike="sngStrike" dirty="0">
                <a:solidFill>
                  <a:srgbClr val="7030A0"/>
                </a:solidFill>
              </a:rPr>
              <a:t>Calculate the SNR corresponding to the configuration</a:t>
            </a:r>
          </a:p>
          <a:p>
            <a:pPr lvl="1"/>
            <a:r>
              <a:rPr lang="en-US" strike="sngStrike" dirty="0">
                <a:solidFill>
                  <a:srgbClr val="7030A0"/>
                </a:solidFill>
              </a:rPr>
              <a:t>Specify the side conditions</a:t>
            </a:r>
          </a:p>
          <a:p>
            <a:pPr lvl="2"/>
            <a:r>
              <a:rPr lang="en-US" strike="sngStrike" dirty="0">
                <a:solidFill>
                  <a:srgbClr val="7030A0"/>
                </a:solidFill>
              </a:rPr>
              <a:t>The PSD of the RS is equalized to match SNR conditions of the Rel-15 requirement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211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BC </a:t>
            </a:r>
            <a:r>
              <a:rPr lang="sv-SE" dirty="0" err="1"/>
              <a:t>based</a:t>
            </a:r>
            <a:r>
              <a:rPr lang="sv-SE" dirty="0"/>
              <a:t> on CSI-RS </a:t>
            </a:r>
            <a:r>
              <a:rPr lang="sv-SE" dirty="0" err="1"/>
              <a:t>only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4" y="1825625"/>
            <a:ext cx="6050604" cy="4730818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Assumption on the CSI-RS configuration</a:t>
            </a:r>
          </a:p>
          <a:p>
            <a:pPr lvl="1"/>
            <a:r>
              <a:rPr lang="en-US" dirty="0"/>
              <a:t>The table itemizes the parameters which will be updated relative to the Rel-15 configuration</a:t>
            </a:r>
          </a:p>
          <a:p>
            <a:pPr lvl="1"/>
            <a:r>
              <a:rPr lang="en-US" dirty="0"/>
              <a:t>All other configuration parameters related to CSI-RS are reused from Rel-15</a:t>
            </a:r>
          </a:p>
          <a:p>
            <a:pPr lvl="1"/>
            <a:r>
              <a:rPr lang="en-US" dirty="0"/>
              <a:t>NOTE: ”P3 CSI-RS” refers to CSI-RS for beam management</a:t>
            </a:r>
          </a:p>
          <a:p>
            <a:r>
              <a:rPr lang="en-US" dirty="0"/>
              <a:t>Once the CSI-RS configuration is stable:</a:t>
            </a:r>
          </a:p>
          <a:p>
            <a:pPr lvl="1"/>
            <a:r>
              <a:rPr lang="en-US" dirty="0"/>
              <a:t>Calculate the SNR corresponding to the configuration</a:t>
            </a:r>
          </a:p>
          <a:p>
            <a:pPr lvl="1"/>
            <a:r>
              <a:rPr lang="en-US" dirty="0"/>
              <a:t>Specify the side conditions</a:t>
            </a:r>
          </a:p>
          <a:p>
            <a:pPr lvl="2"/>
            <a:r>
              <a:rPr lang="en-US" dirty="0"/>
              <a:t>The PSD of the RS is equalized to match SNR conditions of the Rel-15 requirement</a:t>
            </a:r>
          </a:p>
          <a:p>
            <a:r>
              <a:rPr lang="en-US" dirty="0"/>
              <a:t>Open issues:</a:t>
            </a:r>
          </a:p>
          <a:p>
            <a:pPr lvl="1"/>
            <a:r>
              <a:rPr lang="en-US" dirty="0"/>
              <a:t>If we do not reuse CSI-RS periodicity from Rel-15, then new values for this parameter are needed</a:t>
            </a:r>
          </a:p>
          <a:p>
            <a:pPr lvl="1"/>
            <a:r>
              <a:rPr lang="en-US" dirty="0"/>
              <a:t>The definition of QCL info is FFS</a:t>
            </a:r>
          </a:p>
          <a:p>
            <a:pPr lvl="1"/>
            <a:r>
              <a:rPr lang="en-US" dirty="0"/>
              <a:t>SSB configuration is FFS</a:t>
            </a:r>
          </a:p>
          <a:p>
            <a:pPr lvl="1"/>
            <a:r>
              <a:rPr lang="en-US" dirty="0"/>
              <a:t>How to ensure that the UE has to perform BC based on the reference signal that is configured to it instead of e.g. using SSB for CSI-RS only based BC</a:t>
            </a:r>
          </a:p>
          <a:p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8FE43ED-D691-734E-967C-E0DC4F4E4A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549409"/>
              </p:ext>
            </p:extLst>
          </p:nvPr>
        </p:nvGraphicFramePr>
        <p:xfrm>
          <a:off x="6449438" y="1825625"/>
          <a:ext cx="5554494" cy="3585472"/>
        </p:xfrm>
        <a:graphic>
          <a:graphicData uri="http://schemas.openxmlformats.org/drawingml/2006/table">
            <a:tbl>
              <a:tblPr/>
              <a:tblGrid>
                <a:gridCol w="1851498">
                  <a:extLst>
                    <a:ext uri="{9D8B030D-6E8A-4147-A177-3AD203B41FA5}">
                      <a16:colId xmlns:a16="http://schemas.microsoft.com/office/drawing/2014/main" val="2514711946"/>
                    </a:ext>
                  </a:extLst>
                </a:gridCol>
                <a:gridCol w="1851498">
                  <a:extLst>
                    <a:ext uri="{9D8B030D-6E8A-4147-A177-3AD203B41FA5}">
                      <a16:colId xmlns:a16="http://schemas.microsoft.com/office/drawing/2014/main" val="2400788752"/>
                    </a:ext>
                  </a:extLst>
                </a:gridCol>
                <a:gridCol w="1851498">
                  <a:extLst>
                    <a:ext uri="{9D8B030D-6E8A-4147-A177-3AD203B41FA5}">
                      <a16:colId xmlns:a16="http://schemas.microsoft.com/office/drawing/2014/main" val="3320079667"/>
                    </a:ext>
                  </a:extLst>
                </a:gridCol>
              </a:tblGrid>
              <a:tr h="198273"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parameter</a:t>
                      </a:r>
                      <a:endParaRPr lang="en-US" sz="1200">
                        <a:effectLst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Rel-15 value (for reference)</a:t>
                      </a:r>
                      <a:endParaRPr lang="en-US" sz="1200" dirty="0">
                        <a:effectLst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Rel-16 value (this WF)</a:t>
                      </a:r>
                      <a:endParaRPr lang="en-US" sz="1200">
                        <a:effectLst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593104"/>
                  </a:ext>
                </a:extLst>
              </a:tr>
              <a:tr h="378186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periodicity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defined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20 </a:t>
                      </a: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ms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4569093"/>
                  </a:ext>
                </a:extLst>
              </a:tr>
              <a:tr h="378186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repetitions per resource set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8 [7]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Alt.2: according to UE capability [1]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417714"/>
                  </a:ext>
                </a:extLst>
              </a:tr>
              <a:tr h="285253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configuration repetition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84874"/>
                  </a:ext>
                </a:extLst>
              </a:tr>
              <a:tr h="749918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trigger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defined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Reuse Rel-15 P3 CSI-RS once for every P1 cycle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Alt.2: FFS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6454788"/>
                  </a:ext>
                </a:extLst>
              </a:tr>
              <a:tr h="749918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Tracking CSI-RS periodicity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kHz SCS: 40 for CSI-RS resources 1 and 2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 kHz SCS: 80 for CSI-RS resources 1 and 2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Alt.1: reuse Rel-15 [7]</a:t>
                      </a:r>
                    </a:p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Alt.2: FFS [1]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8151847"/>
                  </a:ext>
                </a:extLst>
              </a:tr>
              <a:tr h="102364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P3 CSI-RS QCL info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 D to SSB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7229690"/>
                  </a:ext>
                </a:extLst>
              </a:tr>
              <a:tr h="102364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P1 CSI-RS QCL info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defined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6153" marR="6153" marT="6153" marB="615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7419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681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Related</a:t>
            </a:r>
            <a:r>
              <a:rPr lang="sv-SE" dirty="0"/>
              <a:t> to </a:t>
            </a:r>
            <a:r>
              <a:rPr lang="sv-SE" dirty="0" err="1"/>
              <a:t>beam</a:t>
            </a:r>
            <a:r>
              <a:rPr lang="sv-SE" dirty="0"/>
              <a:t> </a:t>
            </a:r>
            <a:r>
              <a:rPr lang="sv-SE" dirty="0" err="1"/>
              <a:t>correspondence</a:t>
            </a:r>
            <a:r>
              <a:rPr lang="sv-SE" dirty="0"/>
              <a:t> </a:t>
            </a:r>
            <a:r>
              <a:rPr lang="sv-SE" dirty="0" err="1"/>
              <a:t>tolerance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833" y="1825625"/>
            <a:ext cx="11459184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If UE support Rel-16 BC and UE is Rel-15 BC bit-1 UE,</a:t>
            </a:r>
          </a:p>
          <a:p>
            <a:pPr lvl="1"/>
            <a:r>
              <a:rPr lang="en-US" dirty="0"/>
              <a:t>UE test EIRP (peak and spherical) requirement based on UE autonomous BC with updated side condition and/or configuration to be defined in Rel-16; </a:t>
            </a:r>
          </a:p>
          <a:p>
            <a:pPr lvl="1"/>
            <a:r>
              <a:rPr lang="en-US" dirty="0"/>
              <a:t>If passed, Rel-15 EIRP (peak and spherical) requirement can be skipped. But two times of testing (for SSB-only and CSI-RS only) are needed.</a:t>
            </a:r>
          </a:p>
          <a:p>
            <a:r>
              <a:rPr lang="en-US" dirty="0"/>
              <a:t>Alt.1: If UE support Rel-16 BC and UE is Rel-15 BC bit-0 UE,</a:t>
            </a:r>
          </a:p>
          <a:p>
            <a:pPr lvl="1"/>
            <a:r>
              <a:rPr lang="en-US" dirty="0"/>
              <a:t>It is invalid scenario and this is not allowed</a:t>
            </a:r>
          </a:p>
          <a:p>
            <a:r>
              <a:rPr lang="en-US" dirty="0"/>
              <a:t>Alt.2: If UE support Rel-16 BC and UE is Rel-15 BC bit-0 UE,</a:t>
            </a:r>
          </a:p>
          <a:p>
            <a:pPr lvl="1"/>
            <a:r>
              <a:rPr lang="en-US" dirty="0"/>
              <a:t>UE test EIRP (peak and spherical) requirement based on UL beam sweeping assistance with updated side conditions and/or configuration to be defined in Rel-16;</a:t>
            </a:r>
          </a:p>
          <a:p>
            <a:pPr lvl="1"/>
            <a:r>
              <a:rPr lang="en-US" dirty="0"/>
              <a:t>UE test beam correspondence tolerance with updated side condition and/or configuration to be defined in Rel-16;</a:t>
            </a:r>
          </a:p>
          <a:p>
            <a:pPr lvl="1"/>
            <a:r>
              <a:rPr lang="en-US" dirty="0"/>
              <a:t>If passed, Rel-15 EIRP (peak and spherical) requirement can be skipped. But two times of testing (for SSB-only and CSI-RS only) are needed.</a:t>
            </a:r>
          </a:p>
        </p:txBody>
      </p:sp>
    </p:spTree>
    <p:extLst>
      <p:ext uri="{BB962C8B-B14F-4D97-AF65-F5344CB8AC3E}">
        <p14:creationId xmlns:p14="http://schemas.microsoft.com/office/powerpoint/2010/main" val="3900421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Other</a:t>
            </a:r>
            <a:r>
              <a:rPr lang="sv-SE" dirty="0"/>
              <a:t> </a:t>
            </a:r>
            <a:r>
              <a:rPr lang="sv-SE" dirty="0" err="1"/>
              <a:t>aspects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91055"/>
            <a:ext cx="11078183" cy="515566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Two enhancements were proposed:</a:t>
            </a:r>
          </a:p>
          <a:p>
            <a:pPr lvl="1"/>
            <a:r>
              <a:rPr lang="en-US" dirty="0"/>
              <a:t>Enhancements to measurement reporting [2]:</a:t>
            </a:r>
          </a:p>
          <a:p>
            <a:pPr lvl="2"/>
            <a:r>
              <a:rPr lang="en-US" dirty="0"/>
              <a:t>Network makes use of UE reported L1-RSRP to roughly improve beam correspondence performance</a:t>
            </a:r>
          </a:p>
          <a:p>
            <a:pPr lvl="2"/>
            <a:r>
              <a:rPr lang="en-US" dirty="0"/>
              <a:t>Add dynamic signaling from UE to network to accurately improve beam correspondence performance, e.g.: UE can signal to network the UE measured SNR, and/or the necessity of UL beam sweeping, and/or the exact SRS resource number needed</a:t>
            </a:r>
          </a:p>
          <a:p>
            <a:pPr lvl="1"/>
            <a:r>
              <a:rPr lang="en-US" dirty="0"/>
              <a:t>Introduction of a requirement on beam correspondence for initial access [5]:</a:t>
            </a:r>
          </a:p>
          <a:p>
            <a:pPr lvl="2"/>
            <a:r>
              <a:rPr lang="en-US" dirty="0"/>
              <a:t>UE spherical coverage for PRACH transmissions (power class 3)</a:t>
            </a:r>
          </a:p>
          <a:p>
            <a:pPr lvl="2"/>
            <a:r>
              <a:rPr lang="en-US" dirty="0"/>
              <a:t>Radiated spherical coverage sensitivity requirement on RAR (Msg2) reception</a:t>
            </a:r>
            <a:endParaRPr lang="en-US" strike="sngStrike" dirty="0"/>
          </a:p>
          <a:p>
            <a:pPr lvl="2"/>
            <a:r>
              <a:rPr lang="en-US" dirty="0"/>
              <a:t>Considering that verification of BC at initial access through open loop power control test would require significantly improved accuracy of the core requirement</a:t>
            </a:r>
          </a:p>
          <a:p>
            <a:pPr lvl="1"/>
            <a:r>
              <a:rPr lang="en-US" dirty="0"/>
              <a:t>During the RAN4 #93 meeting RAN4 will discuss whether these enhancements are in the scope of the WID</a:t>
            </a:r>
            <a:endParaRPr lang="en-US" strike="sngStrike" dirty="0"/>
          </a:p>
          <a:p>
            <a:r>
              <a:rPr lang="en-US" dirty="0"/>
              <a:t>Signaling aspects for the enhanced beam correspondence in Rel-16 are FFS</a:t>
            </a:r>
          </a:p>
        </p:txBody>
      </p:sp>
    </p:spTree>
    <p:extLst>
      <p:ext uri="{BB962C8B-B14F-4D97-AF65-F5344CB8AC3E}">
        <p14:creationId xmlns:p14="http://schemas.microsoft.com/office/powerpoint/2010/main" val="3044659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4ECB558-3F6B-453B-B5D3-F3390B860625}">
  <ds:schemaRefs>
    <ds:schemaRef ds:uri="http://purl.org/dc/elements/1.1/"/>
    <ds:schemaRef ds:uri="http://purl.org/dc/terms/"/>
    <ds:schemaRef ds:uri="http://schemas.microsoft.com/office/2006/documentManagement/types"/>
    <ds:schemaRef ds:uri="6f846979-0e6f-42ff-8b87-e1893efeda99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3723</TotalTime>
  <Words>847</Words>
  <Application>Microsoft Macintosh PowerPoint</Application>
  <PresentationFormat>Widescreen</PresentationFormat>
  <Paragraphs>112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Arial</vt:lpstr>
      <vt:lpstr>Calibri</vt:lpstr>
      <vt:lpstr>Calibri Light</vt:lpstr>
      <vt:lpstr>Times New Roman</vt:lpstr>
      <vt:lpstr>Office Theme</vt:lpstr>
      <vt:lpstr>WF on beam correspondence in Rel-16 </vt:lpstr>
      <vt:lpstr>Background</vt:lpstr>
      <vt:lpstr>BC based on SSB only</vt:lpstr>
      <vt:lpstr>BC based on CSI-RS only</vt:lpstr>
      <vt:lpstr>Related to beam correspondence tolerance</vt:lpstr>
      <vt:lpstr>Other aspects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Toliy Ioffe</cp:lastModifiedBy>
  <cp:revision>149</cp:revision>
  <dcterms:created xsi:type="dcterms:W3CDTF">2018-11-12T22:28:56Z</dcterms:created>
  <dcterms:modified xsi:type="dcterms:W3CDTF">2019-10-18T02:32:58Z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</Properties>
</file>