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4" r:id="rId3"/>
    <p:sldId id="266" r:id="rId4"/>
    <p:sldId id="269" r:id="rId5"/>
    <p:sldId id="270" r:id="rId6"/>
    <p:sldId id="271" r:id="rId7"/>
    <p:sldId id="25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31901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Way forward on </a:t>
            </a:r>
            <a:r>
              <a:rPr lang="en-US" altLang="zh-CN" sz="4000" dirty="0"/>
              <a:t>switching period between case 1 and case 2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281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#92bis	</a:t>
            </a:r>
          </a:p>
          <a:p>
            <a:r>
              <a:rPr lang="en-US" altLang="zh-CN" sz="2000" dirty="0"/>
              <a:t>Chongqing, China, 14 - 18 Oct, </a:t>
            </a:r>
            <a:r>
              <a:rPr lang="en-US" altLang="zh-CN" sz="2000" dirty="0" smtClean="0"/>
              <a:t>2019</a:t>
            </a:r>
          </a:p>
          <a:p>
            <a:r>
              <a:rPr lang="en-US" altLang="ja-JP" sz="2000" dirty="0" smtClean="0"/>
              <a:t>Agenda: </a:t>
            </a:r>
            <a:r>
              <a:rPr lang="en-US" altLang="zh-CN" sz="2000" dirty="0"/>
              <a:t>8.13.6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 smtClean="0"/>
              <a:t>R4-1913041</a:t>
            </a:r>
            <a:endParaRPr lang="en-US" altLang="zh-CN" sz="2000" dirty="0" smtClean="0"/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5145968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rgbClr val="00B050"/>
                </a:solidFill>
              </a:rPr>
              <a:t>Way Forward</a:t>
            </a:r>
            <a:endParaRPr lang="zh-CN" altLang="en-US" sz="3600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51309"/>
            <a:ext cx="8229600" cy="4958011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>
                <a:solidFill>
                  <a:srgbClr val="00B050"/>
                </a:solidFill>
              </a:rPr>
              <a:t>Length of the UL switching period</a:t>
            </a:r>
            <a:endParaRPr lang="en-GB" altLang="zh-CN" sz="2000" dirty="0" smtClean="0">
              <a:solidFill>
                <a:srgbClr val="00B050"/>
              </a:solidFill>
            </a:endParaRPr>
          </a:p>
          <a:p>
            <a:pPr lvl="1"/>
            <a:r>
              <a:rPr lang="en-GB" altLang="zh-CN" sz="1800" dirty="0" smtClean="0">
                <a:solidFill>
                  <a:srgbClr val="00B050"/>
                </a:solidFill>
              </a:rPr>
              <a:t>RAN4 </a:t>
            </a:r>
            <a:r>
              <a:rPr lang="en-GB" altLang="zh-CN" sz="1800" dirty="0">
                <a:solidFill>
                  <a:srgbClr val="00B050"/>
                </a:solidFill>
              </a:rPr>
              <a:t>recommendation on the </a:t>
            </a:r>
            <a:r>
              <a:rPr lang="en-GB" altLang="zh-CN" sz="1800" dirty="0" smtClean="0">
                <a:solidFill>
                  <a:srgbClr val="00B050"/>
                </a:solidFill>
              </a:rPr>
              <a:t>length </a:t>
            </a:r>
            <a:r>
              <a:rPr lang="en-GB" altLang="zh-CN" sz="1800" dirty="0">
                <a:solidFill>
                  <a:srgbClr val="00B050"/>
                </a:solidFill>
              </a:rPr>
              <a:t>of UL switching period for defining UE RF requirements and capability reporting:</a:t>
            </a:r>
            <a:endParaRPr lang="zh-CN" altLang="zh-CN" sz="1800" dirty="0">
              <a:solidFill>
                <a:srgbClr val="00B050"/>
              </a:solidFill>
            </a:endParaRPr>
          </a:p>
          <a:p>
            <a:pPr lvl="2"/>
            <a:r>
              <a:rPr lang="en-US" altLang="zh-CN" sz="1600" dirty="0">
                <a:solidFill>
                  <a:srgbClr val="00B050"/>
                </a:solidFill>
              </a:rPr>
              <a:t>[0]us, 35us, 140 us, [250]us</a:t>
            </a:r>
            <a:endParaRPr lang="zh-CN" altLang="zh-CN" sz="1600" dirty="0">
              <a:solidFill>
                <a:srgbClr val="00B050"/>
              </a:solidFill>
            </a:endParaRPr>
          </a:p>
          <a:p>
            <a:pPr lvl="3"/>
            <a:r>
              <a:rPr lang="en-US" altLang="zh-CN" sz="1400" dirty="0">
                <a:solidFill>
                  <a:srgbClr val="00B050"/>
                </a:solidFill>
              </a:rPr>
              <a:t>RAN4 will decide whether 250us will be defined based on UE implementation in RAN4 #93 meeting</a:t>
            </a:r>
            <a:endParaRPr lang="zh-CN" altLang="zh-CN" sz="2400" dirty="0">
              <a:solidFill>
                <a:srgbClr val="00B050"/>
              </a:solidFill>
            </a:endParaRPr>
          </a:p>
          <a:p>
            <a:pPr lvl="3"/>
            <a:r>
              <a:rPr lang="en-US" altLang="zh-CN" sz="1400" dirty="0">
                <a:solidFill>
                  <a:srgbClr val="00B050"/>
                </a:solidFill>
              </a:rPr>
              <a:t>0us cannot be achieved with the UE implementation of 2 </a:t>
            </a:r>
            <a:r>
              <a:rPr lang="en-US" altLang="zh-CN" sz="1400" dirty="0" err="1">
                <a:solidFill>
                  <a:srgbClr val="00B050"/>
                </a:solidFill>
              </a:rPr>
              <a:t>Tx</a:t>
            </a:r>
            <a:r>
              <a:rPr lang="en-US" altLang="zh-CN" sz="1400" dirty="0">
                <a:solidFill>
                  <a:srgbClr val="00B050"/>
                </a:solidFill>
              </a:rPr>
              <a:t> chains in total. RAN4 will decide whether 0us will be defined from RF requirements and/or capability reporting perspective for forward compatibility in RAN4 #93 meeting.</a:t>
            </a:r>
            <a:endParaRPr lang="zh-CN" altLang="zh-CN" sz="2400" dirty="0">
              <a:solidFill>
                <a:srgbClr val="00B050"/>
              </a:solidFill>
            </a:endParaRPr>
          </a:p>
          <a:p>
            <a:pPr lvl="2"/>
            <a:r>
              <a:rPr lang="en-US" altLang="zh-CN" sz="1600" dirty="0" smtClean="0">
                <a:solidFill>
                  <a:srgbClr val="FFC000"/>
                </a:solidFill>
              </a:rPr>
              <a:t>The same length of </a:t>
            </a:r>
            <a:r>
              <a:rPr lang="en-US" altLang="zh-CN" sz="1600" dirty="0">
                <a:solidFill>
                  <a:srgbClr val="FFC000"/>
                </a:solidFill>
              </a:rPr>
              <a:t>switching period for switching from case 1 to case 2 and from case 2 to case </a:t>
            </a:r>
            <a:r>
              <a:rPr lang="en-US" altLang="zh-CN" sz="1600" dirty="0" smtClean="0">
                <a:solidFill>
                  <a:srgbClr val="FFC000"/>
                </a:solidFill>
              </a:rPr>
              <a:t>1</a:t>
            </a:r>
            <a:r>
              <a:rPr lang="en-US" altLang="zh-CN" sz="1600" dirty="0">
                <a:solidFill>
                  <a:srgbClr val="FFC000"/>
                </a:solidFill>
              </a:rPr>
              <a:t>.</a:t>
            </a:r>
            <a:endParaRPr lang="zh-CN" altLang="zh-CN" sz="1600" dirty="0">
              <a:solidFill>
                <a:srgbClr val="FFC000"/>
              </a:solidFill>
            </a:endParaRPr>
          </a:p>
          <a:p>
            <a:pPr lvl="2"/>
            <a:r>
              <a:rPr lang="en-US" altLang="zh-CN" sz="1600" dirty="0" smtClean="0">
                <a:solidFill>
                  <a:srgbClr val="00B050"/>
                </a:solidFill>
              </a:rPr>
              <a:t>RAN4 </a:t>
            </a:r>
            <a:r>
              <a:rPr lang="en-US" altLang="zh-CN" sz="1600" dirty="0">
                <a:solidFill>
                  <a:srgbClr val="00B050"/>
                </a:solidFill>
              </a:rPr>
              <a:t>does not preclude the possibility of down-selecting to the single value (e.g., one non-zero value) due to BS complexity issue and system performance.</a:t>
            </a:r>
            <a:endParaRPr lang="zh-CN" altLang="zh-CN" sz="1600" dirty="0">
              <a:solidFill>
                <a:srgbClr val="00B050"/>
              </a:solidFill>
            </a:endParaRPr>
          </a:p>
          <a:p>
            <a:pPr lvl="2"/>
            <a:r>
              <a:rPr lang="en-US" altLang="zh-CN" sz="1600" dirty="0">
                <a:solidFill>
                  <a:srgbClr val="00B050"/>
                </a:solidFill>
              </a:rPr>
              <a:t>RAN4 does not preclude the possibility of introducing UE capability bit to allow different UE implementation. </a:t>
            </a:r>
            <a:endParaRPr lang="zh-CN" altLang="zh-CN" sz="1600" dirty="0">
              <a:solidFill>
                <a:srgbClr val="00B050"/>
              </a:solidFill>
            </a:endParaRPr>
          </a:p>
          <a:p>
            <a:pPr lvl="2"/>
            <a:r>
              <a:rPr lang="en-US" altLang="zh-CN" sz="1600" dirty="0">
                <a:solidFill>
                  <a:srgbClr val="00B050"/>
                </a:solidFill>
              </a:rPr>
              <a:t>Existing RAN4 requirements will be not impact by introducing of the length of UL switching </a:t>
            </a:r>
            <a:r>
              <a:rPr lang="en-US" altLang="zh-CN" sz="1600" dirty="0" smtClean="0">
                <a:solidFill>
                  <a:srgbClr val="00B050"/>
                </a:solidFill>
              </a:rPr>
              <a:t>period</a:t>
            </a:r>
          </a:p>
          <a:p>
            <a:pPr lvl="1"/>
            <a:r>
              <a:rPr lang="en-GB" altLang="zh-CN" sz="1800" dirty="0" smtClean="0">
                <a:solidFill>
                  <a:srgbClr val="00B050"/>
                </a:solidFill>
              </a:rPr>
              <a:t>The </a:t>
            </a:r>
            <a:r>
              <a:rPr lang="en-GB" altLang="zh-CN" sz="1800" dirty="0">
                <a:solidFill>
                  <a:srgbClr val="00B050"/>
                </a:solidFill>
              </a:rPr>
              <a:t>RAN4 recommendation will be sent to RAN1, and ask RAN1 to reply LS to RAN4 if RAN1 find there is any issues with the RAN4 recommendation</a:t>
            </a:r>
            <a:r>
              <a:rPr lang="en-GB" altLang="zh-CN" sz="1800" dirty="0" smtClean="0">
                <a:solidFill>
                  <a:srgbClr val="00B050"/>
                </a:solidFill>
              </a:rPr>
              <a:t>.</a:t>
            </a:r>
            <a:endParaRPr lang="zh-CN" altLang="zh-CN" sz="1800" dirty="0">
              <a:solidFill>
                <a:srgbClr val="00B05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68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rgbClr val="00B050"/>
                </a:solidFill>
              </a:rPr>
              <a:t>Way </a:t>
            </a:r>
            <a:r>
              <a:rPr lang="en-US" altLang="zh-CN" sz="3600" dirty="0" smtClean="0">
                <a:solidFill>
                  <a:srgbClr val="00B050"/>
                </a:solidFill>
              </a:rPr>
              <a:t>Forward</a:t>
            </a:r>
            <a:endParaRPr lang="zh-CN" altLang="en-US" sz="3600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24536"/>
          </a:xfrm>
        </p:spPr>
        <p:txBody>
          <a:bodyPr>
            <a:noAutofit/>
          </a:bodyPr>
          <a:lstStyle/>
          <a:p>
            <a:pPr lvl="0">
              <a:spcBef>
                <a:spcPts val="500"/>
              </a:spcBef>
            </a:pPr>
            <a:r>
              <a:rPr lang="en-US" altLang="zh-CN" sz="2400" dirty="0">
                <a:solidFill>
                  <a:srgbClr val="00B050"/>
                </a:solidFill>
              </a:rPr>
              <a:t>Location of the switching period</a:t>
            </a:r>
            <a:endParaRPr lang="en-US" altLang="zh-CN" sz="2400" dirty="0" smtClean="0">
              <a:solidFill>
                <a:srgbClr val="00B050"/>
              </a:solidFill>
            </a:endParaRPr>
          </a:p>
          <a:p>
            <a:pPr lvl="1">
              <a:spcBef>
                <a:spcPts val="500"/>
              </a:spcBef>
            </a:pPr>
            <a:r>
              <a:rPr lang="en-US" altLang="zh-CN" sz="2000" dirty="0" smtClean="0">
                <a:solidFill>
                  <a:srgbClr val="00B050"/>
                </a:solidFill>
              </a:rPr>
              <a:t>For EN-DC: in </a:t>
            </a:r>
            <a:r>
              <a:rPr lang="en-US" altLang="zh-CN" sz="2000" dirty="0">
                <a:solidFill>
                  <a:srgbClr val="00B050"/>
                </a:solidFill>
              </a:rPr>
              <a:t>NR carrier</a:t>
            </a:r>
            <a:endParaRPr lang="zh-CN" altLang="zh-CN" sz="2000" dirty="0">
              <a:solidFill>
                <a:srgbClr val="00B050"/>
              </a:solidFill>
            </a:endParaRPr>
          </a:p>
          <a:p>
            <a:pPr lvl="1">
              <a:spcBef>
                <a:spcPts val="500"/>
              </a:spcBef>
            </a:pPr>
            <a:r>
              <a:rPr lang="en-US" altLang="zh-CN" sz="2000" dirty="0" smtClean="0">
                <a:solidFill>
                  <a:srgbClr val="00B050"/>
                </a:solidFill>
              </a:rPr>
              <a:t>For </a:t>
            </a:r>
            <a:r>
              <a:rPr lang="en-US" altLang="zh-CN" sz="2000" dirty="0">
                <a:solidFill>
                  <a:srgbClr val="00B050"/>
                </a:solidFill>
              </a:rPr>
              <a:t>UL CA and </a:t>
            </a:r>
            <a:r>
              <a:rPr lang="en-US" altLang="zh-CN" sz="2000" dirty="0" smtClean="0">
                <a:solidFill>
                  <a:srgbClr val="00B050"/>
                </a:solidFill>
              </a:rPr>
              <a:t>SUL: semi-statically </a:t>
            </a:r>
            <a:r>
              <a:rPr lang="en-US" altLang="zh-CN" sz="2000" dirty="0">
                <a:solidFill>
                  <a:srgbClr val="00B050"/>
                </a:solidFill>
              </a:rPr>
              <a:t>configured by RRC on one specific carrier of the two uplink carriers</a:t>
            </a:r>
            <a:endParaRPr lang="zh-CN" altLang="zh-CN" sz="2000" dirty="0">
              <a:solidFill>
                <a:srgbClr val="00B050"/>
              </a:solidFill>
            </a:endParaRPr>
          </a:p>
          <a:p>
            <a:pPr lvl="0">
              <a:spcBef>
                <a:spcPts val="500"/>
              </a:spcBef>
            </a:pPr>
            <a:r>
              <a:rPr lang="en-US" altLang="zh-CN" sz="2400" dirty="0">
                <a:solidFill>
                  <a:srgbClr val="00B050"/>
                </a:solidFill>
              </a:rPr>
              <a:t>Applicable carrier(s) of UL outage due to switching</a:t>
            </a:r>
            <a:endParaRPr lang="zh-CN" altLang="zh-CN" sz="2000" dirty="0">
              <a:solidFill>
                <a:srgbClr val="00B050"/>
              </a:solidFill>
            </a:endParaRPr>
          </a:p>
          <a:p>
            <a:pPr lvl="1">
              <a:spcBef>
                <a:spcPts val="500"/>
              </a:spcBef>
            </a:pPr>
            <a:r>
              <a:rPr lang="en-US" altLang="zh-CN" sz="2000" dirty="0">
                <a:solidFill>
                  <a:srgbClr val="00B050"/>
                </a:solidFill>
              </a:rPr>
              <a:t>B</a:t>
            </a:r>
            <a:r>
              <a:rPr lang="en-US" altLang="zh-CN" sz="2000" dirty="0" smtClean="0">
                <a:solidFill>
                  <a:srgbClr val="00B050"/>
                </a:solidFill>
              </a:rPr>
              <a:t>oth </a:t>
            </a:r>
            <a:r>
              <a:rPr lang="en-US" altLang="zh-CN" sz="2000" dirty="0">
                <a:solidFill>
                  <a:srgbClr val="00B050"/>
                </a:solidFill>
              </a:rPr>
              <a:t>carrier 1 and carrier 2 </a:t>
            </a:r>
            <a:endParaRPr lang="en-US" altLang="zh-CN" sz="2000" dirty="0" smtClean="0">
              <a:solidFill>
                <a:srgbClr val="00B050"/>
              </a:solidFill>
            </a:endParaRPr>
          </a:p>
          <a:p>
            <a:pPr>
              <a:spcBef>
                <a:spcPts val="500"/>
              </a:spcBef>
            </a:pPr>
            <a:r>
              <a:rPr lang="en-US" altLang="zh-CN" sz="2400" dirty="0">
                <a:solidFill>
                  <a:srgbClr val="00B050"/>
                </a:solidFill>
              </a:rPr>
              <a:t>Transient </a:t>
            </a:r>
            <a:r>
              <a:rPr lang="en-US" altLang="zh-CN" sz="2400" dirty="0" smtClean="0">
                <a:solidFill>
                  <a:srgbClr val="00B050"/>
                </a:solidFill>
              </a:rPr>
              <a:t>period</a:t>
            </a:r>
          </a:p>
          <a:p>
            <a:pPr lvl="1">
              <a:spcBef>
                <a:spcPts val="500"/>
              </a:spcBef>
            </a:pPr>
            <a:r>
              <a:rPr lang="en-US" altLang="zh-CN" sz="2000" dirty="0" smtClean="0">
                <a:solidFill>
                  <a:srgbClr val="00B050"/>
                </a:solidFill>
              </a:rPr>
              <a:t>Define </a:t>
            </a:r>
            <a:r>
              <a:rPr lang="en-US" altLang="zh-CN" sz="2000" dirty="0">
                <a:solidFill>
                  <a:srgbClr val="00B050"/>
                </a:solidFill>
              </a:rPr>
              <a:t>transient period in addition to the switching period</a:t>
            </a:r>
            <a:endParaRPr lang="zh-CN" altLang="zh-CN" sz="2000" dirty="0">
              <a:solidFill>
                <a:srgbClr val="00B050"/>
              </a:solidFill>
            </a:endParaRPr>
          </a:p>
          <a:p>
            <a:pPr lvl="1">
              <a:spcBef>
                <a:spcPts val="500"/>
              </a:spcBef>
            </a:pPr>
            <a:r>
              <a:rPr lang="en-US" altLang="zh-CN" sz="2000" dirty="0">
                <a:solidFill>
                  <a:srgbClr val="00B050"/>
                </a:solidFill>
              </a:rPr>
              <a:t>Length of transient period: 10 us for NR, 20 us for E-UTRA</a:t>
            </a:r>
            <a:endParaRPr lang="zh-CN" altLang="zh-CN" sz="2000" dirty="0">
              <a:solidFill>
                <a:srgbClr val="00B050"/>
              </a:solidFill>
            </a:endParaRPr>
          </a:p>
          <a:p>
            <a:pPr lvl="1">
              <a:spcBef>
                <a:spcPts val="500"/>
              </a:spcBef>
            </a:pPr>
            <a:endParaRPr lang="zh-CN" altLang="zh-CN" sz="3200" dirty="0">
              <a:solidFill>
                <a:srgbClr val="00B05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087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rgbClr val="00B050"/>
                </a:solidFill>
              </a:rPr>
              <a:t>Way </a:t>
            </a:r>
            <a:r>
              <a:rPr lang="en-US" altLang="zh-CN" sz="3600" dirty="0" smtClean="0">
                <a:solidFill>
                  <a:srgbClr val="00B050"/>
                </a:solidFill>
              </a:rPr>
              <a:t>Forward</a:t>
            </a:r>
            <a:endParaRPr lang="zh-CN" altLang="en-US" sz="3600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24536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>
                <a:solidFill>
                  <a:srgbClr val="00B050"/>
                </a:solidFill>
              </a:rPr>
              <a:t>Additional time for </a:t>
            </a:r>
            <a:r>
              <a:rPr lang="en-US" altLang="zh-CN" sz="2400" dirty="0" smtClean="0">
                <a:solidFill>
                  <a:srgbClr val="00B050"/>
                </a:solidFill>
              </a:rPr>
              <a:t>PUSCH </a:t>
            </a:r>
            <a:r>
              <a:rPr lang="en-US" altLang="zh-CN" sz="2400" dirty="0">
                <a:solidFill>
                  <a:srgbClr val="00B050"/>
                </a:solidFill>
              </a:rPr>
              <a:t>preparation </a:t>
            </a:r>
            <a:r>
              <a:rPr lang="en-US" altLang="zh-CN" sz="2400" dirty="0" smtClean="0">
                <a:solidFill>
                  <a:srgbClr val="00B050"/>
                </a:solidFill>
              </a:rPr>
              <a:t>procedure</a:t>
            </a:r>
          </a:p>
          <a:p>
            <a:pPr lvl="1"/>
            <a:r>
              <a:rPr lang="en-US" altLang="zh-CN" sz="2200" dirty="0" smtClean="0">
                <a:solidFill>
                  <a:srgbClr val="00B050"/>
                </a:solidFill>
              </a:rPr>
              <a:t>Information </a:t>
            </a:r>
            <a:r>
              <a:rPr lang="en-US" altLang="zh-CN" sz="2200" dirty="0">
                <a:solidFill>
                  <a:srgbClr val="00B050"/>
                </a:solidFill>
              </a:rPr>
              <a:t>to RAN1: A potential issue was raised in RAN4 that UL switching period may impact PUSCH preparation procedure time.</a:t>
            </a: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RAN4 can continue discussing on whether the PUSCH preparation time can happen in parallel with the switching time, based on the UE implementation.</a:t>
            </a:r>
          </a:p>
          <a:p>
            <a:r>
              <a:rPr lang="en-US" altLang="zh-CN" sz="2400" dirty="0">
                <a:solidFill>
                  <a:srgbClr val="00B050"/>
                </a:solidFill>
              </a:rPr>
              <a:t>Information to </a:t>
            </a:r>
            <a:r>
              <a:rPr lang="en-US" altLang="zh-CN" sz="2400" dirty="0" smtClean="0">
                <a:solidFill>
                  <a:srgbClr val="00B050"/>
                </a:solidFill>
              </a:rPr>
              <a:t>RAN1</a:t>
            </a: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RAN4 recommendation on </a:t>
            </a:r>
            <a:r>
              <a:rPr lang="fr-FR" altLang="zh-CN" sz="2000" dirty="0">
                <a:solidFill>
                  <a:srgbClr val="00B050"/>
                </a:solidFill>
              </a:rPr>
              <a:t>the length of UL switching period</a:t>
            </a:r>
            <a:endParaRPr lang="zh-CN" altLang="zh-CN" sz="2000" dirty="0">
              <a:solidFill>
                <a:srgbClr val="00B050"/>
              </a:solidFill>
            </a:endParaRP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RAN4 agreement on </a:t>
            </a:r>
            <a:r>
              <a:rPr lang="fr-FR" altLang="zh-CN" sz="2000" dirty="0">
                <a:solidFill>
                  <a:srgbClr val="00B050"/>
                </a:solidFill>
              </a:rPr>
              <a:t>the location of UL switching period</a:t>
            </a:r>
            <a:endParaRPr lang="zh-CN" altLang="zh-CN" sz="2000" dirty="0">
              <a:solidFill>
                <a:srgbClr val="00B050"/>
              </a:solidFill>
            </a:endParaRPr>
          </a:p>
          <a:p>
            <a:pPr lvl="1"/>
            <a:r>
              <a:rPr lang="fr-FR" altLang="zh-CN" sz="2000" dirty="0">
                <a:solidFill>
                  <a:srgbClr val="00B050"/>
                </a:solidFill>
              </a:rPr>
              <a:t>Potential issue identified in RAN4 </a:t>
            </a:r>
            <a:r>
              <a:rPr lang="en-US" altLang="zh-CN" sz="2000" dirty="0">
                <a:solidFill>
                  <a:srgbClr val="00B050"/>
                </a:solidFill>
              </a:rPr>
              <a:t>on </a:t>
            </a:r>
            <a:r>
              <a:rPr lang="fr-FR" altLang="zh-CN" sz="2000" dirty="0">
                <a:solidFill>
                  <a:srgbClr val="00B050"/>
                </a:solidFill>
              </a:rPr>
              <a:t>PUSCH preparation </a:t>
            </a:r>
            <a:r>
              <a:rPr lang="en-US" altLang="zh-CN" sz="2000" dirty="0">
                <a:solidFill>
                  <a:srgbClr val="00B050"/>
                </a:solidFill>
              </a:rPr>
              <a:t>procedure </a:t>
            </a:r>
            <a:r>
              <a:rPr lang="fr-FR" altLang="zh-CN" sz="2000" dirty="0" smtClean="0">
                <a:solidFill>
                  <a:srgbClr val="00B050"/>
                </a:solidFill>
              </a:rPr>
              <a:t>time</a:t>
            </a:r>
          </a:p>
          <a:p>
            <a:pPr lvl="1"/>
            <a:r>
              <a:rPr lang="en-US" altLang="zh-CN" sz="2000" dirty="0" smtClean="0">
                <a:solidFill>
                  <a:srgbClr val="00B050"/>
                </a:solidFill>
              </a:rPr>
              <a:t>RAN4 </a:t>
            </a:r>
            <a:r>
              <a:rPr lang="en-US" altLang="zh-CN" sz="2000" dirty="0">
                <a:solidFill>
                  <a:srgbClr val="00B050"/>
                </a:solidFill>
              </a:rPr>
              <a:t>agreement on transient period</a:t>
            </a:r>
            <a:endParaRPr lang="zh-CN" altLang="zh-CN" sz="2000" dirty="0">
              <a:solidFill>
                <a:srgbClr val="00B050"/>
              </a:solidFill>
            </a:endParaRPr>
          </a:p>
          <a:p>
            <a:endParaRPr lang="zh-CN" altLang="zh-CN" sz="2800" dirty="0">
              <a:solidFill>
                <a:srgbClr val="00B05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460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sz="3600" dirty="0"/>
              <a:t>Way </a:t>
            </a:r>
            <a:r>
              <a:rPr lang="en-US" altLang="zh-CN" sz="3600" dirty="0" smtClean="0"/>
              <a:t>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err="1">
                <a:solidFill>
                  <a:srgbClr val="00B050"/>
                </a:solidFill>
              </a:rPr>
              <a:t>Tx</a:t>
            </a:r>
            <a:r>
              <a:rPr lang="en-US" altLang="zh-CN" sz="2400" dirty="0">
                <a:solidFill>
                  <a:srgbClr val="00B050"/>
                </a:solidFill>
              </a:rPr>
              <a:t> in case 1 and case 2</a:t>
            </a:r>
            <a:endParaRPr lang="zh-CN" altLang="zh-CN" sz="2400" dirty="0">
              <a:solidFill>
                <a:srgbClr val="00B05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00B050"/>
                </a:solidFill>
              </a:rPr>
              <a:t>Clarify in RAN4 that </a:t>
            </a:r>
            <a:r>
              <a:rPr lang="en-US" altLang="zh-CN" sz="2000" dirty="0">
                <a:solidFill>
                  <a:srgbClr val="00B050"/>
                </a:solidFill>
              </a:rPr>
              <a:t>the “</a:t>
            </a:r>
            <a:r>
              <a:rPr lang="en-US" altLang="zh-CN" sz="2000" dirty="0" err="1">
                <a:solidFill>
                  <a:srgbClr val="00B050"/>
                </a:solidFill>
              </a:rPr>
              <a:t>Tx</a:t>
            </a:r>
            <a:r>
              <a:rPr lang="en-US" altLang="zh-CN" sz="2000" dirty="0">
                <a:solidFill>
                  <a:srgbClr val="00B050"/>
                </a:solidFill>
              </a:rPr>
              <a:t>” in the WID means </a:t>
            </a:r>
            <a:r>
              <a:rPr lang="en-US" altLang="zh-CN" sz="2000" dirty="0" err="1">
                <a:solidFill>
                  <a:srgbClr val="00B050"/>
                </a:solidFill>
              </a:rPr>
              <a:t>Tx</a:t>
            </a:r>
            <a:r>
              <a:rPr lang="en-US" altLang="zh-CN" sz="2000" dirty="0">
                <a:solidFill>
                  <a:srgbClr val="00B050"/>
                </a:solidFill>
              </a:rPr>
              <a:t> chain but not active </a:t>
            </a:r>
            <a:r>
              <a:rPr lang="en-US" altLang="zh-CN" sz="2000" dirty="0" err="1">
                <a:solidFill>
                  <a:srgbClr val="00B050"/>
                </a:solidFill>
              </a:rPr>
              <a:t>Tx</a:t>
            </a:r>
            <a:r>
              <a:rPr lang="en-US" altLang="zh-CN" sz="2000" dirty="0">
                <a:solidFill>
                  <a:srgbClr val="00B050"/>
                </a:solidFill>
              </a:rPr>
              <a:t> with UL transmission.</a:t>
            </a:r>
            <a:endParaRPr lang="zh-CN" altLang="zh-CN" sz="2000" dirty="0">
              <a:solidFill>
                <a:srgbClr val="00B050"/>
              </a:solidFill>
            </a:endParaRPr>
          </a:p>
          <a:p>
            <a:pPr lvl="0"/>
            <a:r>
              <a:rPr lang="en-US" altLang="zh-CN" sz="2400" dirty="0" smtClean="0">
                <a:solidFill>
                  <a:srgbClr val="FFC000"/>
                </a:solidFill>
              </a:rPr>
              <a:t>Handling </a:t>
            </a:r>
            <a:r>
              <a:rPr lang="en-US" altLang="zh-CN" sz="2400" dirty="0">
                <a:solidFill>
                  <a:srgbClr val="FFC000"/>
                </a:solidFill>
              </a:rPr>
              <a:t>of DL reception </a:t>
            </a:r>
            <a:r>
              <a:rPr lang="en-US" altLang="zh-CN" sz="2400" dirty="0" smtClean="0">
                <a:solidFill>
                  <a:srgbClr val="FFC000"/>
                </a:solidFill>
              </a:rPr>
              <a:t>interruption</a:t>
            </a:r>
            <a:endParaRPr lang="zh-CN" altLang="zh-CN" sz="2000" dirty="0">
              <a:solidFill>
                <a:srgbClr val="FFC000"/>
              </a:solidFill>
            </a:endParaRPr>
          </a:p>
          <a:p>
            <a:pPr lvl="1"/>
            <a:r>
              <a:rPr lang="en-US" altLang="zh-CN" sz="2000" dirty="0">
                <a:solidFill>
                  <a:srgbClr val="FFC000"/>
                </a:solidFill>
              </a:rPr>
              <a:t>Option 1: Define different capabilities for UEs with and without DL </a:t>
            </a:r>
            <a:r>
              <a:rPr lang="fr-FR" altLang="zh-CN" sz="2000" dirty="0">
                <a:solidFill>
                  <a:srgbClr val="FFC000"/>
                </a:solidFill>
              </a:rPr>
              <a:t>reception</a:t>
            </a:r>
            <a:r>
              <a:rPr lang="en-US" altLang="zh-CN" sz="2000" dirty="0">
                <a:solidFill>
                  <a:srgbClr val="FFC000"/>
                </a:solidFill>
              </a:rPr>
              <a:t> </a:t>
            </a:r>
            <a:r>
              <a:rPr lang="en-US" altLang="zh-CN" sz="2000" dirty="0" smtClean="0">
                <a:solidFill>
                  <a:srgbClr val="FFC000"/>
                </a:solidFill>
              </a:rPr>
              <a:t>interruption</a:t>
            </a:r>
            <a:endParaRPr lang="zh-CN" altLang="zh-CN" dirty="0">
              <a:solidFill>
                <a:srgbClr val="FFC00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FFC000"/>
                </a:solidFill>
              </a:rPr>
              <a:t>Option 2: </a:t>
            </a:r>
            <a:r>
              <a:rPr lang="en-US" altLang="zh-CN" sz="2000" dirty="0">
                <a:solidFill>
                  <a:srgbClr val="FFC000"/>
                </a:solidFill>
              </a:rPr>
              <a:t>DL reception interruption is not allowed</a:t>
            </a:r>
            <a:endParaRPr lang="zh-CN" altLang="zh-CN" dirty="0">
              <a:solidFill>
                <a:srgbClr val="FFC000"/>
              </a:solidFill>
            </a:endParaRPr>
          </a:p>
          <a:p>
            <a:pPr lvl="1"/>
            <a:r>
              <a:rPr lang="en-US" altLang="zh-CN" sz="2000" dirty="0">
                <a:solidFill>
                  <a:srgbClr val="FFC000"/>
                </a:solidFill>
              </a:rPr>
              <a:t>Option </a:t>
            </a:r>
            <a:r>
              <a:rPr lang="en-US" altLang="zh-CN" sz="2000" dirty="0" smtClean="0">
                <a:solidFill>
                  <a:srgbClr val="FFC000"/>
                </a:solidFill>
              </a:rPr>
              <a:t>3: </a:t>
            </a:r>
            <a:r>
              <a:rPr lang="en-US" altLang="zh-CN" sz="2000" dirty="0">
                <a:solidFill>
                  <a:srgbClr val="FFC000"/>
                </a:solidFill>
              </a:rPr>
              <a:t>DL reception interruption is </a:t>
            </a:r>
            <a:r>
              <a:rPr lang="en-US" altLang="zh-CN" sz="2000" dirty="0" smtClean="0">
                <a:solidFill>
                  <a:srgbClr val="FFC000"/>
                </a:solidFill>
              </a:rPr>
              <a:t>allowed</a:t>
            </a:r>
          </a:p>
          <a:p>
            <a:pPr lvl="1"/>
            <a:r>
              <a:rPr lang="en-US" altLang="zh-CN" sz="2000" dirty="0" smtClean="0">
                <a:solidFill>
                  <a:srgbClr val="FFC000"/>
                </a:solidFill>
              </a:rPr>
              <a:t>Other options are not precluded.</a:t>
            </a:r>
            <a:endParaRPr lang="zh-CN" altLang="zh-CN" dirty="0">
              <a:solidFill>
                <a:srgbClr val="FFC000"/>
              </a:solidFill>
            </a:endParaRPr>
          </a:p>
          <a:p>
            <a:pPr lvl="1"/>
            <a:endParaRPr lang="zh-CN" altLang="zh-CN" sz="2000" dirty="0">
              <a:solidFill>
                <a:srgbClr val="FFC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914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For information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Continue discussion on the issues under the following sub-sections of 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the ad-hoc minutes </a:t>
            </a:r>
            <a:r>
              <a:rPr lang="en-US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 R4-1912905:</a:t>
            </a:r>
          </a:p>
          <a:p>
            <a:pPr lvl="1"/>
            <a:r>
              <a:rPr lang="en-US" altLang="zh-CN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1.6  DL reception interruption due to UL switching</a:t>
            </a:r>
          </a:p>
          <a:p>
            <a:pPr lvl="1"/>
            <a:r>
              <a:rPr lang="en-US" altLang="zh-CN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1.7  UE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capability reporting for different bands or band </a:t>
            </a:r>
            <a:r>
              <a:rPr lang="en-US" altLang="zh-CN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combinations</a:t>
            </a:r>
          </a:p>
          <a:p>
            <a:pPr lvl="1"/>
            <a:r>
              <a:rPr lang="en-US" altLang="zh-CN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1.8  Other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issues on UE RF </a:t>
            </a:r>
            <a:r>
              <a:rPr lang="en-US" altLang="zh-CN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requirements</a:t>
            </a:r>
          </a:p>
          <a:p>
            <a:pPr lvl="1"/>
            <a:r>
              <a:rPr lang="en-US" altLang="zh-CN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1.9  WI scope</a:t>
            </a:r>
          </a:p>
          <a:p>
            <a:pPr lvl="1"/>
            <a:r>
              <a:rPr lang="en-US" altLang="zh-CN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1.10  RRM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switching delay</a:t>
            </a:r>
            <a:endParaRPr lang="zh-CN" alt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28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708920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ea typeface="微软雅黑" pitchFamily="34" charset="-122"/>
              </a:rPr>
              <a:t>Thanks</a:t>
            </a:r>
            <a:r>
              <a:rPr lang="en-US" altLang="zh-CN" sz="5400" dirty="0">
                <a:ea typeface="微软雅黑" pitchFamily="34" charset="-122"/>
              </a:rPr>
              <a:t>!</a:t>
            </a:r>
            <a:endParaRPr lang="zh-CN" altLang="en-US" sz="5400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96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519</Words>
  <Application>Microsoft Office PowerPoint</Application>
  <PresentationFormat>全屏显示(4:3)</PresentationFormat>
  <Paragraphs>58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Way forward on switching period between case 1 and case 2</vt:lpstr>
      <vt:lpstr>Way Forward</vt:lpstr>
      <vt:lpstr>Way Forward</vt:lpstr>
      <vt:lpstr>Way Forward</vt:lpstr>
      <vt:lpstr>Way Forward</vt:lpstr>
      <vt:lpstr>For information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Shan2</cp:lastModifiedBy>
  <cp:revision>94</cp:revision>
  <dcterms:created xsi:type="dcterms:W3CDTF">2019-09-05T02:26:38Z</dcterms:created>
  <dcterms:modified xsi:type="dcterms:W3CDTF">2019-10-18T02:05:58Z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1567614408</vt:lpwstr>
  </property>
</Properties>
</file>