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4" r:id="rId3"/>
    <p:sldId id="275" r:id="rId4"/>
    <p:sldId id="277" r:id="rId5"/>
    <p:sldId id="278" r:id="rId6"/>
    <p:sldId id="276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C4B4F5-82FC-4C29-A92C-1F1EDA0746EE}" v="3" dt="2019-09-26T12:04:52.3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6" autoAdjust="0"/>
    <p:restoredTop sz="93780" autoAdjust="0"/>
  </p:normalViewPr>
  <p:slideViewPr>
    <p:cSldViewPr>
      <p:cViewPr varScale="1">
        <p:scale>
          <a:sx n="100" d="100"/>
          <a:sy n="100" d="100"/>
        </p:scale>
        <p:origin x="8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an Sköld" userId="47cd6ec2-5ac6-4340-8ff8-8949c252891f" providerId="ADAL" clId="{A1C4B4F5-82FC-4C29-A92C-1F1EDA0746EE}"/>
    <pc:docChg chg="modSld">
      <pc:chgData name="Johan Sköld" userId="47cd6ec2-5ac6-4340-8ff8-8949c252891f" providerId="ADAL" clId="{A1C4B4F5-82FC-4C29-A92C-1F1EDA0746EE}" dt="2019-09-26T12:04:56.790" v="5" actId="20577"/>
      <pc:docMkLst>
        <pc:docMk/>
      </pc:docMkLst>
      <pc:sldChg chg="modSp">
        <pc:chgData name="Johan Sköld" userId="47cd6ec2-5ac6-4340-8ff8-8949c252891f" providerId="ADAL" clId="{A1C4B4F5-82FC-4C29-A92C-1F1EDA0746EE}" dt="2019-09-26T12:04:56.790" v="5" actId="20577"/>
        <pc:sldMkLst>
          <pc:docMk/>
          <pc:sldMk cId="0" sldId="256"/>
        </pc:sldMkLst>
        <pc:spChg chg="mod">
          <ac:chgData name="Johan Sköld" userId="47cd6ec2-5ac6-4340-8ff8-8949c252891f" providerId="ADAL" clId="{A1C4B4F5-82FC-4C29-A92C-1F1EDA0746EE}" dt="2019-09-26T12:04:56.790" v="5" actId="20577"/>
          <ac:spMkLst>
            <pc:docMk/>
            <pc:sldMk cId="0" sldId="256"/>
            <ac:spMk id="2052" creationId="{00000000-0000-0000-0000-000000000000}"/>
          </ac:spMkLst>
        </pc:spChg>
      </pc:sldChg>
    </pc:docChg>
  </pc:docChgLst>
  <pc:docChgLst>
    <pc:chgData name="Johan Sköld" userId="47cd6ec2-5ac6-4340-8ff8-8949c252891f" providerId="ADAL" clId="{2FA48884-E689-4144-84BE-B938F9D5912E}"/>
  </pc:docChgLst>
  <pc:docChgLst>
    <pc:chgData name="Johan Sköld" userId="47cd6ec2-5ac6-4340-8ff8-8949c252891f" providerId="ADAL" clId="{576DBDD0-3B1F-413A-9E4B-D495AD51B3BF}"/>
  </pc:docChgLst>
  <pc:docChgLst>
    <pc:chgData name="Johan Sköld" userId="47cd6ec2-5ac6-4340-8ff8-8949c252891f" providerId="ADAL" clId="{0E8B9C30-4181-48E7-A6CF-9E3A6826D69A}"/>
  </pc:docChgLst>
  <pc:docChgLst>
    <pc:chgData name="Johan Sköld" userId="47cd6ec2-5ac6-4340-8ff8-8949c252891f" providerId="ADAL" clId="{480EED40-2089-4B19-A3F4-C477A9DD07BD}"/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10/17/2019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2019/10/17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2019/10/17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2019/10/17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2019/10/17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2019/10/17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2019/10/17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codocdb.dk/download/3af8bcdd-43ae/ERCREC7401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noProof="0" dirty="0">
                <a:ea typeface="+mj-ea"/>
              </a:rPr>
              <a:t>Way forward on NR Rx spurious emissions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Agenda Item:	</a:t>
            </a:r>
            <a:r>
              <a:rPr lang="en-US" altLang="sv-SE" sz="3000" b="1" dirty="0">
                <a:solidFill>
                  <a:schemeClr val="tx1"/>
                </a:solidFill>
              </a:rPr>
              <a:t>6.7.3.5</a:t>
            </a:r>
            <a:endParaRPr lang="en-US" altLang="sv-SE" sz="3000" noProof="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3000" noProof="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3000" noProof="0" dirty="0">
                <a:solidFill>
                  <a:schemeClr val="tx1"/>
                </a:solidFill>
              </a:rPr>
              <a:t>Ericsson, NTT DOCOMO</a:t>
            </a:r>
            <a:endParaRPr lang="en-US" altLang="sv-SE" sz="30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#92bis				</a:t>
            </a:r>
            <a:r>
              <a:rPr lang="en-US" altLang="sv-SE" sz="2000" b="1" dirty="0" err="1">
                <a:cs typeface="Arial" panose="020B0604020202020204" pitchFamily="34" charset="0"/>
              </a:rPr>
              <a:t>Tdoc</a:t>
            </a:r>
            <a:r>
              <a:rPr lang="en-US" altLang="sv-SE" sz="2000" b="1" dirty="0">
                <a:cs typeface="Arial" panose="020B0604020202020204" pitchFamily="34" charset="0"/>
              </a:rPr>
              <a:t> R4-1913030 </a:t>
            </a:r>
            <a:endParaRPr lang="en-US" altLang="sv-SE" sz="2000" b="1" dirty="0">
              <a:highlight>
                <a:srgbClr val="FFFF00"/>
              </a:highlight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Chongqing, China, 14 – 18 October 2019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noProof="0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844824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The updated European ERC Recommendation 74-01 [1] introduces new limits (Category B) for Receiver spurious emissions for AAS BS using TDD.</a:t>
            </a:r>
          </a:p>
          <a:p>
            <a:r>
              <a:rPr lang="en-US" sz="2400" dirty="0"/>
              <a:t>Inputs to 3GPP propose to align also the Category A spurious emission limits with the new Category B limits [2][3][4].</a:t>
            </a:r>
          </a:p>
          <a:p>
            <a:r>
              <a:rPr lang="en-US" sz="2400" dirty="0"/>
              <a:t>The input in [3] presents two options for how the limits can be aligned.</a:t>
            </a:r>
          </a:p>
          <a:p>
            <a:r>
              <a:rPr lang="en-US" sz="2400" dirty="0"/>
              <a:t>The input in [4] presents four alternatives for how to take into account of the regulatory requirements in Category A regions.</a:t>
            </a:r>
          </a:p>
          <a:p>
            <a:pPr marL="0" indent="0">
              <a:buNone/>
            </a:pPr>
            <a:endParaRPr 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noProof="0" dirty="0"/>
              <a:t>Proposed way-forward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844824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Category B Rx spurious emission limits will be changed to reflect the new regulation in ERC Rec 74-01 [1] for BS type 1-O and BS Type 2-O.</a:t>
            </a:r>
          </a:p>
          <a:p>
            <a:r>
              <a:rPr lang="en-US" sz="2400" dirty="0"/>
              <a:t>Category A Rx spurious emission limits will be aligned with the new Category B limits in the following way:</a:t>
            </a:r>
          </a:p>
          <a:p>
            <a:pPr lvl="1">
              <a:defRPr/>
            </a:pPr>
            <a:r>
              <a:rPr lang="en-US" altLang="zh-CN" sz="1800" dirty="0"/>
              <a:t>Category A receiver spurious emissions limits will be the same as the Category B limits, i.e. a single set of limits will be defined (Option 2 in [3]).</a:t>
            </a:r>
          </a:p>
          <a:p>
            <a:pPr lvl="1">
              <a:defRPr/>
            </a:pPr>
            <a:r>
              <a:rPr lang="en-US" altLang="zh-CN" sz="1800" dirty="0"/>
              <a:t>Add a note for Japanese regulation. After revising Japanese regulation for alignment, remove the note from the 3GPP specifications (Alt. 4 in [4]).</a:t>
            </a:r>
          </a:p>
          <a:p>
            <a:pPr lvl="1">
              <a:defRPr/>
            </a:pPr>
            <a:r>
              <a:rPr lang="en-US" altLang="ja-JP" sz="1800" dirty="0"/>
              <a:t>+ 9dB scaling does not apply to BS type 1-O category A Rx spurious emission limits</a:t>
            </a:r>
            <a:endParaRPr lang="en-US" altLang="zh-CN" sz="1800" dirty="0"/>
          </a:p>
          <a:p>
            <a:pPr>
              <a:defRPr/>
            </a:pPr>
            <a:r>
              <a:rPr lang="en-US" altLang="zh-CN" sz="2400" dirty="0"/>
              <a:t>The new limits will be as shown in Tables 1 and 2.</a:t>
            </a:r>
          </a:p>
          <a:p>
            <a:pPr>
              <a:defRPr/>
            </a:pPr>
            <a:r>
              <a:rPr lang="en-US" altLang="zh-CN" sz="2400" dirty="0"/>
              <a:t>Limits for BS type 1-C and BS type 1-H will remain unchanged.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77890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B139E-18C8-4601-9A2C-B81BF20A5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Proposed new FR1 limits for </a:t>
            </a:r>
            <a:br>
              <a:rPr lang="en-US" sz="4000" dirty="0"/>
            </a:br>
            <a:r>
              <a:rPr lang="en-US" sz="4000" dirty="0"/>
              <a:t>Rx spurious emissions (AAS BS TDD)</a:t>
            </a:r>
            <a:endParaRPr lang="sv-SE" sz="40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99C964F-951C-433B-970F-5B0F3F20F60C}"/>
              </a:ext>
            </a:extLst>
          </p:cNvPr>
          <p:cNvSpPr txBox="1">
            <a:spLocks/>
          </p:cNvSpPr>
          <p:nvPr/>
        </p:nvSpPr>
        <p:spPr bwMode="auto">
          <a:xfrm>
            <a:off x="1403648" y="5785594"/>
            <a:ext cx="7200800" cy="52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A note will be added to the table for Japanese regulation.</a:t>
            </a:r>
            <a:endParaRPr lang="en-US" altLang="zh-CN" sz="1800" dirty="0"/>
          </a:p>
          <a:p>
            <a:endParaRPr lang="en-US" sz="2400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18B35CC5-D1AF-4E34-B494-A7F15BEA81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2799520"/>
              </p:ext>
            </p:extLst>
          </p:nvPr>
        </p:nvGraphicFramePr>
        <p:xfrm>
          <a:off x="1835696" y="2058387"/>
          <a:ext cx="5200015" cy="362712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889760">
                  <a:extLst>
                    <a:ext uri="{9D8B030D-6E8A-4147-A177-3AD203B41FA5}">
                      <a16:colId xmlns:a16="http://schemas.microsoft.com/office/drawing/2014/main" val="3442562170"/>
                    </a:ext>
                  </a:extLst>
                </a:gridCol>
                <a:gridCol w="810260">
                  <a:extLst>
                    <a:ext uri="{9D8B030D-6E8A-4147-A177-3AD203B41FA5}">
                      <a16:colId xmlns:a16="http://schemas.microsoft.com/office/drawing/2014/main" val="2034592944"/>
                    </a:ext>
                  </a:extLst>
                </a:gridCol>
                <a:gridCol w="900430">
                  <a:extLst>
                    <a:ext uri="{9D8B030D-6E8A-4147-A177-3AD203B41FA5}">
                      <a16:colId xmlns:a16="http://schemas.microsoft.com/office/drawing/2014/main" val="783268987"/>
                    </a:ext>
                  </a:extLst>
                </a:gridCol>
                <a:gridCol w="1599565">
                  <a:extLst>
                    <a:ext uri="{9D8B030D-6E8A-4147-A177-3AD203B41FA5}">
                      <a16:colId xmlns:a16="http://schemas.microsoft.com/office/drawing/2014/main" val="16869794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Spurious frequency range</a:t>
                      </a:r>
                      <a:endParaRPr lang="sv-SE" sz="14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88290" indent="-288290"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Basic limit</a:t>
                      </a:r>
                      <a:endParaRPr lang="sv-SE" sz="14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Measurement bandwidth</a:t>
                      </a:r>
                      <a:endParaRPr lang="sv-SE" sz="14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Notes</a:t>
                      </a:r>
                      <a:endParaRPr lang="sv-SE" sz="14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44114395"/>
                  </a:ext>
                </a:extLst>
              </a:tr>
              <a:tr h="628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30 MHz – 1 GHz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-36 dBm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100 kHz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Note 1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38712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 GHz – 12.75 GHz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-30 dBm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 MHz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Note 1, Note 2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7765965"/>
                  </a:ext>
                </a:extLst>
              </a:tr>
              <a:tr h="3835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12.75 GHz – 5</a:t>
                      </a:r>
                      <a:r>
                        <a:rPr lang="en-GB" sz="1400" baseline="30000" dirty="0">
                          <a:effectLst/>
                        </a:rPr>
                        <a:t>th</a:t>
                      </a:r>
                      <a:r>
                        <a:rPr lang="en-GB" sz="1400" dirty="0">
                          <a:effectLst/>
                        </a:rPr>
                        <a:t> harmonic of the upper frequency edge of the UL operating band in GHz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 MHz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Note 1, Note 2, Note 3</a:t>
                      </a:r>
                      <a:endParaRPr lang="sv-SE" sz="14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52374274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 1:	Measurement bandwidths as in ITU-R SM.329 [2], s4.1.</a:t>
                      </a:r>
                      <a:endParaRPr lang="sv-SE" sz="14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 2:	Upper frequency as in ITU-R SM.329 [2], s2.5 table 1.</a:t>
                      </a:r>
                      <a:endParaRPr lang="sv-SE" sz="1400" dirty="0">
                        <a:effectLst/>
                      </a:endParaRPr>
                    </a:p>
                    <a:p>
                      <a:pPr marL="895350" indent="-89535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NOTE 3:	This spurious frequency range applies only for operating bands for which the 5</a:t>
                      </a:r>
                      <a:r>
                        <a:rPr lang="en-GB" sz="1400" baseline="30000" dirty="0">
                          <a:effectLst/>
                        </a:rPr>
                        <a:t>th</a:t>
                      </a:r>
                      <a:r>
                        <a:rPr lang="en-GB" sz="1400" dirty="0">
                          <a:effectLst/>
                        </a:rPr>
                        <a:t> harmonic of the upper frequency edge of the UL operating band is reaching beyond 12.75 GHz.</a:t>
                      </a:r>
                      <a:endParaRPr lang="sv-SE" sz="14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2036208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DC4663A-90B4-4316-9D6F-C591EAEE5C70}"/>
              </a:ext>
            </a:extLst>
          </p:cNvPr>
          <p:cNvSpPr txBox="1"/>
          <p:nvPr/>
        </p:nvSpPr>
        <p:spPr>
          <a:xfrm>
            <a:off x="1157818" y="1700808"/>
            <a:ext cx="6555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Table 1. General BS receiver spurious emission limits for BS type 1-O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18070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B139E-18C8-4601-9A2C-B81BF20A5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Proposed new FR2 limits for </a:t>
            </a:r>
            <a:br>
              <a:rPr lang="en-US" sz="4000" dirty="0"/>
            </a:br>
            <a:r>
              <a:rPr lang="en-US" sz="4000" dirty="0"/>
              <a:t>Rx spurious emissions (AAS BS TDD)</a:t>
            </a:r>
            <a:endParaRPr lang="sv-SE" sz="40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03E1F82-C949-4B04-A4C4-6C23E77D8C3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4486"/>
              </p:ext>
            </p:extLst>
          </p:nvPr>
        </p:nvGraphicFramePr>
        <p:xfrm>
          <a:off x="971600" y="2060848"/>
          <a:ext cx="6984777" cy="365760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958904">
                  <a:extLst>
                    <a:ext uri="{9D8B030D-6E8A-4147-A177-3AD203B41FA5}">
                      <a16:colId xmlns:a16="http://schemas.microsoft.com/office/drawing/2014/main" val="3899464242"/>
                    </a:ext>
                  </a:extLst>
                </a:gridCol>
                <a:gridCol w="1691780">
                  <a:extLst>
                    <a:ext uri="{9D8B030D-6E8A-4147-A177-3AD203B41FA5}">
                      <a16:colId xmlns:a16="http://schemas.microsoft.com/office/drawing/2014/main" val="3691100516"/>
                    </a:ext>
                  </a:extLst>
                </a:gridCol>
                <a:gridCol w="1187215">
                  <a:extLst>
                    <a:ext uri="{9D8B030D-6E8A-4147-A177-3AD203B41FA5}">
                      <a16:colId xmlns:a16="http://schemas.microsoft.com/office/drawing/2014/main" val="506022256"/>
                    </a:ext>
                  </a:extLst>
                </a:gridCol>
                <a:gridCol w="2146878">
                  <a:extLst>
                    <a:ext uri="{9D8B030D-6E8A-4147-A177-3AD203B41FA5}">
                      <a16:colId xmlns:a16="http://schemas.microsoft.com/office/drawing/2014/main" val="27440898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Spurious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frequency range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(Note 4)</a:t>
                      </a:r>
                      <a:endParaRPr lang="sv-SE" sz="12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Limit</a:t>
                      </a:r>
                      <a:endParaRPr lang="sv-SE" sz="12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Measurement Bandwidth</a:t>
                      </a:r>
                      <a:endParaRPr lang="sv-SE" sz="12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</a:t>
                      </a:r>
                      <a:endParaRPr lang="sv-SE" sz="12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59046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30 MHz 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</a:t>
                      </a:r>
                      <a:r>
                        <a:rPr lang="en-GB" sz="1200">
                          <a:effectLst/>
                        </a:rPr>
                        <a:t>  1 GHz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-36 dBm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100 kHz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 1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37120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 GHz 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</a:t>
                      </a:r>
                      <a:r>
                        <a:rPr lang="en-GB" sz="1200">
                          <a:effectLst/>
                        </a:rPr>
                        <a:t>  18 GHz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-30 dBm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 MHz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 1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67396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18 GHz 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</a:t>
                      </a:r>
                      <a:r>
                        <a:rPr lang="en-GB" sz="1200">
                          <a:effectLst/>
                        </a:rPr>
                        <a:t>  F</a:t>
                      </a:r>
                      <a:r>
                        <a:rPr lang="en-GB" sz="1200" baseline="-25000">
                          <a:effectLst/>
                        </a:rPr>
                        <a:t>step,1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-20 dBm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 MHz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 2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678832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F</a:t>
                      </a:r>
                      <a:r>
                        <a:rPr lang="en-GB" sz="1200" baseline="-25000">
                          <a:effectLst/>
                        </a:rPr>
                        <a:t>step,1 </a:t>
                      </a:r>
                      <a:r>
                        <a:rPr lang="en-GB" sz="1200">
                          <a:effectLst/>
                        </a:rPr>
                        <a:t> </a:t>
                      </a:r>
                      <a:r>
                        <a:rPr lang="en-GB" sz="1200">
                          <a:effectLst/>
                          <a:sym typeface="Symbol" panose="05050102010706020507" pitchFamily="18" charset="2"/>
                        </a:rPr>
                        <a:t></a:t>
                      </a:r>
                      <a:r>
                        <a:rPr lang="en-GB" sz="1200">
                          <a:effectLst/>
                        </a:rPr>
                        <a:t>  F</a:t>
                      </a:r>
                      <a:r>
                        <a:rPr lang="en-GB" sz="1200" baseline="-25000">
                          <a:effectLst/>
                        </a:rPr>
                        <a:t>step,2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-15 dBm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 MHz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 2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74834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</a:t>
                      </a:r>
                      <a:r>
                        <a:rPr lang="en-GB" sz="1200" baseline="-25000" dirty="0">
                          <a:effectLst/>
                        </a:rPr>
                        <a:t>step,2</a:t>
                      </a:r>
                      <a:r>
                        <a:rPr lang="en-GB" sz="1200" dirty="0">
                          <a:effectLst/>
                        </a:rPr>
                        <a:t>  </a:t>
                      </a:r>
                      <a:r>
                        <a:rPr lang="en-GB" sz="1200" dirty="0">
                          <a:effectLst/>
                          <a:sym typeface="Symbol" panose="05050102010706020507" pitchFamily="18" charset="2"/>
                        </a:rPr>
                        <a:t></a:t>
                      </a:r>
                      <a:r>
                        <a:rPr lang="en-GB" sz="1200" dirty="0">
                          <a:effectLst/>
                        </a:rPr>
                        <a:t>  F</a:t>
                      </a:r>
                      <a:r>
                        <a:rPr lang="en-GB" sz="1200" baseline="-25000" dirty="0">
                          <a:effectLst/>
                        </a:rPr>
                        <a:t>step,3</a:t>
                      </a:r>
                      <a:r>
                        <a:rPr lang="en-GB" sz="1200" dirty="0">
                          <a:effectLst/>
                        </a:rPr>
                        <a:t>  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-10 dBm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 MHz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 2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565558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</a:t>
                      </a:r>
                      <a:r>
                        <a:rPr lang="en-GB" sz="1200" baseline="-25000" dirty="0">
                          <a:effectLst/>
                        </a:rPr>
                        <a:t>step,4 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r>
                        <a:rPr lang="en-GB" sz="1200" dirty="0">
                          <a:effectLst/>
                          <a:sym typeface="Symbol" panose="05050102010706020507" pitchFamily="18" charset="2"/>
                        </a:rPr>
                        <a:t></a:t>
                      </a:r>
                      <a:r>
                        <a:rPr lang="en-GB" sz="1200" dirty="0">
                          <a:effectLst/>
                        </a:rPr>
                        <a:t>  F</a:t>
                      </a:r>
                      <a:r>
                        <a:rPr lang="en-GB" sz="1200" baseline="-25000" dirty="0">
                          <a:effectLst/>
                        </a:rPr>
                        <a:t>step,5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-10 dBm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 MHz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 2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45304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</a:t>
                      </a:r>
                      <a:r>
                        <a:rPr lang="en-GB" sz="1200" baseline="-25000" dirty="0">
                          <a:effectLst/>
                        </a:rPr>
                        <a:t>step,5 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r>
                        <a:rPr lang="en-GB" sz="1200" dirty="0">
                          <a:effectLst/>
                          <a:sym typeface="Symbol" panose="05050102010706020507" pitchFamily="18" charset="2"/>
                        </a:rPr>
                        <a:t></a:t>
                      </a:r>
                      <a:r>
                        <a:rPr lang="en-GB" sz="1200" dirty="0">
                          <a:effectLst/>
                        </a:rPr>
                        <a:t>  F</a:t>
                      </a:r>
                      <a:r>
                        <a:rPr lang="en-GB" sz="1200" baseline="-25000" dirty="0">
                          <a:effectLst/>
                        </a:rPr>
                        <a:t>step,6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-15 dBm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 MHz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 2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08595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</a:t>
                      </a:r>
                      <a:r>
                        <a:rPr lang="en-GB" sz="1200" baseline="-25000" dirty="0">
                          <a:effectLst/>
                        </a:rPr>
                        <a:t>step,6</a:t>
                      </a:r>
                      <a:r>
                        <a:rPr lang="en-GB" sz="1200" dirty="0">
                          <a:effectLst/>
                        </a:rPr>
                        <a:t>  </a:t>
                      </a:r>
                      <a:r>
                        <a:rPr lang="en-GB" sz="1200" dirty="0">
                          <a:effectLst/>
                          <a:sym typeface="Symbol" panose="05050102010706020507" pitchFamily="18" charset="2"/>
                        </a:rPr>
                        <a:t></a:t>
                      </a:r>
                      <a:r>
                        <a:rPr lang="en-GB" sz="1200" dirty="0">
                          <a:effectLst/>
                        </a:rPr>
                        <a:t>  2</a:t>
                      </a:r>
                      <a:r>
                        <a:rPr lang="en-GB" sz="1200" baseline="30000" dirty="0">
                          <a:effectLst/>
                        </a:rPr>
                        <a:t>nd</a:t>
                      </a:r>
                      <a:r>
                        <a:rPr lang="en-GB" sz="1200" dirty="0">
                          <a:effectLst/>
                        </a:rPr>
                        <a:t> harmonic of the upper frequency edge of the UL operating band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-20 dBm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 MHz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 2, Note 3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54888480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1:	Bandwidth as in ITU-R SM.329 [2], s4.1</a:t>
                      </a:r>
                      <a:endParaRPr lang="sv-SE" sz="12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2:	Limit and bandwidth as in ERC Recommendation 74-01 [19], Annex 2.</a:t>
                      </a:r>
                      <a:endParaRPr lang="sv-SE" sz="12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3:	Upper frequency as in ITU-R SM.329 [2], s2.5 table 1.</a:t>
                      </a:r>
                      <a:endParaRPr lang="sv-SE" sz="12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4:	The step frequencies </a:t>
                      </a:r>
                      <a:r>
                        <a:rPr lang="en-GB" sz="1200" dirty="0" err="1">
                          <a:effectLst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</a:rPr>
                        <a:t>step,X</a:t>
                      </a:r>
                      <a:r>
                        <a:rPr lang="en-GB" sz="1200" dirty="0">
                          <a:effectLst/>
                        </a:rPr>
                        <a:t> are defined in Table 9.7.5.3.2.3-2.</a:t>
                      </a:r>
                      <a:endParaRPr lang="sv-SE" sz="12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5:	The frequency range from </a:t>
                      </a:r>
                      <a:r>
                        <a:rPr lang="en-GB" sz="1200" dirty="0" err="1">
                          <a:effectLst/>
                        </a:rPr>
                        <a:t>Δf</a:t>
                      </a:r>
                      <a:r>
                        <a:rPr lang="en-GB" sz="1200" baseline="-25000" dirty="0" err="1">
                          <a:effectLst/>
                        </a:rPr>
                        <a:t>OBUE</a:t>
                      </a:r>
                      <a:r>
                        <a:rPr lang="en-GB" sz="1200" dirty="0">
                          <a:effectLst/>
                        </a:rPr>
                        <a:t> below the lowest frequency of the BS transmitter operating band to </a:t>
                      </a:r>
                      <a:r>
                        <a:rPr lang="en-GB" sz="1200" dirty="0" err="1">
                          <a:effectLst/>
                        </a:rPr>
                        <a:t>Δf</a:t>
                      </a:r>
                      <a:r>
                        <a:rPr lang="en-GB" sz="1200" baseline="-25000" dirty="0" err="1">
                          <a:effectLst/>
                        </a:rPr>
                        <a:t>OBUE</a:t>
                      </a:r>
                      <a:r>
                        <a:rPr lang="en-GB" sz="1200" dirty="0">
                          <a:effectLst/>
                        </a:rPr>
                        <a:t> above the highest frequency of the BS transmitter operating band may be excluded from the requirement. </a:t>
                      </a:r>
                      <a:r>
                        <a:rPr lang="en-GB" sz="1200" dirty="0" err="1">
                          <a:effectLst/>
                        </a:rPr>
                        <a:t>Δf</a:t>
                      </a:r>
                      <a:r>
                        <a:rPr lang="en-GB" sz="1200" baseline="-25000" dirty="0" err="1">
                          <a:effectLst/>
                        </a:rPr>
                        <a:t>OBUE</a:t>
                      </a:r>
                      <a:r>
                        <a:rPr lang="en-GB" sz="1200" dirty="0">
                          <a:effectLst/>
                        </a:rPr>
                        <a:t> is defined in subclause 9.7.1.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9247641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99C964F-951C-433B-970F-5B0F3F20F60C}"/>
              </a:ext>
            </a:extLst>
          </p:cNvPr>
          <p:cNvSpPr txBox="1">
            <a:spLocks/>
          </p:cNvSpPr>
          <p:nvPr/>
        </p:nvSpPr>
        <p:spPr bwMode="auto">
          <a:xfrm>
            <a:off x="755576" y="5785594"/>
            <a:ext cx="7869312" cy="667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A note will be added to the table for Japanese regulation.</a:t>
            </a:r>
            <a:endParaRPr lang="en-US" altLang="zh-CN" sz="1800" dirty="0"/>
          </a:p>
          <a:p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51F1A2-9950-4F82-9F13-0100F3A2AEAB}"/>
              </a:ext>
            </a:extLst>
          </p:cNvPr>
          <p:cNvSpPr txBox="1"/>
          <p:nvPr/>
        </p:nvSpPr>
        <p:spPr>
          <a:xfrm>
            <a:off x="1157818" y="1700808"/>
            <a:ext cx="6555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Table 2: General BS receiver spurious emission limits for BS type 2-O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264160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noProof="0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844824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 sz="2400"/>
              <a:t>ERC </a:t>
            </a:r>
            <a:r>
              <a:rPr lang="en-US" sz="2400" dirty="0"/>
              <a:t>Recommendation 74-01, “Unwanted emissions in the spurious domain”, </a:t>
            </a:r>
            <a:r>
              <a:rPr lang="en-US" sz="2400" i="1" dirty="0"/>
              <a:t>amended 29 May 2019 </a:t>
            </a:r>
            <a:r>
              <a:rPr lang="en-US" sz="2400" dirty="0"/>
              <a:t>(</a:t>
            </a:r>
            <a:r>
              <a:rPr lang="en-US" sz="2400" dirty="0">
                <a:hlinkClick r:id="rId2"/>
              </a:rPr>
              <a:t>URL</a:t>
            </a:r>
            <a:r>
              <a:rPr lang="en-US" sz="2400" dirty="0"/>
              <a:t>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R4-1908452, "Alignment of Receiver spurious emission requirements for AAS BS" (Ericsson).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R4-1912297, "Receiver spurious emission requirements for Category A and Category B" (Ericsson).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R4-1912442, "Alignment of receiver spurious emissions requirements for BS type 1-O/2-O" (NTT DOCOMO, INC.).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066595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29835</TotalTime>
  <Words>591</Words>
  <Application>Microsoft Office PowerPoint</Application>
  <PresentationFormat>On-screen Show (4:3)</PresentationFormat>
  <Paragraphs>90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Symbol</vt:lpstr>
      <vt:lpstr>Office 主题</vt:lpstr>
      <vt:lpstr>Way forward on NR Rx spurious emissions</vt:lpstr>
      <vt:lpstr>Background</vt:lpstr>
      <vt:lpstr>Proposed way-forward</vt:lpstr>
      <vt:lpstr>Proposed new FR1 limits for  Rx spurious emissions (AAS BS TDD)</vt:lpstr>
      <vt:lpstr>Proposed new FR2 limits for  Rx spurious emissions (AAS BS TDD)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Johan Sköld 2</cp:lastModifiedBy>
  <cp:revision>319</cp:revision>
  <dcterms:created xsi:type="dcterms:W3CDTF">2014-03-20T14:32:54Z</dcterms:created>
  <dcterms:modified xsi:type="dcterms:W3CDTF">2019-10-17T13:06:15Z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</Properties>
</file>